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9" r:id="rId2"/>
    <p:sldId id="313" r:id="rId3"/>
    <p:sldId id="314" r:id="rId4"/>
    <p:sldId id="315" r:id="rId5"/>
    <p:sldId id="296" r:id="rId6"/>
    <p:sldId id="316" r:id="rId7"/>
    <p:sldId id="317" r:id="rId8"/>
    <p:sldId id="318" r:id="rId9"/>
    <p:sldId id="319" r:id="rId10"/>
    <p:sldId id="2147377093" r:id="rId11"/>
    <p:sldId id="2147377095" r:id="rId12"/>
    <p:sldId id="2147377097" r:id="rId13"/>
    <p:sldId id="2147377096" r:id="rId14"/>
    <p:sldId id="2147374060" r:id="rId15"/>
    <p:sldId id="2147374061" r:id="rId16"/>
    <p:sldId id="321" r:id="rId17"/>
    <p:sldId id="2147377094" r:id="rId18"/>
    <p:sldId id="2147377110" r:id="rId19"/>
    <p:sldId id="2147374059" r:id="rId20"/>
    <p:sldId id="2147377109" r:id="rId21"/>
    <p:sldId id="288" r:id="rId22"/>
    <p:sldId id="258" r:id="rId23"/>
    <p:sldId id="280" r:id="rId24"/>
    <p:sldId id="281" r:id="rId25"/>
    <p:sldId id="265" r:id="rId26"/>
    <p:sldId id="266" r:id="rId27"/>
    <p:sldId id="285" r:id="rId28"/>
    <p:sldId id="287" r:id="rId29"/>
    <p:sldId id="286" r:id="rId30"/>
    <p:sldId id="267" r:id="rId31"/>
    <p:sldId id="268" r:id="rId32"/>
    <p:sldId id="269" r:id="rId33"/>
    <p:sldId id="271" r:id="rId34"/>
    <p:sldId id="270" r:id="rId35"/>
    <p:sldId id="293" r:id="rId36"/>
    <p:sldId id="257" r:id="rId37"/>
    <p:sldId id="260" r:id="rId38"/>
    <p:sldId id="282" r:id="rId39"/>
    <p:sldId id="310" r:id="rId40"/>
    <p:sldId id="283" r:id="rId41"/>
    <p:sldId id="311" r:id="rId42"/>
    <p:sldId id="284" r:id="rId43"/>
    <p:sldId id="275" r:id="rId44"/>
    <p:sldId id="276" r:id="rId45"/>
    <p:sldId id="277" r:id="rId46"/>
    <p:sldId id="278" r:id="rId47"/>
    <p:sldId id="289" r:id="rId48"/>
    <p:sldId id="297" r:id="rId49"/>
    <p:sldId id="291" r:id="rId50"/>
    <p:sldId id="302" r:id="rId51"/>
    <p:sldId id="309" r:id="rId52"/>
    <p:sldId id="303" r:id="rId53"/>
    <p:sldId id="2147377111" r:id="rId54"/>
    <p:sldId id="312" r:id="rId55"/>
    <p:sldId id="306" r:id="rId56"/>
    <p:sldId id="304" r:id="rId57"/>
    <p:sldId id="305" r:id="rId58"/>
    <p:sldId id="307" r:id="rId59"/>
    <p:sldId id="308" r:id="rId60"/>
    <p:sldId id="29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8B3"/>
    <a:srgbClr val="11A7D6"/>
    <a:srgbClr val="44257C"/>
    <a:srgbClr val="BE1578"/>
    <a:srgbClr val="92D050"/>
    <a:srgbClr val="FFC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44575" autoAdjust="0"/>
  </p:normalViewPr>
  <p:slideViewPr>
    <p:cSldViewPr snapToGrid="0">
      <p:cViewPr varScale="1">
        <p:scale>
          <a:sx n="49" d="100"/>
          <a:sy n="49" d="100"/>
        </p:scale>
        <p:origin x="2802" y="4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836A8-92C7-41CF-B8BD-39604AA5D11F}" type="doc">
      <dgm:prSet loTypeId="urn:microsoft.com/office/officeart/2018/2/layout/IconCircleList" loCatId="icon" qsTypeId="urn:microsoft.com/office/officeart/2005/8/quickstyle/simple1" qsCatId="simple" csTypeId="urn:microsoft.com/office/officeart/2018/5/colors/Iconchunking_neutralbg_accent3_2" csCatId="accent3" phldr="1"/>
      <dgm:spPr/>
      <dgm:t>
        <a:bodyPr/>
        <a:lstStyle/>
        <a:p>
          <a:endParaRPr lang="en-US"/>
        </a:p>
      </dgm:t>
    </dgm:pt>
    <dgm:pt modelId="{348278F4-FA8B-47B1-9DFB-D080CFD3F169}">
      <dgm:prSet/>
      <dgm:spPr/>
      <dgm:t>
        <a:bodyPr/>
        <a:lstStyle/>
        <a:p>
          <a:r>
            <a:rPr lang="en-GB"/>
            <a:t>To support you to feel comfortable with the terms around ‘genomics’?</a:t>
          </a:r>
          <a:endParaRPr lang="en-US"/>
        </a:p>
      </dgm:t>
    </dgm:pt>
    <dgm:pt modelId="{F07A1398-6277-4B1D-90D9-E95257B6B5A4}" type="parTrans" cxnId="{C7AB1B89-BE2F-4C0D-8B9F-13AA99C3D289}">
      <dgm:prSet/>
      <dgm:spPr/>
      <dgm:t>
        <a:bodyPr/>
        <a:lstStyle/>
        <a:p>
          <a:endParaRPr lang="en-US"/>
        </a:p>
      </dgm:t>
    </dgm:pt>
    <dgm:pt modelId="{10D330EA-F33E-499A-B42B-AECA02640AB3}" type="sibTrans" cxnId="{C7AB1B89-BE2F-4C0D-8B9F-13AA99C3D289}">
      <dgm:prSet/>
      <dgm:spPr/>
      <dgm:t>
        <a:bodyPr/>
        <a:lstStyle/>
        <a:p>
          <a:endParaRPr lang="en-US"/>
        </a:p>
      </dgm:t>
    </dgm:pt>
    <dgm:pt modelId="{397DEA86-0478-405B-B9C8-301CE8981887}">
      <dgm:prSet/>
      <dgm:spPr/>
      <dgm:t>
        <a:bodyPr/>
        <a:lstStyle/>
        <a:p>
          <a:r>
            <a:rPr lang="en-GB"/>
            <a:t>To consider how often you use genomics? (daily, weekly, now and again, never, whats genomics)</a:t>
          </a:r>
          <a:endParaRPr lang="en-US"/>
        </a:p>
      </dgm:t>
    </dgm:pt>
    <dgm:pt modelId="{A9BD189C-5C54-41A3-8D5F-5704A366A49D}" type="parTrans" cxnId="{A845CB79-5020-4D57-AD9C-0664EDDE3970}">
      <dgm:prSet/>
      <dgm:spPr/>
      <dgm:t>
        <a:bodyPr/>
        <a:lstStyle/>
        <a:p>
          <a:endParaRPr lang="en-US"/>
        </a:p>
      </dgm:t>
    </dgm:pt>
    <dgm:pt modelId="{F030D31C-F855-4120-A93E-8E431D5A07C2}" type="sibTrans" cxnId="{A845CB79-5020-4D57-AD9C-0664EDDE3970}">
      <dgm:prSet/>
      <dgm:spPr/>
      <dgm:t>
        <a:bodyPr/>
        <a:lstStyle/>
        <a:p>
          <a:endParaRPr lang="en-US"/>
        </a:p>
      </dgm:t>
    </dgm:pt>
    <dgm:pt modelId="{D33A27E3-301E-4221-8046-5715928B2EFE}">
      <dgm:prSet/>
      <dgm:spPr/>
      <dgm:t>
        <a:bodyPr/>
        <a:lstStyle/>
        <a:p>
          <a:r>
            <a:rPr lang="en-GB"/>
            <a:t>To ensure you aware who to contact for advice re genomics?</a:t>
          </a:r>
          <a:endParaRPr lang="en-US"/>
        </a:p>
      </dgm:t>
    </dgm:pt>
    <dgm:pt modelId="{AC3985B0-3EB0-4931-91BC-F2C2AC78737C}" type="parTrans" cxnId="{87F03AE9-208D-4E29-A643-FB72FF28E6BD}">
      <dgm:prSet/>
      <dgm:spPr/>
      <dgm:t>
        <a:bodyPr/>
        <a:lstStyle/>
        <a:p>
          <a:endParaRPr lang="en-US"/>
        </a:p>
      </dgm:t>
    </dgm:pt>
    <dgm:pt modelId="{19E5D2CB-0795-4DA4-99F2-215E9488864B}" type="sibTrans" cxnId="{87F03AE9-208D-4E29-A643-FB72FF28E6BD}">
      <dgm:prSet/>
      <dgm:spPr/>
      <dgm:t>
        <a:bodyPr/>
        <a:lstStyle/>
        <a:p>
          <a:endParaRPr lang="en-US"/>
        </a:p>
      </dgm:t>
    </dgm:pt>
    <dgm:pt modelId="{975F0810-FEB6-4076-BB84-025BB40E1D03}">
      <dgm:prSet/>
      <dgm:spPr/>
      <dgm:t>
        <a:bodyPr/>
        <a:lstStyle/>
        <a:p>
          <a:r>
            <a:rPr lang="en-GB" dirty="0"/>
            <a:t>To understand how genomics works in your patient pathways</a:t>
          </a:r>
          <a:endParaRPr lang="en-US" dirty="0"/>
        </a:p>
      </dgm:t>
    </dgm:pt>
    <dgm:pt modelId="{CA34A629-9AE4-4A2E-B2A3-DB1AE1EEDBB3}" type="parTrans" cxnId="{4E89F26D-03F6-443B-8D99-97B542D410FC}">
      <dgm:prSet/>
      <dgm:spPr/>
      <dgm:t>
        <a:bodyPr/>
        <a:lstStyle/>
        <a:p>
          <a:endParaRPr lang="en-US"/>
        </a:p>
      </dgm:t>
    </dgm:pt>
    <dgm:pt modelId="{9BF38438-F1FF-447D-98F6-716520CCF7C8}" type="sibTrans" cxnId="{4E89F26D-03F6-443B-8D99-97B542D410FC}">
      <dgm:prSet/>
      <dgm:spPr/>
      <dgm:t>
        <a:bodyPr/>
        <a:lstStyle/>
        <a:p>
          <a:endParaRPr lang="en-US"/>
        </a:p>
      </dgm:t>
    </dgm:pt>
    <dgm:pt modelId="{AE5197E6-4868-4482-9C03-0E99D3ADAECE}" type="pres">
      <dgm:prSet presAssocID="{8B4836A8-92C7-41CF-B8BD-39604AA5D11F}" presName="root" presStyleCnt="0">
        <dgm:presLayoutVars>
          <dgm:dir/>
          <dgm:resizeHandles val="exact"/>
        </dgm:presLayoutVars>
      </dgm:prSet>
      <dgm:spPr/>
    </dgm:pt>
    <dgm:pt modelId="{50148F2C-E4E4-4C72-B6D0-CA97862B9838}" type="pres">
      <dgm:prSet presAssocID="{8B4836A8-92C7-41CF-B8BD-39604AA5D11F}" presName="container" presStyleCnt="0">
        <dgm:presLayoutVars>
          <dgm:dir/>
          <dgm:resizeHandles val="exact"/>
        </dgm:presLayoutVars>
      </dgm:prSet>
      <dgm:spPr/>
    </dgm:pt>
    <dgm:pt modelId="{DC404DBE-ABF4-4CD9-98F4-EC0EA784DDAA}" type="pres">
      <dgm:prSet presAssocID="{348278F4-FA8B-47B1-9DFB-D080CFD3F169}" presName="compNode" presStyleCnt="0"/>
      <dgm:spPr/>
    </dgm:pt>
    <dgm:pt modelId="{F5BC7D8A-414E-4AD1-98C9-CC3051F51404}" type="pres">
      <dgm:prSet presAssocID="{348278F4-FA8B-47B1-9DFB-D080CFD3F169}" presName="iconBgRect" presStyleLbl="bgShp" presStyleIdx="0" presStyleCnt="4"/>
      <dgm:spPr/>
    </dgm:pt>
    <dgm:pt modelId="{B68AAC62-A273-412C-9801-EA2D57C38EF7}" type="pres">
      <dgm:prSet presAssocID="{348278F4-FA8B-47B1-9DFB-D080CFD3F16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Hand with Plant"/>
        </a:ext>
      </dgm:extLst>
    </dgm:pt>
    <dgm:pt modelId="{AFF23A83-EEC6-4E15-8B92-A69E3B6900F4}" type="pres">
      <dgm:prSet presAssocID="{348278F4-FA8B-47B1-9DFB-D080CFD3F169}" presName="spaceRect" presStyleCnt="0"/>
      <dgm:spPr/>
    </dgm:pt>
    <dgm:pt modelId="{82EBAF8F-2235-491C-835B-4C9BA392C2F2}" type="pres">
      <dgm:prSet presAssocID="{348278F4-FA8B-47B1-9DFB-D080CFD3F169}" presName="textRect" presStyleLbl="revTx" presStyleIdx="0" presStyleCnt="4">
        <dgm:presLayoutVars>
          <dgm:chMax val="1"/>
          <dgm:chPref val="1"/>
        </dgm:presLayoutVars>
      </dgm:prSet>
      <dgm:spPr/>
    </dgm:pt>
    <dgm:pt modelId="{1ADC6A35-76A1-497A-A3D4-12A7F4C7A3CA}" type="pres">
      <dgm:prSet presAssocID="{10D330EA-F33E-499A-B42B-AECA02640AB3}" presName="sibTrans" presStyleLbl="sibTrans2D1" presStyleIdx="0" presStyleCnt="0"/>
      <dgm:spPr/>
    </dgm:pt>
    <dgm:pt modelId="{1AD6A125-9CAE-4501-B4EF-E8B8DF6FFF6C}" type="pres">
      <dgm:prSet presAssocID="{397DEA86-0478-405B-B9C8-301CE8981887}" presName="compNode" presStyleCnt="0"/>
      <dgm:spPr/>
    </dgm:pt>
    <dgm:pt modelId="{19A14EFA-F96A-4251-B85E-7A1B053EE12C}" type="pres">
      <dgm:prSet presAssocID="{397DEA86-0478-405B-B9C8-301CE8981887}" presName="iconBgRect" presStyleLbl="bgShp" presStyleIdx="1" presStyleCnt="4"/>
      <dgm:spPr/>
    </dgm:pt>
    <dgm:pt modelId="{13D915F9-6863-403B-99D6-52848C2B47C9}" type="pres">
      <dgm:prSet presAssocID="{397DEA86-0478-405B-B9C8-301CE89818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3B982AB9-93BD-4F40-ABEF-6C4A7DFADC12}" type="pres">
      <dgm:prSet presAssocID="{397DEA86-0478-405B-B9C8-301CE8981887}" presName="spaceRect" presStyleCnt="0"/>
      <dgm:spPr/>
    </dgm:pt>
    <dgm:pt modelId="{BB671912-5A18-4697-8260-7D07D74A735B}" type="pres">
      <dgm:prSet presAssocID="{397DEA86-0478-405B-B9C8-301CE8981887}" presName="textRect" presStyleLbl="revTx" presStyleIdx="1" presStyleCnt="4">
        <dgm:presLayoutVars>
          <dgm:chMax val="1"/>
          <dgm:chPref val="1"/>
        </dgm:presLayoutVars>
      </dgm:prSet>
      <dgm:spPr/>
    </dgm:pt>
    <dgm:pt modelId="{177847BC-E093-47B0-86CD-8C46A650165F}" type="pres">
      <dgm:prSet presAssocID="{F030D31C-F855-4120-A93E-8E431D5A07C2}" presName="sibTrans" presStyleLbl="sibTrans2D1" presStyleIdx="0" presStyleCnt="0"/>
      <dgm:spPr/>
    </dgm:pt>
    <dgm:pt modelId="{C58683DC-9E07-4EE8-B13D-679F7893204D}" type="pres">
      <dgm:prSet presAssocID="{D33A27E3-301E-4221-8046-5715928B2EFE}" presName="compNode" presStyleCnt="0"/>
      <dgm:spPr/>
    </dgm:pt>
    <dgm:pt modelId="{C3668434-FDD7-4A69-A085-4FDE3444F396}" type="pres">
      <dgm:prSet presAssocID="{D33A27E3-301E-4221-8046-5715928B2EFE}" presName="iconBgRect" presStyleLbl="bgShp" presStyleIdx="2" presStyleCnt="4"/>
      <dgm:spPr/>
    </dgm:pt>
    <dgm:pt modelId="{0B31D827-71C7-4754-90C2-F86B8DDC6754}" type="pres">
      <dgm:prSet presAssocID="{D33A27E3-301E-4221-8046-5715928B2E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5D6BE1BE-7B7C-44C3-A985-078C1D02973B}" type="pres">
      <dgm:prSet presAssocID="{D33A27E3-301E-4221-8046-5715928B2EFE}" presName="spaceRect" presStyleCnt="0"/>
      <dgm:spPr/>
    </dgm:pt>
    <dgm:pt modelId="{CC5902A1-3AF0-49B0-8560-7F5F6D8A642E}" type="pres">
      <dgm:prSet presAssocID="{D33A27E3-301E-4221-8046-5715928B2EFE}" presName="textRect" presStyleLbl="revTx" presStyleIdx="2" presStyleCnt="4">
        <dgm:presLayoutVars>
          <dgm:chMax val="1"/>
          <dgm:chPref val="1"/>
        </dgm:presLayoutVars>
      </dgm:prSet>
      <dgm:spPr/>
    </dgm:pt>
    <dgm:pt modelId="{B2C187C9-0616-4C27-B8D4-853DEF21D701}" type="pres">
      <dgm:prSet presAssocID="{19E5D2CB-0795-4DA4-99F2-215E9488864B}" presName="sibTrans" presStyleLbl="sibTrans2D1" presStyleIdx="0" presStyleCnt="0"/>
      <dgm:spPr/>
    </dgm:pt>
    <dgm:pt modelId="{08E61F34-F621-4C79-8048-BD7F2A006D95}" type="pres">
      <dgm:prSet presAssocID="{975F0810-FEB6-4076-BB84-025BB40E1D03}" presName="compNode" presStyleCnt="0"/>
      <dgm:spPr/>
    </dgm:pt>
    <dgm:pt modelId="{01968DE4-E1BE-46C8-8390-2FE83D90BFAF}" type="pres">
      <dgm:prSet presAssocID="{975F0810-FEB6-4076-BB84-025BB40E1D03}" presName="iconBgRect" presStyleLbl="bgShp" presStyleIdx="3" presStyleCnt="4"/>
      <dgm:spPr/>
    </dgm:pt>
    <dgm:pt modelId="{6B3E52B5-E90E-4037-9946-CF612E07E0EE}" type="pres">
      <dgm:prSet presAssocID="{975F0810-FEB6-4076-BB84-025BB40E1D0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9D88EBC2-9E78-4F9F-B471-382FAAFA152C}" type="pres">
      <dgm:prSet presAssocID="{975F0810-FEB6-4076-BB84-025BB40E1D03}" presName="spaceRect" presStyleCnt="0"/>
      <dgm:spPr/>
    </dgm:pt>
    <dgm:pt modelId="{5A4208F8-2038-45AA-9512-23E2DAC97FAC}" type="pres">
      <dgm:prSet presAssocID="{975F0810-FEB6-4076-BB84-025BB40E1D03}" presName="textRect" presStyleLbl="revTx" presStyleIdx="3" presStyleCnt="4">
        <dgm:presLayoutVars>
          <dgm:chMax val="1"/>
          <dgm:chPref val="1"/>
        </dgm:presLayoutVars>
      </dgm:prSet>
      <dgm:spPr/>
    </dgm:pt>
  </dgm:ptLst>
  <dgm:cxnLst>
    <dgm:cxn modelId="{FE01FA01-FA5F-4352-A470-DA8A0D8F949A}" type="presOf" srcId="{975F0810-FEB6-4076-BB84-025BB40E1D03}" destId="{5A4208F8-2038-45AA-9512-23E2DAC97FAC}" srcOrd="0" destOrd="0" presId="urn:microsoft.com/office/officeart/2018/2/layout/IconCircleList"/>
    <dgm:cxn modelId="{CC0DBE26-8130-4D62-B3A8-40CB916B7DF7}" type="presOf" srcId="{348278F4-FA8B-47B1-9DFB-D080CFD3F169}" destId="{82EBAF8F-2235-491C-835B-4C9BA392C2F2}" srcOrd="0" destOrd="0" presId="urn:microsoft.com/office/officeart/2018/2/layout/IconCircleList"/>
    <dgm:cxn modelId="{B2131F5C-02F8-43E4-8209-9E687AC9A65B}" type="presOf" srcId="{397DEA86-0478-405B-B9C8-301CE8981887}" destId="{BB671912-5A18-4697-8260-7D07D74A735B}" srcOrd="0" destOrd="0" presId="urn:microsoft.com/office/officeart/2018/2/layout/IconCircleList"/>
    <dgm:cxn modelId="{4E89F26D-03F6-443B-8D99-97B542D410FC}" srcId="{8B4836A8-92C7-41CF-B8BD-39604AA5D11F}" destId="{975F0810-FEB6-4076-BB84-025BB40E1D03}" srcOrd="3" destOrd="0" parTransId="{CA34A629-9AE4-4A2E-B2A3-DB1AE1EEDBB3}" sibTransId="{9BF38438-F1FF-447D-98F6-716520CCF7C8}"/>
    <dgm:cxn modelId="{6B9C574F-B460-4630-A88C-CF7C86A100CC}" type="presOf" srcId="{D33A27E3-301E-4221-8046-5715928B2EFE}" destId="{CC5902A1-3AF0-49B0-8560-7F5F6D8A642E}" srcOrd="0" destOrd="0" presId="urn:microsoft.com/office/officeart/2018/2/layout/IconCircleList"/>
    <dgm:cxn modelId="{A845CB79-5020-4D57-AD9C-0664EDDE3970}" srcId="{8B4836A8-92C7-41CF-B8BD-39604AA5D11F}" destId="{397DEA86-0478-405B-B9C8-301CE8981887}" srcOrd="1" destOrd="0" parTransId="{A9BD189C-5C54-41A3-8D5F-5704A366A49D}" sibTransId="{F030D31C-F855-4120-A93E-8E431D5A07C2}"/>
    <dgm:cxn modelId="{8D738788-22C2-4AC3-81B5-047593D654F8}" type="presOf" srcId="{8B4836A8-92C7-41CF-B8BD-39604AA5D11F}" destId="{AE5197E6-4868-4482-9C03-0E99D3ADAECE}" srcOrd="0" destOrd="0" presId="urn:microsoft.com/office/officeart/2018/2/layout/IconCircleList"/>
    <dgm:cxn modelId="{C7AB1B89-BE2F-4C0D-8B9F-13AA99C3D289}" srcId="{8B4836A8-92C7-41CF-B8BD-39604AA5D11F}" destId="{348278F4-FA8B-47B1-9DFB-D080CFD3F169}" srcOrd="0" destOrd="0" parTransId="{F07A1398-6277-4B1D-90D9-E95257B6B5A4}" sibTransId="{10D330EA-F33E-499A-B42B-AECA02640AB3}"/>
    <dgm:cxn modelId="{698F3989-9FDB-44EB-B022-2CEFE519768B}" type="presOf" srcId="{10D330EA-F33E-499A-B42B-AECA02640AB3}" destId="{1ADC6A35-76A1-497A-A3D4-12A7F4C7A3CA}" srcOrd="0" destOrd="0" presId="urn:microsoft.com/office/officeart/2018/2/layout/IconCircleList"/>
    <dgm:cxn modelId="{964268C3-C77A-430F-9712-184E3CFC5B13}" type="presOf" srcId="{F030D31C-F855-4120-A93E-8E431D5A07C2}" destId="{177847BC-E093-47B0-86CD-8C46A650165F}" srcOrd="0" destOrd="0" presId="urn:microsoft.com/office/officeart/2018/2/layout/IconCircleList"/>
    <dgm:cxn modelId="{87F03AE9-208D-4E29-A643-FB72FF28E6BD}" srcId="{8B4836A8-92C7-41CF-B8BD-39604AA5D11F}" destId="{D33A27E3-301E-4221-8046-5715928B2EFE}" srcOrd="2" destOrd="0" parTransId="{AC3985B0-3EB0-4931-91BC-F2C2AC78737C}" sibTransId="{19E5D2CB-0795-4DA4-99F2-215E9488864B}"/>
    <dgm:cxn modelId="{E3CC02FA-3239-4128-9EE7-0B1C59E914F6}" type="presOf" srcId="{19E5D2CB-0795-4DA4-99F2-215E9488864B}" destId="{B2C187C9-0616-4C27-B8D4-853DEF21D701}" srcOrd="0" destOrd="0" presId="urn:microsoft.com/office/officeart/2018/2/layout/IconCircleList"/>
    <dgm:cxn modelId="{92229C6E-285D-4B5F-AFD2-C6BA5CFA969B}" type="presParOf" srcId="{AE5197E6-4868-4482-9C03-0E99D3ADAECE}" destId="{50148F2C-E4E4-4C72-B6D0-CA97862B9838}" srcOrd="0" destOrd="0" presId="urn:microsoft.com/office/officeart/2018/2/layout/IconCircleList"/>
    <dgm:cxn modelId="{9972FA16-D1FA-4D33-8CFE-0E82E933BC93}" type="presParOf" srcId="{50148F2C-E4E4-4C72-B6D0-CA97862B9838}" destId="{DC404DBE-ABF4-4CD9-98F4-EC0EA784DDAA}" srcOrd="0" destOrd="0" presId="urn:microsoft.com/office/officeart/2018/2/layout/IconCircleList"/>
    <dgm:cxn modelId="{5DC88FAF-4E5C-4B7E-8BBC-B2444EDAD33A}" type="presParOf" srcId="{DC404DBE-ABF4-4CD9-98F4-EC0EA784DDAA}" destId="{F5BC7D8A-414E-4AD1-98C9-CC3051F51404}" srcOrd="0" destOrd="0" presId="urn:microsoft.com/office/officeart/2018/2/layout/IconCircleList"/>
    <dgm:cxn modelId="{E47A88E3-D4CD-4308-AA6C-DE2A75945324}" type="presParOf" srcId="{DC404DBE-ABF4-4CD9-98F4-EC0EA784DDAA}" destId="{B68AAC62-A273-412C-9801-EA2D57C38EF7}" srcOrd="1" destOrd="0" presId="urn:microsoft.com/office/officeart/2018/2/layout/IconCircleList"/>
    <dgm:cxn modelId="{7AD6FACA-88D9-4241-9B80-22E1F616B0DB}" type="presParOf" srcId="{DC404DBE-ABF4-4CD9-98F4-EC0EA784DDAA}" destId="{AFF23A83-EEC6-4E15-8B92-A69E3B6900F4}" srcOrd="2" destOrd="0" presId="urn:microsoft.com/office/officeart/2018/2/layout/IconCircleList"/>
    <dgm:cxn modelId="{FDCDB1F2-38B1-45E6-B254-A00824B20F2A}" type="presParOf" srcId="{DC404DBE-ABF4-4CD9-98F4-EC0EA784DDAA}" destId="{82EBAF8F-2235-491C-835B-4C9BA392C2F2}" srcOrd="3" destOrd="0" presId="urn:microsoft.com/office/officeart/2018/2/layout/IconCircleList"/>
    <dgm:cxn modelId="{7E09E4B8-F35F-48DE-9874-DB7CE1145EDC}" type="presParOf" srcId="{50148F2C-E4E4-4C72-B6D0-CA97862B9838}" destId="{1ADC6A35-76A1-497A-A3D4-12A7F4C7A3CA}" srcOrd="1" destOrd="0" presId="urn:microsoft.com/office/officeart/2018/2/layout/IconCircleList"/>
    <dgm:cxn modelId="{C468C3E5-B580-4869-9683-5AC54B05528A}" type="presParOf" srcId="{50148F2C-E4E4-4C72-B6D0-CA97862B9838}" destId="{1AD6A125-9CAE-4501-B4EF-E8B8DF6FFF6C}" srcOrd="2" destOrd="0" presId="urn:microsoft.com/office/officeart/2018/2/layout/IconCircleList"/>
    <dgm:cxn modelId="{AE709E99-67A6-4853-A561-44C7838A963B}" type="presParOf" srcId="{1AD6A125-9CAE-4501-B4EF-E8B8DF6FFF6C}" destId="{19A14EFA-F96A-4251-B85E-7A1B053EE12C}" srcOrd="0" destOrd="0" presId="urn:microsoft.com/office/officeart/2018/2/layout/IconCircleList"/>
    <dgm:cxn modelId="{6ADE1230-7D90-45CF-B6B9-54A9AE064C25}" type="presParOf" srcId="{1AD6A125-9CAE-4501-B4EF-E8B8DF6FFF6C}" destId="{13D915F9-6863-403B-99D6-52848C2B47C9}" srcOrd="1" destOrd="0" presId="urn:microsoft.com/office/officeart/2018/2/layout/IconCircleList"/>
    <dgm:cxn modelId="{5723DC62-50DA-4BAC-B3F4-F0F49ABF31F5}" type="presParOf" srcId="{1AD6A125-9CAE-4501-B4EF-E8B8DF6FFF6C}" destId="{3B982AB9-93BD-4F40-ABEF-6C4A7DFADC12}" srcOrd="2" destOrd="0" presId="urn:microsoft.com/office/officeart/2018/2/layout/IconCircleList"/>
    <dgm:cxn modelId="{26286E5A-7220-494D-963B-F26E6F6656B7}" type="presParOf" srcId="{1AD6A125-9CAE-4501-B4EF-E8B8DF6FFF6C}" destId="{BB671912-5A18-4697-8260-7D07D74A735B}" srcOrd="3" destOrd="0" presId="urn:microsoft.com/office/officeart/2018/2/layout/IconCircleList"/>
    <dgm:cxn modelId="{CBA41604-27C4-4B9B-BE4A-7BE7650F47CD}" type="presParOf" srcId="{50148F2C-E4E4-4C72-B6D0-CA97862B9838}" destId="{177847BC-E093-47B0-86CD-8C46A650165F}" srcOrd="3" destOrd="0" presId="urn:microsoft.com/office/officeart/2018/2/layout/IconCircleList"/>
    <dgm:cxn modelId="{38402BE2-F541-45CC-9316-04F1BC99B0C9}" type="presParOf" srcId="{50148F2C-E4E4-4C72-B6D0-CA97862B9838}" destId="{C58683DC-9E07-4EE8-B13D-679F7893204D}" srcOrd="4" destOrd="0" presId="urn:microsoft.com/office/officeart/2018/2/layout/IconCircleList"/>
    <dgm:cxn modelId="{2C7C7D5E-8494-4659-9F58-E558B5D91F49}" type="presParOf" srcId="{C58683DC-9E07-4EE8-B13D-679F7893204D}" destId="{C3668434-FDD7-4A69-A085-4FDE3444F396}" srcOrd="0" destOrd="0" presId="urn:microsoft.com/office/officeart/2018/2/layout/IconCircleList"/>
    <dgm:cxn modelId="{D53DDE23-2C10-47DD-9F81-AAAD8CA46FEB}" type="presParOf" srcId="{C58683DC-9E07-4EE8-B13D-679F7893204D}" destId="{0B31D827-71C7-4754-90C2-F86B8DDC6754}" srcOrd="1" destOrd="0" presId="urn:microsoft.com/office/officeart/2018/2/layout/IconCircleList"/>
    <dgm:cxn modelId="{75313597-E4B7-439E-896D-CC1B63D525D8}" type="presParOf" srcId="{C58683DC-9E07-4EE8-B13D-679F7893204D}" destId="{5D6BE1BE-7B7C-44C3-A985-078C1D02973B}" srcOrd="2" destOrd="0" presId="urn:microsoft.com/office/officeart/2018/2/layout/IconCircleList"/>
    <dgm:cxn modelId="{3876288A-2563-487E-83E4-B35E0D869CDD}" type="presParOf" srcId="{C58683DC-9E07-4EE8-B13D-679F7893204D}" destId="{CC5902A1-3AF0-49B0-8560-7F5F6D8A642E}" srcOrd="3" destOrd="0" presId="urn:microsoft.com/office/officeart/2018/2/layout/IconCircleList"/>
    <dgm:cxn modelId="{74F824D9-731B-47F3-A4CF-4D516AF4F39A}" type="presParOf" srcId="{50148F2C-E4E4-4C72-B6D0-CA97862B9838}" destId="{B2C187C9-0616-4C27-B8D4-853DEF21D701}" srcOrd="5" destOrd="0" presId="urn:microsoft.com/office/officeart/2018/2/layout/IconCircleList"/>
    <dgm:cxn modelId="{123A82EC-8DBE-44E2-8C23-3F8C171C4CC3}" type="presParOf" srcId="{50148F2C-E4E4-4C72-B6D0-CA97862B9838}" destId="{08E61F34-F621-4C79-8048-BD7F2A006D95}" srcOrd="6" destOrd="0" presId="urn:microsoft.com/office/officeart/2018/2/layout/IconCircleList"/>
    <dgm:cxn modelId="{6150F2DD-0B61-4ADD-B9C5-6DBCC17EDA07}" type="presParOf" srcId="{08E61F34-F621-4C79-8048-BD7F2A006D95}" destId="{01968DE4-E1BE-46C8-8390-2FE83D90BFAF}" srcOrd="0" destOrd="0" presId="urn:microsoft.com/office/officeart/2018/2/layout/IconCircleList"/>
    <dgm:cxn modelId="{698C6307-755E-4062-A650-5AEDD711A087}" type="presParOf" srcId="{08E61F34-F621-4C79-8048-BD7F2A006D95}" destId="{6B3E52B5-E90E-4037-9946-CF612E07E0EE}" srcOrd="1" destOrd="0" presId="urn:microsoft.com/office/officeart/2018/2/layout/IconCircleList"/>
    <dgm:cxn modelId="{AA54A2AE-5C88-4FAB-B376-57593DB25BDB}" type="presParOf" srcId="{08E61F34-F621-4C79-8048-BD7F2A006D95}" destId="{9D88EBC2-9E78-4F9F-B471-382FAAFA152C}" srcOrd="2" destOrd="0" presId="urn:microsoft.com/office/officeart/2018/2/layout/IconCircleList"/>
    <dgm:cxn modelId="{ADAFB9C8-FCD6-4D44-BBF2-C3D31CBF2CB4}" type="presParOf" srcId="{08E61F34-F621-4C79-8048-BD7F2A006D95}" destId="{5A4208F8-2038-45AA-9512-23E2DAC97FA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8E0910-C6EE-4780-B056-EAF3D8B1FACE}"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5FDBB9D1-1756-47CF-BA01-F7C11BDE03B5}">
      <dgm:prSet/>
      <dgm:spPr/>
      <dgm:t>
        <a:bodyPr/>
        <a:lstStyle/>
        <a:p>
          <a:r>
            <a:rPr lang="en-GB"/>
            <a:t>Mainstreaming Genomic Testing is about personalising treatment	</a:t>
          </a:r>
          <a:endParaRPr lang="en-US"/>
        </a:p>
      </dgm:t>
    </dgm:pt>
    <dgm:pt modelId="{8A0F1574-C6BC-4911-9E13-708CA7EC922B}" type="parTrans" cxnId="{A2C55957-8C87-41C4-A1F3-6FEAAFCEF61D}">
      <dgm:prSet/>
      <dgm:spPr/>
      <dgm:t>
        <a:bodyPr/>
        <a:lstStyle/>
        <a:p>
          <a:endParaRPr lang="en-US"/>
        </a:p>
      </dgm:t>
    </dgm:pt>
    <dgm:pt modelId="{470284E4-1585-4D41-BF0E-A70F3E69369D}" type="sibTrans" cxnId="{A2C55957-8C87-41C4-A1F3-6FEAAFCEF61D}">
      <dgm:prSet/>
      <dgm:spPr/>
      <dgm:t>
        <a:bodyPr/>
        <a:lstStyle/>
        <a:p>
          <a:endParaRPr lang="en-US"/>
        </a:p>
      </dgm:t>
    </dgm:pt>
    <dgm:pt modelId="{6A94FEA5-244B-4016-B1CF-270D3A5EE28F}">
      <dgm:prSet/>
      <dgm:spPr/>
      <dgm:t>
        <a:bodyPr/>
        <a:lstStyle/>
        <a:p>
          <a:r>
            <a:rPr lang="en-GB"/>
            <a:t>Testing at as early a point in the patient journey as possible.</a:t>
          </a:r>
          <a:endParaRPr lang="en-US"/>
        </a:p>
      </dgm:t>
    </dgm:pt>
    <dgm:pt modelId="{75627B54-9046-4F85-853E-D764F90E2B1E}" type="parTrans" cxnId="{E16AF260-26E2-4E2B-9F55-16F09F0E598C}">
      <dgm:prSet/>
      <dgm:spPr/>
      <dgm:t>
        <a:bodyPr/>
        <a:lstStyle/>
        <a:p>
          <a:endParaRPr lang="en-US"/>
        </a:p>
      </dgm:t>
    </dgm:pt>
    <dgm:pt modelId="{289F7F9D-AEE4-4338-9007-FFC6D8181186}" type="sibTrans" cxnId="{E16AF260-26E2-4E2B-9F55-16F09F0E598C}">
      <dgm:prSet/>
      <dgm:spPr/>
      <dgm:t>
        <a:bodyPr/>
        <a:lstStyle/>
        <a:p>
          <a:endParaRPr lang="en-US"/>
        </a:p>
      </dgm:t>
    </dgm:pt>
    <dgm:pt modelId="{7A164D2E-C9FB-47F1-8709-7393D2006105}">
      <dgm:prSet/>
      <dgm:spPr/>
      <dgm:t>
        <a:bodyPr/>
        <a:lstStyle/>
        <a:p>
          <a:r>
            <a:rPr lang="en-GB"/>
            <a:t>Targeting with available treatments</a:t>
          </a:r>
          <a:endParaRPr lang="en-US"/>
        </a:p>
      </dgm:t>
    </dgm:pt>
    <dgm:pt modelId="{A2C325B1-ABDE-4D1C-B3A1-031D1C58E961}" type="parTrans" cxnId="{72C7B14C-46CC-4238-8C32-BCD98E6DE45D}">
      <dgm:prSet/>
      <dgm:spPr/>
      <dgm:t>
        <a:bodyPr/>
        <a:lstStyle/>
        <a:p>
          <a:endParaRPr lang="en-US"/>
        </a:p>
      </dgm:t>
    </dgm:pt>
    <dgm:pt modelId="{4B0C511B-4226-4223-93CB-52F655133BC1}" type="sibTrans" cxnId="{72C7B14C-46CC-4238-8C32-BCD98E6DE45D}">
      <dgm:prSet/>
      <dgm:spPr/>
      <dgm:t>
        <a:bodyPr/>
        <a:lstStyle/>
        <a:p>
          <a:endParaRPr lang="en-US"/>
        </a:p>
      </dgm:t>
    </dgm:pt>
    <dgm:pt modelId="{C5BF242A-0710-4472-BDFD-F04605091754}">
      <dgm:prSet/>
      <dgm:spPr/>
      <dgm:t>
        <a:bodyPr/>
        <a:lstStyle/>
        <a:p>
          <a:r>
            <a:rPr lang="en-GB"/>
            <a:t>Subject to change as evidence evolves.</a:t>
          </a:r>
          <a:endParaRPr lang="en-US"/>
        </a:p>
      </dgm:t>
    </dgm:pt>
    <dgm:pt modelId="{DEF7CAE2-373C-4743-96A4-BA273546D52A}" type="parTrans" cxnId="{FFF43744-C0B8-4599-9BEA-8EDB740C3884}">
      <dgm:prSet/>
      <dgm:spPr/>
      <dgm:t>
        <a:bodyPr/>
        <a:lstStyle/>
        <a:p>
          <a:endParaRPr lang="en-US"/>
        </a:p>
      </dgm:t>
    </dgm:pt>
    <dgm:pt modelId="{CE4666F0-951C-4633-A65F-4858AAB59BFC}" type="sibTrans" cxnId="{FFF43744-C0B8-4599-9BEA-8EDB740C3884}">
      <dgm:prSet/>
      <dgm:spPr/>
      <dgm:t>
        <a:bodyPr/>
        <a:lstStyle/>
        <a:p>
          <a:endParaRPr lang="en-US"/>
        </a:p>
      </dgm:t>
    </dgm:pt>
    <dgm:pt modelId="{AE2025F7-E9E9-4FC7-8012-D3DB91C02143}">
      <dgm:prSet/>
      <dgm:spPr/>
      <dgm:t>
        <a:bodyPr/>
        <a:lstStyle/>
        <a:p>
          <a:r>
            <a:rPr lang="en-GB"/>
            <a:t>Somatic testing: does not require consent</a:t>
          </a:r>
          <a:endParaRPr lang="en-US"/>
        </a:p>
      </dgm:t>
    </dgm:pt>
    <dgm:pt modelId="{88831B6F-0C20-4C86-BC1D-97E3180FA40A}" type="parTrans" cxnId="{EA8F3DAA-F97C-441C-89D3-A4F8FD06010B}">
      <dgm:prSet/>
      <dgm:spPr/>
      <dgm:t>
        <a:bodyPr/>
        <a:lstStyle/>
        <a:p>
          <a:endParaRPr lang="en-US"/>
        </a:p>
      </dgm:t>
    </dgm:pt>
    <dgm:pt modelId="{C5A07440-9ED4-4DF0-8477-6FDC4D3376C8}" type="sibTrans" cxnId="{EA8F3DAA-F97C-441C-89D3-A4F8FD06010B}">
      <dgm:prSet/>
      <dgm:spPr/>
      <dgm:t>
        <a:bodyPr/>
        <a:lstStyle/>
        <a:p>
          <a:endParaRPr lang="en-US"/>
        </a:p>
      </dgm:t>
    </dgm:pt>
    <dgm:pt modelId="{23360CBF-4594-4065-A05C-DC67314B4039}">
      <dgm:prSet/>
      <dgm:spPr/>
      <dgm:t>
        <a:bodyPr/>
        <a:lstStyle/>
        <a:p>
          <a:r>
            <a:rPr lang="en-GB"/>
            <a:t>Germline testing: </a:t>
          </a:r>
          <a:endParaRPr lang="en-US"/>
        </a:p>
      </dgm:t>
    </dgm:pt>
    <dgm:pt modelId="{CE81ECAB-E047-4644-8BB6-C22132554B7A}" type="parTrans" cxnId="{B046B271-0485-4863-A9A4-1724666E52E7}">
      <dgm:prSet/>
      <dgm:spPr/>
      <dgm:t>
        <a:bodyPr/>
        <a:lstStyle/>
        <a:p>
          <a:endParaRPr lang="en-US"/>
        </a:p>
      </dgm:t>
    </dgm:pt>
    <dgm:pt modelId="{BD4E8A0E-B780-47D5-8BC7-59BDFC28DB20}" type="sibTrans" cxnId="{B046B271-0485-4863-A9A4-1724666E52E7}">
      <dgm:prSet/>
      <dgm:spPr/>
      <dgm:t>
        <a:bodyPr/>
        <a:lstStyle/>
        <a:p>
          <a:endParaRPr lang="en-US"/>
        </a:p>
      </dgm:t>
    </dgm:pt>
    <dgm:pt modelId="{258EA3C5-1B98-4DC5-B090-C852BE868B45}">
      <dgm:prSet/>
      <dgm:spPr/>
      <dgm:t>
        <a:bodyPr/>
        <a:lstStyle/>
        <a:p>
          <a:r>
            <a:rPr lang="en-GB"/>
            <a:t>We are working on better ways for embedding test requests and receiving results. </a:t>
          </a:r>
          <a:endParaRPr lang="en-US"/>
        </a:p>
      </dgm:t>
    </dgm:pt>
    <dgm:pt modelId="{7B340056-D10E-4015-B91C-E84370102B0A}" type="parTrans" cxnId="{CE3F8AB4-26CE-4F22-A819-A96BB10AAFF2}">
      <dgm:prSet/>
      <dgm:spPr/>
      <dgm:t>
        <a:bodyPr/>
        <a:lstStyle/>
        <a:p>
          <a:endParaRPr lang="en-US"/>
        </a:p>
      </dgm:t>
    </dgm:pt>
    <dgm:pt modelId="{6AF07BB8-9D1E-460E-82CA-2B0FC3293369}" type="sibTrans" cxnId="{CE3F8AB4-26CE-4F22-A819-A96BB10AAFF2}">
      <dgm:prSet/>
      <dgm:spPr/>
      <dgm:t>
        <a:bodyPr/>
        <a:lstStyle/>
        <a:p>
          <a:endParaRPr lang="en-US"/>
        </a:p>
      </dgm:t>
    </dgm:pt>
    <dgm:pt modelId="{89B703EF-0241-4A60-B1D1-CB9A2EC4C6B1}">
      <dgm:prSet/>
      <dgm:spPr/>
      <dgm:t>
        <a:bodyPr/>
        <a:lstStyle/>
        <a:p>
          <a:r>
            <a:rPr lang="en-GB"/>
            <a:t>We have models for e-consent/making the process as simple as possible.</a:t>
          </a:r>
          <a:endParaRPr lang="en-US"/>
        </a:p>
      </dgm:t>
    </dgm:pt>
    <dgm:pt modelId="{1192E01E-106A-4340-BCD0-302D35A03BF4}" type="parTrans" cxnId="{6B5563E7-18BB-4E1D-8C8A-CAFEF8721593}">
      <dgm:prSet/>
      <dgm:spPr/>
      <dgm:t>
        <a:bodyPr/>
        <a:lstStyle/>
        <a:p>
          <a:endParaRPr lang="en-US"/>
        </a:p>
      </dgm:t>
    </dgm:pt>
    <dgm:pt modelId="{035991A0-A16C-4070-9AE1-171D76F23352}" type="sibTrans" cxnId="{6B5563E7-18BB-4E1D-8C8A-CAFEF8721593}">
      <dgm:prSet/>
      <dgm:spPr/>
      <dgm:t>
        <a:bodyPr/>
        <a:lstStyle/>
        <a:p>
          <a:endParaRPr lang="en-US"/>
        </a:p>
      </dgm:t>
    </dgm:pt>
    <dgm:pt modelId="{0475D1DE-252F-4295-91BE-A093F4E4FB8C}">
      <dgm:prSet/>
      <dgm:spPr/>
      <dgm:t>
        <a:bodyPr/>
        <a:lstStyle/>
        <a:p>
          <a:r>
            <a:rPr lang="en-GB"/>
            <a:t>Results:</a:t>
          </a:r>
          <a:endParaRPr lang="en-US"/>
        </a:p>
      </dgm:t>
    </dgm:pt>
    <dgm:pt modelId="{27CBA2BE-8F84-4C78-B939-79AEAD42159A}" type="parTrans" cxnId="{AA06A5EE-BE73-4401-A90A-55C326E19281}">
      <dgm:prSet/>
      <dgm:spPr/>
      <dgm:t>
        <a:bodyPr/>
        <a:lstStyle/>
        <a:p>
          <a:endParaRPr lang="en-US"/>
        </a:p>
      </dgm:t>
    </dgm:pt>
    <dgm:pt modelId="{10746417-38E2-452F-9A32-D407E3D12AFF}" type="sibTrans" cxnId="{AA06A5EE-BE73-4401-A90A-55C326E19281}">
      <dgm:prSet/>
      <dgm:spPr/>
      <dgm:t>
        <a:bodyPr/>
        <a:lstStyle/>
        <a:p>
          <a:endParaRPr lang="en-US"/>
        </a:p>
      </dgm:t>
    </dgm:pt>
    <dgm:pt modelId="{95B5642E-EB62-4A36-A93A-EF86ABC70A48}">
      <dgm:prSet/>
      <dgm:spPr/>
      <dgm:t>
        <a:bodyPr/>
        <a:lstStyle/>
        <a:p>
          <a:r>
            <a:rPr lang="en-GB"/>
            <a:t>Most results will be straight forward</a:t>
          </a:r>
          <a:endParaRPr lang="en-US"/>
        </a:p>
      </dgm:t>
    </dgm:pt>
    <dgm:pt modelId="{989AB3E6-6A7F-4ACC-AEE3-97B768CF7A4C}" type="parTrans" cxnId="{0B805947-05E5-4E41-98F6-C1BC3C779A3C}">
      <dgm:prSet/>
      <dgm:spPr/>
      <dgm:t>
        <a:bodyPr/>
        <a:lstStyle/>
        <a:p>
          <a:endParaRPr lang="en-US"/>
        </a:p>
      </dgm:t>
    </dgm:pt>
    <dgm:pt modelId="{710D063D-5F46-44AF-897A-820B0A717E64}" type="sibTrans" cxnId="{0B805947-05E5-4E41-98F6-C1BC3C779A3C}">
      <dgm:prSet/>
      <dgm:spPr/>
      <dgm:t>
        <a:bodyPr/>
        <a:lstStyle/>
        <a:p>
          <a:endParaRPr lang="en-US"/>
        </a:p>
      </dgm:t>
    </dgm:pt>
    <dgm:pt modelId="{A264688F-2387-493F-90C0-5BA7DFB6686D}">
      <dgm:prSet/>
      <dgm:spPr/>
      <dgm:t>
        <a:bodyPr/>
        <a:lstStyle/>
        <a:p>
          <a:r>
            <a:rPr lang="en-GB"/>
            <a:t>Local genetics teams will support interpretation of results and ideally need to see all patients (or their relative) with a germline variant. If there is a suspicion of a familial condition but testing to date is negative, still consider a referral to genetics.</a:t>
          </a:r>
          <a:endParaRPr lang="en-US"/>
        </a:p>
      </dgm:t>
    </dgm:pt>
    <dgm:pt modelId="{DF267270-C1E5-4377-8305-FDA616F75B99}" type="parTrans" cxnId="{8A1BFB85-C16B-4354-9632-7E2A16709671}">
      <dgm:prSet/>
      <dgm:spPr/>
      <dgm:t>
        <a:bodyPr/>
        <a:lstStyle/>
        <a:p>
          <a:endParaRPr lang="en-US"/>
        </a:p>
      </dgm:t>
    </dgm:pt>
    <dgm:pt modelId="{814F8248-2035-420A-9AD8-0EA5F9D66B3A}" type="sibTrans" cxnId="{8A1BFB85-C16B-4354-9632-7E2A16709671}">
      <dgm:prSet/>
      <dgm:spPr/>
      <dgm:t>
        <a:bodyPr/>
        <a:lstStyle/>
        <a:p>
          <a:endParaRPr lang="en-US"/>
        </a:p>
      </dgm:t>
    </dgm:pt>
    <dgm:pt modelId="{86609087-8E29-44AF-AE93-D90A55634EFE}">
      <dgm:prSet/>
      <dgm:spPr/>
      <dgm:t>
        <a:bodyPr/>
        <a:lstStyle/>
        <a:p>
          <a:r>
            <a:rPr lang="en-GB"/>
            <a:t>GLH host a GTAB (genomic tumour advisory board) for solid tumours and inherited cancer predisposition.</a:t>
          </a:r>
          <a:endParaRPr lang="en-US"/>
        </a:p>
      </dgm:t>
    </dgm:pt>
    <dgm:pt modelId="{31A96A37-9738-4388-B207-5EC904EE5100}" type="parTrans" cxnId="{B8296F93-9080-4328-825B-615F42FB7028}">
      <dgm:prSet/>
      <dgm:spPr/>
      <dgm:t>
        <a:bodyPr/>
        <a:lstStyle/>
        <a:p>
          <a:endParaRPr lang="en-US"/>
        </a:p>
      </dgm:t>
    </dgm:pt>
    <dgm:pt modelId="{AC43EB3B-6489-4479-A2A4-A2B6472A6B60}" type="sibTrans" cxnId="{B8296F93-9080-4328-825B-615F42FB7028}">
      <dgm:prSet/>
      <dgm:spPr/>
      <dgm:t>
        <a:bodyPr/>
        <a:lstStyle/>
        <a:p>
          <a:endParaRPr lang="en-US"/>
        </a:p>
      </dgm:t>
    </dgm:pt>
    <dgm:pt modelId="{1CA1C47F-A5B7-46ED-9047-B1CD7A3F7CD0}" type="pres">
      <dgm:prSet presAssocID="{EF8E0910-C6EE-4780-B056-EAF3D8B1FACE}" presName="diagram" presStyleCnt="0">
        <dgm:presLayoutVars>
          <dgm:dir/>
          <dgm:resizeHandles val="exact"/>
        </dgm:presLayoutVars>
      </dgm:prSet>
      <dgm:spPr/>
    </dgm:pt>
    <dgm:pt modelId="{A4DD3377-E710-4C76-B4C0-BB0D32F6A5B3}" type="pres">
      <dgm:prSet presAssocID="{5FDBB9D1-1756-47CF-BA01-F7C11BDE03B5}" presName="node" presStyleLbl="node1" presStyleIdx="0" presStyleCnt="4">
        <dgm:presLayoutVars>
          <dgm:bulletEnabled val="1"/>
        </dgm:presLayoutVars>
      </dgm:prSet>
      <dgm:spPr/>
    </dgm:pt>
    <dgm:pt modelId="{15377CFD-37AA-46F5-8BAB-C4FF73B198D0}" type="pres">
      <dgm:prSet presAssocID="{470284E4-1585-4D41-BF0E-A70F3E69369D}" presName="sibTrans" presStyleCnt="0"/>
      <dgm:spPr/>
    </dgm:pt>
    <dgm:pt modelId="{12DDE317-C5D4-4AA1-88B6-4CC80E7AD06F}" type="pres">
      <dgm:prSet presAssocID="{AE2025F7-E9E9-4FC7-8012-D3DB91C02143}" presName="node" presStyleLbl="node1" presStyleIdx="1" presStyleCnt="4">
        <dgm:presLayoutVars>
          <dgm:bulletEnabled val="1"/>
        </dgm:presLayoutVars>
      </dgm:prSet>
      <dgm:spPr/>
    </dgm:pt>
    <dgm:pt modelId="{07188966-4112-4FE4-ABFE-4A267421C02E}" type="pres">
      <dgm:prSet presAssocID="{C5A07440-9ED4-4DF0-8477-6FDC4D3376C8}" presName="sibTrans" presStyleCnt="0"/>
      <dgm:spPr/>
    </dgm:pt>
    <dgm:pt modelId="{028F0916-5E4F-4B18-B5C5-D727AC4E3D42}" type="pres">
      <dgm:prSet presAssocID="{23360CBF-4594-4065-A05C-DC67314B4039}" presName="node" presStyleLbl="node1" presStyleIdx="2" presStyleCnt="4">
        <dgm:presLayoutVars>
          <dgm:bulletEnabled val="1"/>
        </dgm:presLayoutVars>
      </dgm:prSet>
      <dgm:spPr/>
    </dgm:pt>
    <dgm:pt modelId="{3CF58F83-1E4E-40EF-A720-D1C3ADF8644E}" type="pres">
      <dgm:prSet presAssocID="{BD4E8A0E-B780-47D5-8BC7-59BDFC28DB20}" presName="sibTrans" presStyleCnt="0"/>
      <dgm:spPr/>
    </dgm:pt>
    <dgm:pt modelId="{3FDCF971-B97A-486B-B5BE-5A142758A4BE}" type="pres">
      <dgm:prSet presAssocID="{0475D1DE-252F-4295-91BE-A093F4E4FB8C}" presName="node" presStyleLbl="node1" presStyleIdx="3" presStyleCnt="4">
        <dgm:presLayoutVars>
          <dgm:bulletEnabled val="1"/>
        </dgm:presLayoutVars>
      </dgm:prSet>
      <dgm:spPr/>
    </dgm:pt>
  </dgm:ptLst>
  <dgm:cxnLst>
    <dgm:cxn modelId="{BE368908-2BE4-4D53-89BB-AB7345407CC8}" type="presOf" srcId="{258EA3C5-1B98-4DC5-B090-C852BE868B45}" destId="{028F0916-5E4F-4B18-B5C5-D727AC4E3D42}" srcOrd="0" destOrd="1" presId="urn:microsoft.com/office/officeart/2005/8/layout/default"/>
    <dgm:cxn modelId="{42B4CB35-74F4-49C2-BAE6-1FFADE607A3D}" type="presOf" srcId="{89B703EF-0241-4A60-B1D1-CB9A2EC4C6B1}" destId="{028F0916-5E4F-4B18-B5C5-D727AC4E3D42}" srcOrd="0" destOrd="2" presId="urn:microsoft.com/office/officeart/2005/8/layout/default"/>
    <dgm:cxn modelId="{F8682B37-710C-4942-82C1-6300FA38F02D}" type="presOf" srcId="{95B5642E-EB62-4A36-A93A-EF86ABC70A48}" destId="{3FDCF971-B97A-486B-B5BE-5A142758A4BE}" srcOrd="0" destOrd="1" presId="urn:microsoft.com/office/officeart/2005/8/layout/default"/>
    <dgm:cxn modelId="{E16AF260-26E2-4E2B-9F55-16F09F0E598C}" srcId="{5FDBB9D1-1756-47CF-BA01-F7C11BDE03B5}" destId="{6A94FEA5-244B-4016-B1CF-270D3A5EE28F}" srcOrd="0" destOrd="0" parTransId="{75627B54-9046-4F85-853E-D764F90E2B1E}" sibTransId="{289F7F9D-AEE4-4338-9007-FFC6D8181186}"/>
    <dgm:cxn modelId="{FFF43744-C0B8-4599-9BEA-8EDB740C3884}" srcId="{5FDBB9D1-1756-47CF-BA01-F7C11BDE03B5}" destId="{C5BF242A-0710-4472-BDFD-F04605091754}" srcOrd="2" destOrd="0" parTransId="{DEF7CAE2-373C-4743-96A4-BA273546D52A}" sibTransId="{CE4666F0-951C-4633-A65F-4858AAB59BFC}"/>
    <dgm:cxn modelId="{0B805947-05E5-4E41-98F6-C1BC3C779A3C}" srcId="{0475D1DE-252F-4295-91BE-A093F4E4FB8C}" destId="{95B5642E-EB62-4A36-A93A-EF86ABC70A48}" srcOrd="0" destOrd="0" parTransId="{989AB3E6-6A7F-4ACC-AEE3-97B768CF7A4C}" sibTransId="{710D063D-5F46-44AF-897A-820B0A717E64}"/>
    <dgm:cxn modelId="{72C7B14C-46CC-4238-8C32-BCD98E6DE45D}" srcId="{5FDBB9D1-1756-47CF-BA01-F7C11BDE03B5}" destId="{7A164D2E-C9FB-47F1-8709-7393D2006105}" srcOrd="1" destOrd="0" parTransId="{A2C325B1-ABDE-4D1C-B3A1-031D1C58E961}" sibTransId="{4B0C511B-4226-4223-93CB-52F655133BC1}"/>
    <dgm:cxn modelId="{78CC0850-BC40-4F51-9A2B-4DC7757785BD}" type="presOf" srcId="{C5BF242A-0710-4472-BDFD-F04605091754}" destId="{A4DD3377-E710-4C76-B4C0-BB0D32F6A5B3}" srcOrd="0" destOrd="3" presId="urn:microsoft.com/office/officeart/2005/8/layout/default"/>
    <dgm:cxn modelId="{BC7B4351-EC26-4D8B-A92B-E345C5C7F705}" type="presOf" srcId="{7A164D2E-C9FB-47F1-8709-7393D2006105}" destId="{A4DD3377-E710-4C76-B4C0-BB0D32F6A5B3}" srcOrd="0" destOrd="2" presId="urn:microsoft.com/office/officeart/2005/8/layout/default"/>
    <dgm:cxn modelId="{1D256951-2AA8-49BE-92BF-DCD1AF0FFFD3}" type="presOf" srcId="{6A94FEA5-244B-4016-B1CF-270D3A5EE28F}" destId="{A4DD3377-E710-4C76-B4C0-BB0D32F6A5B3}" srcOrd="0" destOrd="1" presId="urn:microsoft.com/office/officeart/2005/8/layout/default"/>
    <dgm:cxn modelId="{B046B271-0485-4863-A9A4-1724666E52E7}" srcId="{EF8E0910-C6EE-4780-B056-EAF3D8B1FACE}" destId="{23360CBF-4594-4065-A05C-DC67314B4039}" srcOrd="2" destOrd="0" parTransId="{CE81ECAB-E047-4644-8BB6-C22132554B7A}" sibTransId="{BD4E8A0E-B780-47D5-8BC7-59BDFC28DB20}"/>
    <dgm:cxn modelId="{CEC00F55-0F8D-4903-B08B-AB8720241825}" type="presOf" srcId="{86609087-8E29-44AF-AE93-D90A55634EFE}" destId="{3FDCF971-B97A-486B-B5BE-5A142758A4BE}" srcOrd="0" destOrd="3" presId="urn:microsoft.com/office/officeart/2005/8/layout/default"/>
    <dgm:cxn modelId="{A2C55957-8C87-41C4-A1F3-6FEAAFCEF61D}" srcId="{EF8E0910-C6EE-4780-B056-EAF3D8B1FACE}" destId="{5FDBB9D1-1756-47CF-BA01-F7C11BDE03B5}" srcOrd="0" destOrd="0" parTransId="{8A0F1574-C6BC-4911-9E13-708CA7EC922B}" sibTransId="{470284E4-1585-4D41-BF0E-A70F3E69369D}"/>
    <dgm:cxn modelId="{C3985258-00E0-4136-9B74-AF6DEBA82A37}" type="presOf" srcId="{5FDBB9D1-1756-47CF-BA01-F7C11BDE03B5}" destId="{A4DD3377-E710-4C76-B4C0-BB0D32F6A5B3}" srcOrd="0" destOrd="0" presId="urn:microsoft.com/office/officeart/2005/8/layout/default"/>
    <dgm:cxn modelId="{834C8880-C2DA-4A3B-8884-ABC2D5945D38}" type="presOf" srcId="{A264688F-2387-493F-90C0-5BA7DFB6686D}" destId="{3FDCF971-B97A-486B-B5BE-5A142758A4BE}" srcOrd="0" destOrd="2" presId="urn:microsoft.com/office/officeart/2005/8/layout/default"/>
    <dgm:cxn modelId="{8A1BFB85-C16B-4354-9632-7E2A16709671}" srcId="{0475D1DE-252F-4295-91BE-A093F4E4FB8C}" destId="{A264688F-2387-493F-90C0-5BA7DFB6686D}" srcOrd="1" destOrd="0" parTransId="{DF267270-C1E5-4377-8305-FDA616F75B99}" sibTransId="{814F8248-2035-420A-9AD8-0EA5F9D66B3A}"/>
    <dgm:cxn modelId="{000B018C-FD20-488A-984B-4FD8326D28A7}" type="presOf" srcId="{EF8E0910-C6EE-4780-B056-EAF3D8B1FACE}" destId="{1CA1C47F-A5B7-46ED-9047-B1CD7A3F7CD0}" srcOrd="0" destOrd="0" presId="urn:microsoft.com/office/officeart/2005/8/layout/default"/>
    <dgm:cxn modelId="{B8296F93-9080-4328-825B-615F42FB7028}" srcId="{0475D1DE-252F-4295-91BE-A093F4E4FB8C}" destId="{86609087-8E29-44AF-AE93-D90A55634EFE}" srcOrd="2" destOrd="0" parTransId="{31A96A37-9738-4388-B207-5EC904EE5100}" sibTransId="{AC43EB3B-6489-4479-A2A4-A2B6472A6B60}"/>
    <dgm:cxn modelId="{C11FE894-A6D0-4A50-8C3D-9505186DB0A6}" type="presOf" srcId="{AE2025F7-E9E9-4FC7-8012-D3DB91C02143}" destId="{12DDE317-C5D4-4AA1-88B6-4CC80E7AD06F}" srcOrd="0" destOrd="0" presId="urn:microsoft.com/office/officeart/2005/8/layout/default"/>
    <dgm:cxn modelId="{3F3F17AA-FC2D-49BA-8920-758EE792E3DE}" type="presOf" srcId="{0475D1DE-252F-4295-91BE-A093F4E4FB8C}" destId="{3FDCF971-B97A-486B-B5BE-5A142758A4BE}" srcOrd="0" destOrd="0" presId="urn:microsoft.com/office/officeart/2005/8/layout/default"/>
    <dgm:cxn modelId="{EA8F3DAA-F97C-441C-89D3-A4F8FD06010B}" srcId="{EF8E0910-C6EE-4780-B056-EAF3D8B1FACE}" destId="{AE2025F7-E9E9-4FC7-8012-D3DB91C02143}" srcOrd="1" destOrd="0" parTransId="{88831B6F-0C20-4C86-BC1D-97E3180FA40A}" sibTransId="{C5A07440-9ED4-4DF0-8477-6FDC4D3376C8}"/>
    <dgm:cxn modelId="{CE3F8AB4-26CE-4F22-A819-A96BB10AAFF2}" srcId="{23360CBF-4594-4065-A05C-DC67314B4039}" destId="{258EA3C5-1B98-4DC5-B090-C852BE868B45}" srcOrd="0" destOrd="0" parTransId="{7B340056-D10E-4015-B91C-E84370102B0A}" sibTransId="{6AF07BB8-9D1E-460E-82CA-2B0FC3293369}"/>
    <dgm:cxn modelId="{DC2896E2-7B8D-47D0-BD63-1C63DE078781}" type="presOf" srcId="{23360CBF-4594-4065-A05C-DC67314B4039}" destId="{028F0916-5E4F-4B18-B5C5-D727AC4E3D42}" srcOrd="0" destOrd="0" presId="urn:microsoft.com/office/officeart/2005/8/layout/default"/>
    <dgm:cxn modelId="{6B5563E7-18BB-4E1D-8C8A-CAFEF8721593}" srcId="{23360CBF-4594-4065-A05C-DC67314B4039}" destId="{89B703EF-0241-4A60-B1D1-CB9A2EC4C6B1}" srcOrd="1" destOrd="0" parTransId="{1192E01E-106A-4340-BCD0-302D35A03BF4}" sibTransId="{035991A0-A16C-4070-9AE1-171D76F23352}"/>
    <dgm:cxn modelId="{AA06A5EE-BE73-4401-A90A-55C326E19281}" srcId="{EF8E0910-C6EE-4780-B056-EAF3D8B1FACE}" destId="{0475D1DE-252F-4295-91BE-A093F4E4FB8C}" srcOrd="3" destOrd="0" parTransId="{27CBA2BE-8F84-4C78-B939-79AEAD42159A}" sibTransId="{10746417-38E2-452F-9A32-D407E3D12AFF}"/>
    <dgm:cxn modelId="{548450C8-565A-4D8C-A6EE-25D00A0A11F4}" type="presParOf" srcId="{1CA1C47F-A5B7-46ED-9047-B1CD7A3F7CD0}" destId="{A4DD3377-E710-4C76-B4C0-BB0D32F6A5B3}" srcOrd="0" destOrd="0" presId="urn:microsoft.com/office/officeart/2005/8/layout/default"/>
    <dgm:cxn modelId="{243C4854-E12C-4A62-9AA5-7378AC3822AE}" type="presParOf" srcId="{1CA1C47F-A5B7-46ED-9047-B1CD7A3F7CD0}" destId="{15377CFD-37AA-46F5-8BAB-C4FF73B198D0}" srcOrd="1" destOrd="0" presId="urn:microsoft.com/office/officeart/2005/8/layout/default"/>
    <dgm:cxn modelId="{D2C82A8D-1CA5-4280-8B6B-82DFCF4B2DAF}" type="presParOf" srcId="{1CA1C47F-A5B7-46ED-9047-B1CD7A3F7CD0}" destId="{12DDE317-C5D4-4AA1-88B6-4CC80E7AD06F}" srcOrd="2" destOrd="0" presId="urn:microsoft.com/office/officeart/2005/8/layout/default"/>
    <dgm:cxn modelId="{D92D33AB-F1A7-4FBA-A439-092BEBE2BF2C}" type="presParOf" srcId="{1CA1C47F-A5B7-46ED-9047-B1CD7A3F7CD0}" destId="{07188966-4112-4FE4-ABFE-4A267421C02E}" srcOrd="3" destOrd="0" presId="urn:microsoft.com/office/officeart/2005/8/layout/default"/>
    <dgm:cxn modelId="{D0DFDCF9-D19E-4D97-9DEB-0CA103447313}" type="presParOf" srcId="{1CA1C47F-A5B7-46ED-9047-B1CD7A3F7CD0}" destId="{028F0916-5E4F-4B18-B5C5-D727AC4E3D42}" srcOrd="4" destOrd="0" presId="urn:microsoft.com/office/officeart/2005/8/layout/default"/>
    <dgm:cxn modelId="{B4B4BC7B-7EF5-4241-977C-4488617F022D}" type="presParOf" srcId="{1CA1C47F-A5B7-46ED-9047-B1CD7A3F7CD0}" destId="{3CF58F83-1E4E-40EF-A720-D1C3ADF8644E}" srcOrd="5" destOrd="0" presId="urn:microsoft.com/office/officeart/2005/8/layout/default"/>
    <dgm:cxn modelId="{FFFB6954-0457-44D3-98F6-61DF91B888AA}" type="presParOf" srcId="{1CA1C47F-A5B7-46ED-9047-B1CD7A3F7CD0}" destId="{3FDCF971-B97A-486B-B5BE-5A142758A4B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C7D8A-414E-4AD1-98C9-CC3051F51404}">
      <dsp:nvSpPr>
        <dsp:cNvPr id="0" name=""/>
        <dsp:cNvSpPr/>
      </dsp:nvSpPr>
      <dsp:spPr>
        <a:xfrm>
          <a:off x="60186" y="441408"/>
          <a:ext cx="1257386" cy="125738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AAC62-A273-412C-9801-EA2D57C38EF7}">
      <dsp:nvSpPr>
        <dsp:cNvPr id="0" name=""/>
        <dsp:cNvSpPr/>
      </dsp:nvSpPr>
      <dsp:spPr>
        <a:xfrm>
          <a:off x="324237" y="705459"/>
          <a:ext cx="729284" cy="729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EBAF8F-2235-491C-835B-4C9BA392C2F2}">
      <dsp:nvSpPr>
        <dsp:cNvPr id="0" name=""/>
        <dsp:cNvSpPr/>
      </dsp:nvSpPr>
      <dsp:spPr>
        <a:xfrm>
          <a:off x="1587013" y="441408"/>
          <a:ext cx="2963839" cy="1257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 support you to feel comfortable with the terms around ‘genomics’?</a:t>
          </a:r>
          <a:endParaRPr lang="en-US" sz="2100" kern="1200"/>
        </a:p>
      </dsp:txBody>
      <dsp:txXfrm>
        <a:off x="1587013" y="441408"/>
        <a:ext cx="2963839" cy="1257386"/>
      </dsp:txXfrm>
    </dsp:sp>
    <dsp:sp modelId="{19A14EFA-F96A-4251-B85E-7A1B053EE12C}">
      <dsp:nvSpPr>
        <dsp:cNvPr id="0" name=""/>
        <dsp:cNvSpPr/>
      </dsp:nvSpPr>
      <dsp:spPr>
        <a:xfrm>
          <a:off x="5067279" y="441408"/>
          <a:ext cx="1257386" cy="125738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915F9-6863-403B-99D6-52848C2B47C9}">
      <dsp:nvSpPr>
        <dsp:cNvPr id="0" name=""/>
        <dsp:cNvSpPr/>
      </dsp:nvSpPr>
      <dsp:spPr>
        <a:xfrm>
          <a:off x="5331331" y="705459"/>
          <a:ext cx="729284" cy="729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671912-5A18-4697-8260-7D07D74A735B}">
      <dsp:nvSpPr>
        <dsp:cNvPr id="0" name=""/>
        <dsp:cNvSpPr/>
      </dsp:nvSpPr>
      <dsp:spPr>
        <a:xfrm>
          <a:off x="6594106" y="441408"/>
          <a:ext cx="2963839" cy="1257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 consider how often you use genomics? (daily, weekly, now and again, never, whats genomics)</a:t>
          </a:r>
          <a:endParaRPr lang="en-US" sz="2100" kern="1200"/>
        </a:p>
      </dsp:txBody>
      <dsp:txXfrm>
        <a:off x="6594106" y="441408"/>
        <a:ext cx="2963839" cy="1257386"/>
      </dsp:txXfrm>
    </dsp:sp>
    <dsp:sp modelId="{C3668434-FDD7-4A69-A085-4FDE3444F396}">
      <dsp:nvSpPr>
        <dsp:cNvPr id="0" name=""/>
        <dsp:cNvSpPr/>
      </dsp:nvSpPr>
      <dsp:spPr>
        <a:xfrm>
          <a:off x="60186" y="2394686"/>
          <a:ext cx="1257386" cy="125738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1D827-71C7-4754-90C2-F86B8DDC6754}">
      <dsp:nvSpPr>
        <dsp:cNvPr id="0" name=""/>
        <dsp:cNvSpPr/>
      </dsp:nvSpPr>
      <dsp:spPr>
        <a:xfrm>
          <a:off x="324237" y="2658738"/>
          <a:ext cx="729284" cy="7292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902A1-3AF0-49B0-8560-7F5F6D8A642E}">
      <dsp:nvSpPr>
        <dsp:cNvPr id="0" name=""/>
        <dsp:cNvSpPr/>
      </dsp:nvSpPr>
      <dsp:spPr>
        <a:xfrm>
          <a:off x="1587013" y="2394686"/>
          <a:ext cx="2963839" cy="1257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To ensure you aware who to contact for advice re genomics?</a:t>
          </a:r>
          <a:endParaRPr lang="en-US" sz="2100" kern="1200"/>
        </a:p>
      </dsp:txBody>
      <dsp:txXfrm>
        <a:off x="1587013" y="2394686"/>
        <a:ext cx="2963839" cy="1257386"/>
      </dsp:txXfrm>
    </dsp:sp>
    <dsp:sp modelId="{01968DE4-E1BE-46C8-8390-2FE83D90BFAF}">
      <dsp:nvSpPr>
        <dsp:cNvPr id="0" name=""/>
        <dsp:cNvSpPr/>
      </dsp:nvSpPr>
      <dsp:spPr>
        <a:xfrm>
          <a:off x="5067279" y="2394686"/>
          <a:ext cx="1257386" cy="125738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3E52B5-E90E-4037-9946-CF612E07E0EE}">
      <dsp:nvSpPr>
        <dsp:cNvPr id="0" name=""/>
        <dsp:cNvSpPr/>
      </dsp:nvSpPr>
      <dsp:spPr>
        <a:xfrm>
          <a:off x="5331331" y="2658738"/>
          <a:ext cx="729284" cy="7292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4208F8-2038-45AA-9512-23E2DAC97FAC}">
      <dsp:nvSpPr>
        <dsp:cNvPr id="0" name=""/>
        <dsp:cNvSpPr/>
      </dsp:nvSpPr>
      <dsp:spPr>
        <a:xfrm>
          <a:off x="6594106" y="2394686"/>
          <a:ext cx="2963839" cy="1257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dirty="0"/>
            <a:t>To understand how genomics works in your patient pathways</a:t>
          </a:r>
          <a:endParaRPr lang="en-US" sz="2100" kern="1200" dirty="0"/>
        </a:p>
      </dsp:txBody>
      <dsp:txXfrm>
        <a:off x="6594106" y="2394686"/>
        <a:ext cx="2963839" cy="1257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D3377-E710-4C76-B4C0-BB0D32F6A5B3}">
      <dsp:nvSpPr>
        <dsp:cNvPr id="0" name=""/>
        <dsp:cNvSpPr/>
      </dsp:nvSpPr>
      <dsp:spPr>
        <a:xfrm>
          <a:off x="1505181" y="1478"/>
          <a:ext cx="3146557" cy="188793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t>Mainstreaming Genomic Testing is about personalising treatment	</a:t>
          </a:r>
          <a:endParaRPr lang="en-US" sz="1300" kern="1200"/>
        </a:p>
        <a:p>
          <a:pPr marL="57150" lvl="1" indent="-57150" algn="l" defTabSz="444500">
            <a:lnSpc>
              <a:spcPct val="90000"/>
            </a:lnSpc>
            <a:spcBef>
              <a:spcPct val="0"/>
            </a:spcBef>
            <a:spcAft>
              <a:spcPct val="15000"/>
            </a:spcAft>
            <a:buChar char="•"/>
          </a:pPr>
          <a:r>
            <a:rPr lang="en-GB" sz="1000" kern="1200"/>
            <a:t>Testing at as early a point in the patient journey as possible.</a:t>
          </a:r>
          <a:endParaRPr lang="en-US" sz="1000" kern="1200"/>
        </a:p>
        <a:p>
          <a:pPr marL="57150" lvl="1" indent="-57150" algn="l" defTabSz="444500">
            <a:lnSpc>
              <a:spcPct val="90000"/>
            </a:lnSpc>
            <a:spcBef>
              <a:spcPct val="0"/>
            </a:spcBef>
            <a:spcAft>
              <a:spcPct val="15000"/>
            </a:spcAft>
            <a:buChar char="•"/>
          </a:pPr>
          <a:r>
            <a:rPr lang="en-GB" sz="1000" kern="1200"/>
            <a:t>Targeting with available treatments</a:t>
          </a:r>
          <a:endParaRPr lang="en-US" sz="1000" kern="1200"/>
        </a:p>
        <a:p>
          <a:pPr marL="57150" lvl="1" indent="-57150" algn="l" defTabSz="444500">
            <a:lnSpc>
              <a:spcPct val="90000"/>
            </a:lnSpc>
            <a:spcBef>
              <a:spcPct val="0"/>
            </a:spcBef>
            <a:spcAft>
              <a:spcPct val="15000"/>
            </a:spcAft>
            <a:buChar char="•"/>
          </a:pPr>
          <a:r>
            <a:rPr lang="en-GB" sz="1000" kern="1200"/>
            <a:t>Subject to change as evidence evolves.</a:t>
          </a:r>
          <a:endParaRPr lang="en-US" sz="1000" kern="1200"/>
        </a:p>
      </dsp:txBody>
      <dsp:txXfrm>
        <a:off x="1505181" y="1478"/>
        <a:ext cx="3146557" cy="1887934"/>
      </dsp:txXfrm>
    </dsp:sp>
    <dsp:sp modelId="{12DDE317-C5D4-4AA1-88B6-4CC80E7AD06F}">
      <dsp:nvSpPr>
        <dsp:cNvPr id="0" name=""/>
        <dsp:cNvSpPr/>
      </dsp:nvSpPr>
      <dsp:spPr>
        <a:xfrm>
          <a:off x="4966394" y="1478"/>
          <a:ext cx="3146557" cy="1887934"/>
        </a:xfrm>
        <a:prstGeom prst="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Somatic testing: does not require consent</a:t>
          </a:r>
          <a:endParaRPr lang="en-US" sz="1300" kern="1200"/>
        </a:p>
      </dsp:txBody>
      <dsp:txXfrm>
        <a:off x="4966394" y="1478"/>
        <a:ext cx="3146557" cy="1887934"/>
      </dsp:txXfrm>
    </dsp:sp>
    <dsp:sp modelId="{028F0916-5E4F-4B18-B5C5-D727AC4E3D42}">
      <dsp:nvSpPr>
        <dsp:cNvPr id="0" name=""/>
        <dsp:cNvSpPr/>
      </dsp:nvSpPr>
      <dsp:spPr>
        <a:xfrm>
          <a:off x="1505181" y="2204068"/>
          <a:ext cx="3146557" cy="1887934"/>
        </a:xfrm>
        <a:prstGeom prst="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t>Germline testing: </a:t>
          </a:r>
          <a:endParaRPr lang="en-US" sz="1300" kern="1200"/>
        </a:p>
        <a:p>
          <a:pPr marL="57150" lvl="1" indent="-57150" algn="l" defTabSz="444500">
            <a:lnSpc>
              <a:spcPct val="90000"/>
            </a:lnSpc>
            <a:spcBef>
              <a:spcPct val="0"/>
            </a:spcBef>
            <a:spcAft>
              <a:spcPct val="15000"/>
            </a:spcAft>
            <a:buChar char="•"/>
          </a:pPr>
          <a:r>
            <a:rPr lang="en-GB" sz="1000" kern="1200"/>
            <a:t>We are working on better ways for embedding test requests and receiving results. </a:t>
          </a:r>
          <a:endParaRPr lang="en-US" sz="1000" kern="1200"/>
        </a:p>
        <a:p>
          <a:pPr marL="57150" lvl="1" indent="-57150" algn="l" defTabSz="444500">
            <a:lnSpc>
              <a:spcPct val="90000"/>
            </a:lnSpc>
            <a:spcBef>
              <a:spcPct val="0"/>
            </a:spcBef>
            <a:spcAft>
              <a:spcPct val="15000"/>
            </a:spcAft>
            <a:buChar char="•"/>
          </a:pPr>
          <a:r>
            <a:rPr lang="en-GB" sz="1000" kern="1200"/>
            <a:t>We have models for e-consent/making the process as simple as possible.</a:t>
          </a:r>
          <a:endParaRPr lang="en-US" sz="1000" kern="1200"/>
        </a:p>
      </dsp:txBody>
      <dsp:txXfrm>
        <a:off x="1505181" y="2204068"/>
        <a:ext cx="3146557" cy="1887934"/>
      </dsp:txXfrm>
    </dsp:sp>
    <dsp:sp modelId="{3FDCF971-B97A-486B-B5BE-5A142758A4BE}">
      <dsp:nvSpPr>
        <dsp:cNvPr id="0" name=""/>
        <dsp:cNvSpPr/>
      </dsp:nvSpPr>
      <dsp:spPr>
        <a:xfrm>
          <a:off x="4966394" y="2204068"/>
          <a:ext cx="3146557" cy="1887934"/>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GB" sz="1300" kern="1200"/>
            <a:t>Results:</a:t>
          </a:r>
          <a:endParaRPr lang="en-US" sz="1300" kern="1200"/>
        </a:p>
        <a:p>
          <a:pPr marL="57150" lvl="1" indent="-57150" algn="l" defTabSz="444500">
            <a:lnSpc>
              <a:spcPct val="90000"/>
            </a:lnSpc>
            <a:spcBef>
              <a:spcPct val="0"/>
            </a:spcBef>
            <a:spcAft>
              <a:spcPct val="15000"/>
            </a:spcAft>
            <a:buChar char="•"/>
          </a:pPr>
          <a:r>
            <a:rPr lang="en-GB" sz="1000" kern="1200"/>
            <a:t>Most results will be straight forward</a:t>
          </a:r>
          <a:endParaRPr lang="en-US" sz="1000" kern="1200"/>
        </a:p>
        <a:p>
          <a:pPr marL="57150" lvl="1" indent="-57150" algn="l" defTabSz="444500">
            <a:lnSpc>
              <a:spcPct val="90000"/>
            </a:lnSpc>
            <a:spcBef>
              <a:spcPct val="0"/>
            </a:spcBef>
            <a:spcAft>
              <a:spcPct val="15000"/>
            </a:spcAft>
            <a:buChar char="•"/>
          </a:pPr>
          <a:r>
            <a:rPr lang="en-GB" sz="1000" kern="1200"/>
            <a:t>Local genetics teams will support interpretation of results and ideally need to see all patients (or their relative) with a germline variant. If there is a suspicion of a familial condition but testing to date is negative, still consider a referral to genetics.</a:t>
          </a:r>
          <a:endParaRPr lang="en-US" sz="1000" kern="1200"/>
        </a:p>
        <a:p>
          <a:pPr marL="57150" lvl="1" indent="-57150" algn="l" defTabSz="444500">
            <a:lnSpc>
              <a:spcPct val="90000"/>
            </a:lnSpc>
            <a:spcBef>
              <a:spcPct val="0"/>
            </a:spcBef>
            <a:spcAft>
              <a:spcPct val="15000"/>
            </a:spcAft>
            <a:buChar char="•"/>
          </a:pPr>
          <a:r>
            <a:rPr lang="en-GB" sz="1000" kern="1200"/>
            <a:t>GLH host a GTAB (genomic tumour advisory board) for solid tumours and inherited cancer predisposition.</a:t>
          </a:r>
          <a:endParaRPr lang="en-US" sz="1000" kern="1200"/>
        </a:p>
      </dsp:txBody>
      <dsp:txXfrm>
        <a:off x="4966394" y="2204068"/>
        <a:ext cx="3146557" cy="188793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7:07.2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19,'147'12,"-98"-6,54 0,941-7,-1002-1,47-8,-46 4,43 0,599 7,-538 11,-97-6,53 0,102 5,-1 0,852-12,-1012 3,46 8,33 2,-91-11,9 1,0-2,0-2,0-1,42-9,-16-1,115-8,-174 21,1-1,0 0,-1-1,1 1,-1-2,0 1,0-1,0-1,0 1,0-1,9-7,-13 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7:10.78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57,'1201'0,"-1035"-12,4 0,-4 10,174 5,-235 8,44 2,-148-13,77 0,88 13,-101-7,68-2,-70-3,79 10,16 4,-51-6,41 2,-72-7,85 16,-69-8,1-4,174-7,-120-3,1412 2,-1519-2,0-2,66-15,22-4,-48 11,120-33,-55 19,-55 12,8 6,-73 7,0-1,37-7,-52 5,-14 2,-11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7:16.09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0,'34'2,"51"8,25 2,47 0,25-1,-115-11,101 13,-64 2,171 3,-216-16,93 17,21 1,603-14,-435-8,-296 2,31 1,127-16,-109 6,1 4,103 8,-44-1,1223-2,-1350 2,48 8,20 1,162-12,77 3,-282 3,54 12,-61-8,1-2,48 1,-88-8,332 12,-227-2,277 13,-234-35,0-1,-59 13,15 1,110-14,109-24,-209 19,-66 8,-1 3,62 0,59-4,-3-1,1548 13,-1699-1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7:26.49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93,'27'1,"-1"2,1 0,0 2,-1 1,0 1,0 2,46 21,-47-22,1 0,-1-2,1-1,1-1,-1-1,47-1,33 4,278 4,-249-12,277-21,-394 21,8-1,-1-2,33-10,23-5,83-3,188-1,170 23,-241 3,-249-3,51-10,23-1,14 5,121-24,-70 6,114 19,-224 7,-115-1,22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7:30.9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6,'25'1,"-1"1,1 1,-1 1,1 2,-1 0,-1 1,1 2,-2 0,34 18,-34-15,0-2,1-1,1-1,-1-1,1-1,1-1,-1-1,49 1,225 16,-231-19,1-3,0-3,-1-3,80-18,-94 12,78-10,-106 19,48-13,-51 10,1 2,44-6,202-3,-166 7,-49 4,58-10,-52 5,0 3,0 3,61 6,-3-2,123-4,252 5,-260 19,99 2,-309-23,-1 1,1 2,-1 0,24 8,-21-5,-1-2,1 0,31 1,-24-5,142 11,-84-3,0-4,95-7,-44-1,665 3,-762 2,45 8,40 2,126 0,-154-3,169-8,-5-1,-149 11,46 2,-43-12,133-4,-215-2,-1-2,0-2,43-16,-49 14,0 2,1 1,0 1,0 2,32-2,13 7,-32 1,0-1,77-13,-76 7,1 2,89 4,-61 1,-49-1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7:37.58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2,'7'0,"20"-1,0 1,-1 1,1 1,0 2,-1 0,0 2,26 9,27 12,160 33,-169-44,-28-6,68 8,-31-10,127 5,1310-14,-1374 13,-8 0,-38-11,318 15,38-8,-262-11,-44 5,158-4,-78-22,-25 1,18 1,13-1,-139 13,80-3,641 14,-768 1,-1 3,58 12,53 7,30-4,-100-8,113 0,-95-13,193 2,-125 22,-118-14,109 6,-87-16,13-1,152 17,-207-11,27 6,-46-5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31T12:59:01.165"/>
    </inkml:context>
    <inkml:brush xml:id="br0">
      <inkml:brushProperty name="width" value="0.2" units="cm"/>
      <inkml:brushProperty name="height" value="0.4" units="cm"/>
      <inkml:brushProperty name="color" value="#E6E6E6"/>
      <inkml:brushProperty name="tip" value="rectangle"/>
      <inkml:brushProperty name="rasterOp" value="maskPen"/>
      <inkml:brushProperty name="ignorePressure" value="1"/>
    </inkml:brush>
  </inkml:definitions>
  <inkml:trace contextRef="#ctx0" brushRef="#br0">1 48,'756'0,"-729"-1,51-10,-51 6,51-2,238-10,-23 11,-176 7,-86 1,0 2,0 0,0 3,35 11,-33-9,0-1,1-1,42 3,158 14,-56-2,-48 0,-88-14,0-1,71 2,25-11,191 4,-242 9,-52-6,49 2,667-8,-728 0,1-1,27-7,-27 5,50-4,-35 9,-24 0,0-1,0 0,-1-1,1-1,22-5,-22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E1BC7-438D-4C2C-8525-A6964D1CBD78}" type="datetimeFigureOut">
              <a:rPr lang="en-GB" smtClean="0"/>
              <a:t>24/06/2025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09DFB-88BC-4FDE-9ECA-6CBCD2250640}" type="slidenum">
              <a:rPr lang="en-GB" smtClean="0"/>
              <a:t>‹#›</a:t>
            </a:fld>
            <a:endParaRPr lang="en-GB"/>
          </a:p>
        </p:txBody>
      </p:sp>
    </p:spTree>
    <p:extLst>
      <p:ext uri="{BB962C8B-B14F-4D97-AF65-F5344CB8AC3E}">
        <p14:creationId xmlns:p14="http://schemas.microsoft.com/office/powerpoint/2010/main" val="301633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47D2B6-F275-4239-B71F-1FA0CA144334}" type="slidenum">
              <a:rPr lang="en-GB" smtClean="0"/>
              <a:t>1</a:t>
            </a:fld>
            <a:endParaRPr lang="en-GB"/>
          </a:p>
        </p:txBody>
      </p:sp>
    </p:spTree>
    <p:extLst>
      <p:ext uri="{BB962C8B-B14F-4D97-AF65-F5344CB8AC3E}">
        <p14:creationId xmlns:p14="http://schemas.microsoft.com/office/powerpoint/2010/main" val="12152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24</a:t>
            </a:fld>
            <a:endParaRPr lang="en-GB"/>
          </a:p>
        </p:txBody>
      </p:sp>
    </p:spTree>
    <p:extLst>
      <p:ext uri="{BB962C8B-B14F-4D97-AF65-F5344CB8AC3E}">
        <p14:creationId xmlns:p14="http://schemas.microsoft.com/office/powerpoint/2010/main" val="2045271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25</a:t>
            </a:fld>
            <a:endParaRPr lang="en-GB"/>
          </a:p>
        </p:txBody>
      </p:sp>
    </p:spTree>
    <p:extLst>
      <p:ext uri="{BB962C8B-B14F-4D97-AF65-F5344CB8AC3E}">
        <p14:creationId xmlns:p14="http://schemas.microsoft.com/office/powerpoint/2010/main" val="102306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27</a:t>
            </a:fld>
            <a:endParaRPr lang="en-GB"/>
          </a:p>
        </p:txBody>
      </p:sp>
    </p:spTree>
    <p:extLst>
      <p:ext uri="{BB962C8B-B14F-4D97-AF65-F5344CB8AC3E}">
        <p14:creationId xmlns:p14="http://schemas.microsoft.com/office/powerpoint/2010/main" val="778553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29</a:t>
            </a:fld>
            <a:endParaRPr lang="en-GB"/>
          </a:p>
        </p:txBody>
      </p:sp>
    </p:spTree>
    <p:extLst>
      <p:ext uri="{BB962C8B-B14F-4D97-AF65-F5344CB8AC3E}">
        <p14:creationId xmlns:p14="http://schemas.microsoft.com/office/powerpoint/2010/main" val="1396076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Google Sans"/>
            </a:endParaRPr>
          </a:p>
        </p:txBody>
      </p:sp>
      <p:sp>
        <p:nvSpPr>
          <p:cNvPr id="4" name="Slide Number Placeholder 3"/>
          <p:cNvSpPr>
            <a:spLocks noGrp="1"/>
          </p:cNvSpPr>
          <p:nvPr>
            <p:ph type="sldNum" sz="quarter" idx="5"/>
          </p:nvPr>
        </p:nvSpPr>
        <p:spPr/>
        <p:txBody>
          <a:bodyPr/>
          <a:lstStyle/>
          <a:p>
            <a:fld id="{8B309DFB-88BC-4FDE-9ECA-6CBCD2250640}" type="slidenum">
              <a:rPr lang="en-GB" smtClean="0"/>
              <a:t>35</a:t>
            </a:fld>
            <a:endParaRPr lang="en-GB"/>
          </a:p>
        </p:txBody>
      </p:sp>
    </p:spTree>
    <p:extLst>
      <p:ext uri="{BB962C8B-B14F-4D97-AF65-F5344CB8AC3E}">
        <p14:creationId xmlns:p14="http://schemas.microsoft.com/office/powerpoint/2010/main" val="229058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47</a:t>
            </a:fld>
            <a:endParaRPr lang="en-GB"/>
          </a:p>
        </p:txBody>
      </p:sp>
    </p:spTree>
    <p:extLst>
      <p:ext uri="{BB962C8B-B14F-4D97-AF65-F5344CB8AC3E}">
        <p14:creationId xmlns:p14="http://schemas.microsoft.com/office/powerpoint/2010/main" val="388975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48</a:t>
            </a:fld>
            <a:endParaRPr lang="en-GB"/>
          </a:p>
        </p:txBody>
      </p:sp>
    </p:spTree>
    <p:extLst>
      <p:ext uri="{BB962C8B-B14F-4D97-AF65-F5344CB8AC3E}">
        <p14:creationId xmlns:p14="http://schemas.microsoft.com/office/powerpoint/2010/main" val="3717999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49</a:t>
            </a:fld>
            <a:endParaRPr lang="en-GB"/>
          </a:p>
        </p:txBody>
      </p:sp>
    </p:spTree>
    <p:extLst>
      <p:ext uri="{BB962C8B-B14F-4D97-AF65-F5344CB8AC3E}">
        <p14:creationId xmlns:p14="http://schemas.microsoft.com/office/powerpoint/2010/main" val="323938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51</a:t>
            </a:fld>
            <a:endParaRPr lang="en-GB"/>
          </a:p>
        </p:txBody>
      </p:sp>
    </p:spTree>
    <p:extLst>
      <p:ext uri="{BB962C8B-B14F-4D97-AF65-F5344CB8AC3E}">
        <p14:creationId xmlns:p14="http://schemas.microsoft.com/office/powerpoint/2010/main" val="149930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52</a:t>
            </a:fld>
            <a:endParaRPr lang="en-GB"/>
          </a:p>
        </p:txBody>
      </p:sp>
    </p:spTree>
    <p:extLst>
      <p:ext uri="{BB962C8B-B14F-4D97-AF65-F5344CB8AC3E}">
        <p14:creationId xmlns:p14="http://schemas.microsoft.com/office/powerpoint/2010/main" val="233876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2000" dirty="0"/>
          </a:p>
          <a:p>
            <a:endParaRPr lang="en-GB" dirty="0"/>
          </a:p>
        </p:txBody>
      </p:sp>
      <p:sp>
        <p:nvSpPr>
          <p:cNvPr id="4" name="Slide Number Placeholder 3"/>
          <p:cNvSpPr>
            <a:spLocks noGrp="1"/>
          </p:cNvSpPr>
          <p:nvPr>
            <p:ph type="sldNum" sz="quarter" idx="10"/>
          </p:nvPr>
        </p:nvSpPr>
        <p:spPr/>
        <p:txBody>
          <a:bodyPr/>
          <a:lstStyle/>
          <a:p>
            <a:fld id="{8A6E7F9D-981D-4B8F-A1E2-206217E10312}" type="slidenum">
              <a:rPr lang="en-GB" smtClean="0"/>
              <a:t>5</a:t>
            </a:fld>
            <a:endParaRPr lang="en-GB"/>
          </a:p>
        </p:txBody>
      </p:sp>
    </p:spTree>
    <p:extLst>
      <p:ext uri="{BB962C8B-B14F-4D97-AF65-F5344CB8AC3E}">
        <p14:creationId xmlns:p14="http://schemas.microsoft.com/office/powerpoint/2010/main" val="222213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53</a:t>
            </a:fld>
            <a:endParaRPr lang="en-GB"/>
          </a:p>
        </p:txBody>
      </p:sp>
    </p:spTree>
    <p:extLst>
      <p:ext uri="{BB962C8B-B14F-4D97-AF65-F5344CB8AC3E}">
        <p14:creationId xmlns:p14="http://schemas.microsoft.com/office/powerpoint/2010/main" val="517764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54</a:t>
            </a:fld>
            <a:endParaRPr lang="en-GB"/>
          </a:p>
        </p:txBody>
      </p:sp>
    </p:spTree>
    <p:extLst>
      <p:ext uri="{BB962C8B-B14F-4D97-AF65-F5344CB8AC3E}">
        <p14:creationId xmlns:p14="http://schemas.microsoft.com/office/powerpoint/2010/main" val="190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55</a:t>
            </a:fld>
            <a:endParaRPr lang="en-GB"/>
          </a:p>
        </p:txBody>
      </p:sp>
    </p:spTree>
    <p:extLst>
      <p:ext uri="{BB962C8B-B14F-4D97-AF65-F5344CB8AC3E}">
        <p14:creationId xmlns:p14="http://schemas.microsoft.com/office/powerpoint/2010/main" val="45755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56</a:t>
            </a:fld>
            <a:endParaRPr lang="en-GB"/>
          </a:p>
        </p:txBody>
      </p:sp>
    </p:spTree>
    <p:extLst>
      <p:ext uri="{BB962C8B-B14F-4D97-AF65-F5344CB8AC3E}">
        <p14:creationId xmlns:p14="http://schemas.microsoft.com/office/powerpoint/2010/main" val="384066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57</a:t>
            </a:fld>
            <a:endParaRPr lang="en-GB"/>
          </a:p>
        </p:txBody>
      </p:sp>
    </p:spTree>
    <p:extLst>
      <p:ext uri="{BB962C8B-B14F-4D97-AF65-F5344CB8AC3E}">
        <p14:creationId xmlns:p14="http://schemas.microsoft.com/office/powerpoint/2010/main" val="1653828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58</a:t>
            </a:fld>
            <a:endParaRPr lang="en-GB"/>
          </a:p>
        </p:txBody>
      </p:sp>
    </p:spTree>
    <p:extLst>
      <p:ext uri="{BB962C8B-B14F-4D97-AF65-F5344CB8AC3E}">
        <p14:creationId xmlns:p14="http://schemas.microsoft.com/office/powerpoint/2010/main" val="3924421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59</a:t>
            </a:fld>
            <a:endParaRPr lang="en-GB"/>
          </a:p>
        </p:txBody>
      </p:sp>
    </p:spTree>
    <p:extLst>
      <p:ext uri="{BB962C8B-B14F-4D97-AF65-F5344CB8AC3E}">
        <p14:creationId xmlns:p14="http://schemas.microsoft.com/office/powerpoint/2010/main" val="3894241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60</a:t>
            </a:fld>
            <a:endParaRPr lang="en-GB"/>
          </a:p>
        </p:txBody>
      </p:sp>
    </p:spTree>
    <p:extLst>
      <p:ext uri="{BB962C8B-B14F-4D97-AF65-F5344CB8AC3E}">
        <p14:creationId xmlns:p14="http://schemas.microsoft.com/office/powerpoint/2010/main" val="180895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84D4E7-58E1-41C4-A1D2-C2B3676C3BDA}" type="slidenum">
              <a:rPr lang="en-GB" smtClean="0"/>
              <a:t>6</a:t>
            </a:fld>
            <a:endParaRPr lang="en-GB"/>
          </a:p>
        </p:txBody>
      </p:sp>
    </p:spTree>
    <p:extLst>
      <p:ext uri="{BB962C8B-B14F-4D97-AF65-F5344CB8AC3E}">
        <p14:creationId xmlns:p14="http://schemas.microsoft.com/office/powerpoint/2010/main" val="3355708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fontAlgn="base"/>
            <a:endParaRPr lang="en-GB" b="0" i="0" dirty="0">
              <a:solidFill>
                <a:srgbClr val="202A30"/>
              </a:solidFill>
              <a:effectLst/>
              <a:latin typeface="-apple-system"/>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E988C-5ECD-4BFA-9AD2-BEAC11CF77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85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AEC966-E3EE-4726-A427-DE65F3CBEF1B}" type="slidenum">
              <a:rPr lang="en-GB" smtClean="0"/>
              <a:t>9</a:t>
            </a:fld>
            <a:endParaRPr lang="en-GB"/>
          </a:p>
        </p:txBody>
      </p:sp>
    </p:spTree>
    <p:extLst>
      <p:ext uri="{BB962C8B-B14F-4D97-AF65-F5344CB8AC3E}">
        <p14:creationId xmlns:p14="http://schemas.microsoft.com/office/powerpoint/2010/main" val="287763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9058CC-D37D-4970-A17C-C36C6B5808B9}" type="slidenum">
              <a:rPr lang="en-GB" smtClean="0"/>
              <a:t>19</a:t>
            </a:fld>
            <a:endParaRPr lang="en-GB"/>
          </a:p>
        </p:txBody>
      </p:sp>
    </p:spTree>
    <p:extLst>
      <p:ext uri="{BB962C8B-B14F-4D97-AF65-F5344CB8AC3E}">
        <p14:creationId xmlns:p14="http://schemas.microsoft.com/office/powerpoint/2010/main" val="93936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21</a:t>
            </a:fld>
            <a:endParaRPr lang="en-GB"/>
          </a:p>
        </p:txBody>
      </p:sp>
    </p:spTree>
    <p:extLst>
      <p:ext uri="{BB962C8B-B14F-4D97-AF65-F5344CB8AC3E}">
        <p14:creationId xmlns:p14="http://schemas.microsoft.com/office/powerpoint/2010/main" val="1856269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22</a:t>
            </a:fld>
            <a:endParaRPr lang="en-GB"/>
          </a:p>
        </p:txBody>
      </p:sp>
    </p:spTree>
    <p:extLst>
      <p:ext uri="{BB962C8B-B14F-4D97-AF65-F5344CB8AC3E}">
        <p14:creationId xmlns:p14="http://schemas.microsoft.com/office/powerpoint/2010/main" val="341007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B309DFB-88BC-4FDE-9ECA-6CBCD2250640}" type="slidenum">
              <a:rPr lang="en-GB" smtClean="0"/>
              <a:t>23</a:t>
            </a:fld>
            <a:endParaRPr lang="en-GB"/>
          </a:p>
        </p:txBody>
      </p:sp>
    </p:spTree>
    <p:extLst>
      <p:ext uri="{BB962C8B-B14F-4D97-AF65-F5344CB8AC3E}">
        <p14:creationId xmlns:p14="http://schemas.microsoft.com/office/powerpoint/2010/main" val="172628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CADD3-DB15-9D68-F87A-55BE93F003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27D8B1-4DA1-C130-93C8-3C44B99336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69EE70-63DF-4046-849E-9DB4D90B10B7}"/>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5" name="Footer Placeholder 4">
            <a:extLst>
              <a:ext uri="{FF2B5EF4-FFF2-40B4-BE49-F238E27FC236}">
                <a16:creationId xmlns:a16="http://schemas.microsoft.com/office/drawing/2014/main" id="{5C4A8AF9-868D-A0C7-C2AE-9A7CDE17F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A90698-75F0-6543-FC85-A394D2AA7B81}"/>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209264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B7FE0-01EF-BCBD-5E06-DEAA807B80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CE6006-EAB8-CD3B-2263-59371A1BAE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8D7D10-353A-326E-6C4C-71008089128A}"/>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5" name="Footer Placeholder 4">
            <a:extLst>
              <a:ext uri="{FF2B5EF4-FFF2-40B4-BE49-F238E27FC236}">
                <a16:creationId xmlns:a16="http://schemas.microsoft.com/office/drawing/2014/main" id="{FAE896D8-8374-06D1-729C-0CEF0BCB16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394BEB-2FEB-2543-8915-CD3C426F5CD6}"/>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402136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5C097-225D-DECE-9FEF-1229C1FB8B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0467D6-46F7-AD37-BFAE-2241249597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96BB49-8AFB-942D-76B3-7696223FD20E}"/>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5" name="Footer Placeholder 4">
            <a:extLst>
              <a:ext uri="{FF2B5EF4-FFF2-40B4-BE49-F238E27FC236}">
                <a16:creationId xmlns:a16="http://schemas.microsoft.com/office/drawing/2014/main" id="{12F93FD9-A604-255C-6385-84BE60FE07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C83110-AD13-5588-66F9-C81CBD286102}"/>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2700706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335360" y="274638"/>
            <a:ext cx="10972800" cy="562074"/>
          </a:xfrm>
          <a:prstGeom prst="rect">
            <a:avLst/>
          </a:prstGeom>
        </p:spPr>
        <p:txBody>
          <a:bodyPr rtlCol="0">
            <a:normAutofit/>
          </a:bodyPr>
          <a:lstStyle>
            <a:lvl1pPr>
              <a:defRPr>
                <a:solidFill>
                  <a:srgbClr val="E3007B"/>
                </a:solidFill>
              </a:defRPr>
            </a:lvl1pPr>
          </a:lstStyle>
          <a:p>
            <a:r>
              <a:rPr lang="en-US" dirty="0"/>
              <a:t>Title Copy</a:t>
            </a:r>
            <a:endParaRPr lang="en-GB" dirty="0"/>
          </a:p>
        </p:txBody>
      </p:sp>
      <p:sp>
        <p:nvSpPr>
          <p:cNvPr id="8" name="Text Placeholder 7"/>
          <p:cNvSpPr>
            <a:spLocks noGrp="1"/>
          </p:cNvSpPr>
          <p:nvPr>
            <p:ph type="body" sz="quarter" idx="13"/>
          </p:nvPr>
        </p:nvSpPr>
        <p:spPr>
          <a:xfrm>
            <a:off x="334434" y="1052514"/>
            <a:ext cx="11523133" cy="5113337"/>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241592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7422-99C2-9201-E4FB-A3BD65B819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567E077-3CC8-7439-3321-F6EB3F0A6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30292C-AFD6-5851-CC33-F3F63D18BF7B}"/>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5" name="Footer Placeholder 4">
            <a:extLst>
              <a:ext uri="{FF2B5EF4-FFF2-40B4-BE49-F238E27FC236}">
                <a16:creationId xmlns:a16="http://schemas.microsoft.com/office/drawing/2014/main" id="{419E7733-4F6F-1934-3767-98D1D467C7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57EC78-077E-F730-54B1-458889D5D208}"/>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161088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09EB-2EDD-2B8A-69C9-09A3B246B4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9BF91-E491-E849-1124-91ED949848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48C9FD-1C5E-EF80-377B-CA8C347FA227}"/>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5" name="Footer Placeholder 4">
            <a:extLst>
              <a:ext uri="{FF2B5EF4-FFF2-40B4-BE49-F238E27FC236}">
                <a16:creationId xmlns:a16="http://schemas.microsoft.com/office/drawing/2014/main" id="{60CAF6A8-3A75-4AF8-04AA-28F3EBBDC1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A74BA8-D86D-B56E-D9FC-3EB590409D63}"/>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3699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07A0-37D1-EB51-C64D-2FA618B5D0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02957C-6DD4-6B6B-1A99-CF9A35599A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577CEB-2C56-2422-9934-54211F54D6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A8303F-CD92-2BBF-7704-F26B7A504110}"/>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6" name="Footer Placeholder 5">
            <a:extLst>
              <a:ext uri="{FF2B5EF4-FFF2-40B4-BE49-F238E27FC236}">
                <a16:creationId xmlns:a16="http://schemas.microsoft.com/office/drawing/2014/main" id="{F174D54A-A1AB-D6A3-EB89-A45A8FF0CE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4510F9-BD74-E120-2B7B-F37D58A4FD25}"/>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427851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71270-56EC-70B2-422E-C68C2BB32E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47D31B-ADED-478E-AA43-E403B382CD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09A9D-61C2-1CD9-4C62-C90A5CAA47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F17CED-6D6B-6D9D-341F-E96C3F7B7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3A5538-CA40-B0A0-B06B-7516D7BC9E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994AA82-ADDE-1C80-34A9-B9F54EA9F14B}"/>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8" name="Footer Placeholder 7">
            <a:extLst>
              <a:ext uri="{FF2B5EF4-FFF2-40B4-BE49-F238E27FC236}">
                <a16:creationId xmlns:a16="http://schemas.microsoft.com/office/drawing/2014/main" id="{99790965-E90A-D8D0-9828-5144C74824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345837-A217-77D5-8C16-9FEB9965C14A}"/>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3466749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27C1-FCA1-B009-A30B-263C2E5EFA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1B3D29-AD3E-B87A-C3E3-796E7348DD5A}"/>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4" name="Footer Placeholder 3">
            <a:extLst>
              <a:ext uri="{FF2B5EF4-FFF2-40B4-BE49-F238E27FC236}">
                <a16:creationId xmlns:a16="http://schemas.microsoft.com/office/drawing/2014/main" id="{4B09039E-2689-828A-174A-22B67AE63A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42661F-FD14-FE0D-642B-2285418CDFC8}"/>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4239874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E26F8-7B34-397C-F2EF-1A252D4083EE}"/>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3" name="Footer Placeholder 2">
            <a:extLst>
              <a:ext uri="{FF2B5EF4-FFF2-40B4-BE49-F238E27FC236}">
                <a16:creationId xmlns:a16="http://schemas.microsoft.com/office/drawing/2014/main" id="{28B4B446-4FE0-82D7-22E6-BEBB5CEC87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744D4D-F723-85B2-B79D-D54418C7E9D2}"/>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1419883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4612-F1C2-DD91-0439-B3A7493F3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6970FD-DDCB-C544-A51F-EFB6D16185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5DDD58-B6D1-A60F-80AD-4DBD3D551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C4491D-D495-B00B-B4D8-38E7D0062662}"/>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6" name="Footer Placeholder 5">
            <a:extLst>
              <a:ext uri="{FF2B5EF4-FFF2-40B4-BE49-F238E27FC236}">
                <a16:creationId xmlns:a16="http://schemas.microsoft.com/office/drawing/2014/main" id="{B6215989-BB26-C9E1-3E8E-E99F279D99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54935C-CF5B-44BE-DC54-4E57DB716E9A}"/>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346418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AB62-E36F-401C-59A6-24E38F7A1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47DF88-A077-1088-CD0E-793ABBFA4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AB16A8-1FFA-C92C-5974-FD1AF8124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0D2E-D02A-F964-06F4-E313512992DA}"/>
              </a:ext>
            </a:extLst>
          </p:cNvPr>
          <p:cNvSpPr>
            <a:spLocks noGrp="1"/>
          </p:cNvSpPr>
          <p:nvPr>
            <p:ph type="dt" sz="half" idx="10"/>
          </p:nvPr>
        </p:nvSpPr>
        <p:spPr/>
        <p:txBody>
          <a:bodyPr/>
          <a:lstStyle/>
          <a:p>
            <a:fld id="{F1B070B3-4210-4E6E-BDA1-E2CC7AA391AA}" type="datetimeFigureOut">
              <a:rPr lang="en-GB" smtClean="0"/>
              <a:t>24/06/2025</a:t>
            </a:fld>
            <a:endParaRPr lang="en-GB"/>
          </a:p>
        </p:txBody>
      </p:sp>
      <p:sp>
        <p:nvSpPr>
          <p:cNvPr id="6" name="Footer Placeholder 5">
            <a:extLst>
              <a:ext uri="{FF2B5EF4-FFF2-40B4-BE49-F238E27FC236}">
                <a16:creationId xmlns:a16="http://schemas.microsoft.com/office/drawing/2014/main" id="{977FE8C3-F0A4-4520-180A-BB61CFED8F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2AFB7F-3BC5-B15D-DF4D-E1FD5069AE71}"/>
              </a:ext>
            </a:extLst>
          </p:cNvPr>
          <p:cNvSpPr>
            <a:spLocks noGrp="1"/>
          </p:cNvSpPr>
          <p:nvPr>
            <p:ph type="sldNum" sz="quarter" idx="12"/>
          </p:nvPr>
        </p:nvSpPr>
        <p:spPr/>
        <p:txBody>
          <a:bodyPr/>
          <a:lstStyle/>
          <a:p>
            <a:fld id="{BAD9563F-9E76-44AA-8E5C-CD226928DA58}" type="slidenum">
              <a:rPr lang="en-GB" smtClean="0"/>
              <a:t>‹#›</a:t>
            </a:fld>
            <a:endParaRPr lang="en-GB"/>
          </a:p>
        </p:txBody>
      </p:sp>
    </p:spTree>
    <p:extLst>
      <p:ext uri="{BB962C8B-B14F-4D97-AF65-F5344CB8AC3E}">
        <p14:creationId xmlns:p14="http://schemas.microsoft.com/office/powerpoint/2010/main" val="250096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BAFC1-B06D-290E-1AC1-666F1E46D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2902B-A6A9-C394-09A9-979B3D171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1E162B-60C5-AFC0-96FD-40B37E56D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B070B3-4210-4E6E-BDA1-E2CC7AA391AA}" type="datetimeFigureOut">
              <a:rPr lang="en-GB" smtClean="0"/>
              <a:t>24/06/2025</a:t>
            </a:fld>
            <a:endParaRPr lang="en-GB"/>
          </a:p>
        </p:txBody>
      </p:sp>
      <p:sp>
        <p:nvSpPr>
          <p:cNvPr id="5" name="Footer Placeholder 4">
            <a:extLst>
              <a:ext uri="{FF2B5EF4-FFF2-40B4-BE49-F238E27FC236}">
                <a16:creationId xmlns:a16="http://schemas.microsoft.com/office/drawing/2014/main" id="{7F4E8FC8-7D91-B50E-D2E9-A8A93860D1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6600ECD-4830-3F63-918A-BB21FD76A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D9563F-9E76-44AA-8E5C-CD226928DA58}" type="slidenum">
              <a:rPr lang="en-GB" smtClean="0"/>
              <a:t>‹#›</a:t>
            </a:fld>
            <a:endParaRPr lang="en-GB"/>
          </a:p>
        </p:txBody>
      </p:sp>
    </p:spTree>
    <p:extLst>
      <p:ext uri="{BB962C8B-B14F-4D97-AF65-F5344CB8AC3E}">
        <p14:creationId xmlns:p14="http://schemas.microsoft.com/office/powerpoint/2010/main" val="4086777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6.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liverpoolwomens.nhs.uk/our-services/liverpool-centre-for-genomic-medicine-lcg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anelapp.genomicsengland.co.uk/"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hyperlink" Target="https://www.genomicseducation.hee.nhs.uk/cancer-genomics/"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www.liverpoolwomens.nhs.uk/our-services/liverpool-centre-for-genomic-medicine-lcgm/health-care-professionals/mainstream-genomic-testing/"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liverpoolwomens.nhs.uk/our-services/liverpool-centre-for-genomic-medicine-lcgm/health-care-professionals/mainstream-genomic-test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Lwft.clingen@nhs.ne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mailto:Hanna.Quigley@lwft.nhs.uk" TargetMode="External"/><Relationship Id="rId4" Type="http://schemas.openxmlformats.org/officeDocument/2006/relationships/hyperlink" Target="mailto:Samara.delamere@lwft.nhs.u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genomicseducation.hee.nhs.uk/education/core-concepts/what-is-genomics/" TargetMode="External"/><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1.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hyperlink" Target="http://www.patientinfolibrary.royalmarsden.nhs.uk/lynchsyndrom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customXml" Target="../ink/ink5.xml"/><Relationship Id="rId18" Type="http://schemas.openxmlformats.org/officeDocument/2006/relationships/image" Target="../media/image240.png"/><Relationship Id="rId3" Type="http://schemas.openxmlformats.org/officeDocument/2006/relationships/hyperlink" Target="https://www.england.nhs.uk/wp-content/uploads/2018/08/rare-and-inherited-disease-eligibility-criteria-v4.pdf" TargetMode="External"/><Relationship Id="rId7" Type="http://schemas.openxmlformats.org/officeDocument/2006/relationships/customXml" Target="../ink/ink2.xml"/><Relationship Id="rId12" Type="http://schemas.openxmlformats.org/officeDocument/2006/relationships/image" Target="../media/image210.png"/><Relationship Id="rId17" Type="http://schemas.openxmlformats.org/officeDocument/2006/relationships/customXml" Target="../ink/ink7.xml"/><Relationship Id="rId2" Type="http://schemas.openxmlformats.org/officeDocument/2006/relationships/notesSlide" Target="../notesSlides/notesSlide5.xml"/><Relationship Id="rId16" Type="http://schemas.openxmlformats.org/officeDocument/2006/relationships/image" Target="../media/image230.png"/><Relationship Id="rId20"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200.png"/><Relationship Id="rId19"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customXml" Target="../ink/ink3.xml"/><Relationship Id="rId14"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F3F1-BEC0-28A9-E14E-520270671162}"/>
              </a:ext>
            </a:extLst>
          </p:cNvPr>
          <p:cNvSpPr>
            <a:spLocks noGrp="1"/>
          </p:cNvSpPr>
          <p:nvPr>
            <p:ph type="ctrTitle"/>
          </p:nvPr>
        </p:nvSpPr>
        <p:spPr/>
        <p:txBody>
          <a:bodyPr>
            <a:normAutofit fontScale="90000"/>
          </a:bodyPr>
          <a:lstStyle/>
          <a:p>
            <a:br>
              <a:rPr lang="en-GB" sz="6000" b="1" dirty="0">
                <a:solidFill>
                  <a:srgbClr val="AE2573"/>
                </a:solidFill>
                <a:latin typeface="Arial" panose="020B0604020202020204" pitchFamily="34" charset="0"/>
                <a:ea typeface="Helvetica Neue"/>
                <a:cs typeface="Arial" panose="020B0604020202020204" pitchFamily="34" charset="0"/>
                <a:sym typeface="Helvetica Neue"/>
              </a:rPr>
            </a:br>
            <a:br>
              <a:rPr lang="en-GB" sz="6000" b="1" dirty="0">
                <a:solidFill>
                  <a:srgbClr val="AE2573"/>
                </a:solidFill>
                <a:latin typeface="Arial" panose="020B0604020202020204" pitchFamily="34" charset="0"/>
                <a:ea typeface="Helvetica Neue"/>
                <a:cs typeface="Arial" panose="020B0604020202020204" pitchFamily="34" charset="0"/>
                <a:sym typeface="Helvetica Neue"/>
              </a:rPr>
            </a:br>
            <a:br>
              <a:rPr lang="en-GB" sz="6000" b="1" dirty="0">
                <a:solidFill>
                  <a:srgbClr val="AE2573"/>
                </a:solidFill>
                <a:latin typeface="Arial" panose="020B0604020202020204" pitchFamily="34" charset="0"/>
                <a:ea typeface="Helvetica Neue"/>
                <a:cs typeface="Arial" panose="020B0604020202020204" pitchFamily="34" charset="0"/>
                <a:sym typeface="Helvetica Neue"/>
              </a:rPr>
            </a:br>
            <a:r>
              <a:rPr lang="en-GB" sz="6000" b="1" dirty="0">
                <a:solidFill>
                  <a:srgbClr val="AE2573"/>
                </a:solidFill>
                <a:latin typeface="Arial" panose="020B0604020202020204" pitchFamily="34" charset="0"/>
                <a:ea typeface="Helvetica Neue"/>
                <a:cs typeface="Arial" panose="020B0604020202020204" pitchFamily="34" charset="0"/>
                <a:sym typeface="Helvetica Neue"/>
              </a:rPr>
              <a:t>Mainstream Genomic Testing for Inherited Gynaecological cancers </a:t>
            </a:r>
            <a:endParaRPr lang="en-GB" dirty="0"/>
          </a:p>
        </p:txBody>
      </p:sp>
      <p:grpSp>
        <p:nvGrpSpPr>
          <p:cNvPr id="4" name="Group 3">
            <a:extLst>
              <a:ext uri="{FF2B5EF4-FFF2-40B4-BE49-F238E27FC236}">
                <a16:creationId xmlns:a16="http://schemas.microsoft.com/office/drawing/2014/main" id="{D6E8FC29-0B5D-FE54-BC3F-D621DDD8FB57}"/>
              </a:ext>
            </a:extLst>
          </p:cNvPr>
          <p:cNvGrpSpPr/>
          <p:nvPr/>
        </p:nvGrpSpPr>
        <p:grpSpPr>
          <a:xfrm>
            <a:off x="8706196" y="0"/>
            <a:ext cx="3485804" cy="2387601"/>
            <a:chOff x="5377510" y="1"/>
            <a:chExt cx="7659126" cy="4876799"/>
          </a:xfrm>
        </p:grpSpPr>
        <p:pic>
          <p:nvPicPr>
            <p:cNvPr id="5" name="top right corner.png" descr="top right corner.png">
              <a:extLst>
                <a:ext uri="{FF2B5EF4-FFF2-40B4-BE49-F238E27FC236}">
                  <a16:creationId xmlns:a16="http://schemas.microsoft.com/office/drawing/2014/main" id="{1EC68ED8-5F99-EBFC-A708-22F41894078B}"/>
                </a:ext>
              </a:extLst>
            </p:cNvPr>
            <p:cNvPicPr>
              <a:picLocks noChangeAspect="1"/>
            </p:cNvPicPr>
            <p:nvPr/>
          </p:nvPicPr>
          <p:blipFill>
            <a:blip r:embed="rId3"/>
            <a:stretch>
              <a:fillRect/>
            </a:stretch>
          </p:blipFill>
          <p:spPr>
            <a:xfrm>
              <a:off x="5377510" y="1"/>
              <a:ext cx="7659126" cy="4876799"/>
            </a:xfrm>
            <a:prstGeom prst="rect">
              <a:avLst/>
            </a:prstGeom>
            <a:ln w="12700">
              <a:miter lim="400000"/>
            </a:ln>
          </p:spPr>
        </p:pic>
        <p:pic>
          <p:nvPicPr>
            <p:cNvPr id="6" name="Liverpool Women's NHS Foiundation Trust WHITE.png" descr="Liverpool Women's NHS Foiundation Trust WHITE.png">
              <a:extLst>
                <a:ext uri="{FF2B5EF4-FFF2-40B4-BE49-F238E27FC236}">
                  <a16:creationId xmlns:a16="http://schemas.microsoft.com/office/drawing/2014/main" id="{5E3A5079-7260-AD9A-B6C4-1D3185949BBB}"/>
                </a:ext>
              </a:extLst>
            </p:cNvPr>
            <p:cNvPicPr>
              <a:picLocks noChangeAspect="1"/>
            </p:cNvPicPr>
            <p:nvPr/>
          </p:nvPicPr>
          <p:blipFill>
            <a:blip r:embed="rId4"/>
            <a:stretch>
              <a:fillRect/>
            </a:stretch>
          </p:blipFill>
          <p:spPr>
            <a:xfrm>
              <a:off x="8918946" y="510135"/>
              <a:ext cx="3615512" cy="1428128"/>
            </a:xfrm>
            <a:prstGeom prst="rect">
              <a:avLst/>
            </a:prstGeom>
            <a:ln w="12700">
              <a:miter lim="400000"/>
            </a:ln>
          </p:spPr>
        </p:pic>
      </p:grpSp>
      <p:sp>
        <p:nvSpPr>
          <p:cNvPr id="8" name="Subtitle 7">
            <a:extLst>
              <a:ext uri="{FF2B5EF4-FFF2-40B4-BE49-F238E27FC236}">
                <a16:creationId xmlns:a16="http://schemas.microsoft.com/office/drawing/2014/main" id="{C7594CF1-3CDA-E7CA-343F-91BD6AE21C2A}"/>
              </a:ext>
            </a:extLst>
          </p:cNvPr>
          <p:cNvSpPr>
            <a:spLocks noGrp="1"/>
          </p:cNvSpPr>
          <p:nvPr>
            <p:ph type="subTitle" idx="1"/>
          </p:nvPr>
        </p:nvSpPr>
        <p:spPr>
          <a:xfrm>
            <a:off x="1769806" y="4907756"/>
            <a:ext cx="9144000" cy="1655762"/>
          </a:xfrm>
        </p:spPr>
        <p:txBody>
          <a:bodyPr>
            <a:normAutofit lnSpcReduction="10000"/>
          </a:bodyPr>
          <a:lstStyle/>
          <a:p>
            <a:r>
              <a:rPr lang="en-GB" dirty="0"/>
              <a:t>Dr Rachel Hart, Consultant Geneticist </a:t>
            </a:r>
          </a:p>
          <a:p>
            <a:r>
              <a:rPr lang="en-GB" dirty="0"/>
              <a:t>Samara Delamere, Genetic Counsellor </a:t>
            </a:r>
          </a:p>
          <a:p>
            <a:r>
              <a:rPr lang="en-GB" dirty="0"/>
              <a:t>Hanna Quigley, Genetic Counsellor</a:t>
            </a:r>
          </a:p>
          <a:p>
            <a:r>
              <a:rPr lang="en-GB" dirty="0"/>
              <a:t>Beth Ablett, Trainee Genetic Counsellor </a:t>
            </a:r>
          </a:p>
        </p:txBody>
      </p:sp>
    </p:spTree>
    <p:extLst>
      <p:ext uri="{BB962C8B-B14F-4D97-AF65-F5344CB8AC3E}">
        <p14:creationId xmlns:p14="http://schemas.microsoft.com/office/powerpoint/2010/main" val="3564107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76CEB-2F14-D581-01AB-FEC5FC755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2E417-3CE5-2BE9-4233-9CEEADD987C2}"/>
              </a:ext>
            </a:extLst>
          </p:cNvPr>
          <p:cNvSpPr txBox="1">
            <a:spLocks/>
          </p:cNvSpPr>
          <p:nvPr/>
        </p:nvSpPr>
        <p:spPr>
          <a:xfrm>
            <a:off x="0" y="0"/>
            <a:ext cx="12192000" cy="932723"/>
          </a:xfrm>
          <a:prstGeom prst="rect">
            <a:avLst/>
          </a:prstGeom>
          <a:solidFill>
            <a:schemeClr val="accent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267" b="1" dirty="0">
                <a:solidFill>
                  <a:schemeClr val="bg1"/>
                </a:solidFill>
              </a:rPr>
              <a:t>Ovarian cancer subtypes</a:t>
            </a:r>
          </a:p>
        </p:txBody>
      </p:sp>
      <p:pic>
        <p:nvPicPr>
          <p:cNvPr id="10" name="Picture 9">
            <a:extLst>
              <a:ext uri="{FF2B5EF4-FFF2-40B4-BE49-F238E27FC236}">
                <a16:creationId xmlns:a16="http://schemas.microsoft.com/office/drawing/2014/main" id="{E793E35E-AEC7-CA10-59FF-C52EAE436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387" y="6126293"/>
            <a:ext cx="2112235" cy="483223"/>
          </a:xfrm>
          <a:prstGeom prst="rect">
            <a:avLst/>
          </a:prstGeom>
        </p:spPr>
      </p:pic>
      <p:grpSp>
        <p:nvGrpSpPr>
          <p:cNvPr id="14" name="Group 3">
            <a:extLst>
              <a:ext uri="{FF2B5EF4-FFF2-40B4-BE49-F238E27FC236}">
                <a16:creationId xmlns:a16="http://schemas.microsoft.com/office/drawing/2014/main" id="{38B613AD-3741-84FA-1757-E9E7E0F98425}"/>
              </a:ext>
            </a:extLst>
          </p:cNvPr>
          <p:cNvGrpSpPr/>
          <p:nvPr/>
        </p:nvGrpSpPr>
        <p:grpSpPr>
          <a:xfrm>
            <a:off x="9882188" y="5500687"/>
            <a:ext cx="2040103" cy="1177028"/>
            <a:chOff x="352024" y="19050"/>
            <a:chExt cx="2901480" cy="1673994"/>
          </a:xfrm>
        </p:grpSpPr>
        <p:sp>
          <p:nvSpPr>
            <p:cNvPr id="15" name="TextBox 4">
              <a:extLst>
                <a:ext uri="{FF2B5EF4-FFF2-40B4-BE49-F238E27FC236}">
                  <a16:creationId xmlns:a16="http://schemas.microsoft.com/office/drawing/2014/main" id="{EBF309C6-85C0-2167-B15E-59DB17758AEC}"/>
                </a:ext>
              </a:extLst>
            </p:cNvPr>
            <p:cNvSpPr txBox="1"/>
            <p:nvPr/>
          </p:nvSpPr>
          <p:spPr>
            <a:xfrm>
              <a:off x="352024" y="403067"/>
              <a:ext cx="2901480" cy="146456"/>
            </a:xfrm>
            <a:prstGeom prst="rect">
              <a:avLst/>
            </a:prstGeom>
          </p:spPr>
          <p:txBody>
            <a:bodyPr lIns="0" tIns="0" rIns="0" bIns="0" rtlCol="0" anchor="t">
              <a:spAutoFit/>
            </a:bodyPr>
            <a:lstStyle/>
            <a:p>
              <a:pPr>
                <a:lnSpc>
                  <a:spcPts val="769"/>
                </a:lnSpc>
              </a:pPr>
              <a:r>
                <a:rPr lang="en-US" sz="769" dirty="0">
                  <a:solidFill>
                    <a:srgbClr val="216EB2">
                      <a:alpha val="38000"/>
                    </a:srgbClr>
                  </a:solidFill>
                  <a:latin typeface="Barlow Ultra-Bold"/>
                </a:rPr>
                <a:t>GYNAECOLOGICAL CANCER GENOMICS WEBINAR</a:t>
              </a:r>
            </a:p>
          </p:txBody>
        </p:sp>
        <p:sp>
          <p:nvSpPr>
            <p:cNvPr id="16" name="TextBox 5">
              <a:extLst>
                <a:ext uri="{FF2B5EF4-FFF2-40B4-BE49-F238E27FC236}">
                  <a16:creationId xmlns:a16="http://schemas.microsoft.com/office/drawing/2014/main" id="{5FA6AB07-D5E2-AAB3-D636-4933B11871FA}"/>
                </a:ext>
              </a:extLst>
            </p:cNvPr>
            <p:cNvSpPr txBox="1"/>
            <p:nvPr/>
          </p:nvSpPr>
          <p:spPr>
            <a:xfrm>
              <a:off x="352024" y="19050"/>
              <a:ext cx="2444659" cy="332764"/>
            </a:xfrm>
            <a:prstGeom prst="rect">
              <a:avLst/>
            </a:prstGeom>
          </p:spPr>
          <p:txBody>
            <a:bodyPr lIns="0" tIns="0" rIns="0" bIns="0" rtlCol="0" anchor="t">
              <a:spAutoFit/>
            </a:bodyPr>
            <a:lstStyle/>
            <a:p>
              <a:pPr>
                <a:lnSpc>
                  <a:spcPts val="946"/>
                </a:lnSpc>
              </a:pPr>
              <a:r>
                <a:rPr lang="en-US" sz="946" dirty="0">
                  <a:solidFill>
                    <a:srgbClr val="06327D">
                      <a:alpha val="38000"/>
                    </a:srgbClr>
                  </a:solidFill>
                  <a:latin typeface="Barlow Bold"/>
                </a:rPr>
                <a:t>FROM BIOPSY TO PERSONALISED CANCER CARE</a:t>
              </a:r>
            </a:p>
          </p:txBody>
        </p:sp>
        <p:sp>
          <p:nvSpPr>
            <p:cNvPr id="17" name="Freeform 6">
              <a:extLst>
                <a:ext uri="{FF2B5EF4-FFF2-40B4-BE49-F238E27FC236}">
                  <a16:creationId xmlns:a16="http://schemas.microsoft.com/office/drawing/2014/main" id="{2140B23C-9356-91B4-70AA-2E12117569D8}"/>
                </a:ext>
              </a:extLst>
            </p:cNvPr>
            <p:cNvSpPr/>
            <p:nvPr/>
          </p:nvSpPr>
          <p:spPr>
            <a:xfrm>
              <a:off x="352024" y="759090"/>
              <a:ext cx="2851768" cy="933954"/>
            </a:xfrm>
            <a:custGeom>
              <a:avLst/>
              <a:gdLst/>
              <a:ahLst/>
              <a:cxnLst/>
              <a:rect l="l" t="t" r="r" b="b"/>
              <a:pathLst>
                <a:path w="2851768" h="933954">
                  <a:moveTo>
                    <a:pt x="0" y="0"/>
                  </a:moveTo>
                  <a:lnTo>
                    <a:pt x="2851768" y="0"/>
                  </a:lnTo>
                  <a:lnTo>
                    <a:pt x="2851768" y="933954"/>
                  </a:lnTo>
                  <a:lnTo>
                    <a:pt x="0" y="933954"/>
                  </a:lnTo>
                  <a:lnTo>
                    <a:pt x="0" y="0"/>
                  </a:lnTo>
                  <a:close/>
                </a:path>
              </a:pathLst>
            </a:custGeom>
            <a:blipFill>
              <a:blip r:embed="rId3">
                <a:alphaModFix amt="43000"/>
                <a:extLst>
                  <a:ext uri="{96DAC541-7B7A-43D3-8B79-37D633B846F1}">
                    <asvg:svgBlip xmlns:asvg="http://schemas.microsoft.com/office/drawing/2016/SVG/main" r:embed="rId4"/>
                  </a:ext>
                </a:extLst>
              </a:blip>
              <a:stretch>
                <a:fillRect/>
              </a:stretch>
            </a:blipFill>
          </p:spPr>
          <p:txBody>
            <a:bodyPr/>
            <a:lstStyle/>
            <a:p>
              <a:endParaRPr lang="en-GB"/>
            </a:p>
          </p:txBody>
        </p:sp>
      </p:grpSp>
      <p:pic>
        <p:nvPicPr>
          <p:cNvPr id="8" name="Picture 2" descr="Multimodal Treatment of Primary Advanced Ovarian Cancer | Anticancer  Research"/>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74862" y="1173019"/>
            <a:ext cx="9455342" cy="484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855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0DF5-29C8-8E79-A859-6BCD94367B52}"/>
              </a:ext>
            </a:extLst>
          </p:cNvPr>
          <p:cNvSpPr>
            <a:spLocks noGrp="1"/>
          </p:cNvSpPr>
          <p:nvPr>
            <p:ph type="title"/>
          </p:nvPr>
        </p:nvSpPr>
        <p:spPr/>
        <p:txBody>
          <a:bodyPr/>
          <a:lstStyle/>
          <a:p>
            <a:r>
              <a:rPr lang="en-GB" dirty="0"/>
              <a:t>Somatic testing: Cancer test directory</a:t>
            </a:r>
          </a:p>
        </p:txBody>
      </p:sp>
      <p:graphicFrame>
        <p:nvGraphicFramePr>
          <p:cNvPr id="4" name="Content Placeholder 3">
            <a:extLst>
              <a:ext uri="{FF2B5EF4-FFF2-40B4-BE49-F238E27FC236}">
                <a16:creationId xmlns:a16="http://schemas.microsoft.com/office/drawing/2014/main" id="{890E09E0-ADBE-EE2C-AD4F-74586F5BEB71}"/>
              </a:ext>
            </a:extLst>
          </p:cNvPr>
          <p:cNvGraphicFramePr>
            <a:graphicFrameLocks noGrp="1"/>
          </p:cNvGraphicFramePr>
          <p:nvPr>
            <p:ph idx="1"/>
          </p:nvPr>
        </p:nvGraphicFramePr>
        <p:xfrm>
          <a:off x="838200" y="1690688"/>
          <a:ext cx="10515601" cy="1030786"/>
        </p:xfrm>
        <a:graphic>
          <a:graphicData uri="http://schemas.openxmlformats.org/drawingml/2006/table">
            <a:tbl>
              <a:tblPr/>
              <a:tblGrid>
                <a:gridCol w="895206">
                  <a:extLst>
                    <a:ext uri="{9D8B030D-6E8A-4147-A177-3AD203B41FA5}">
                      <a16:colId xmlns:a16="http://schemas.microsoft.com/office/drawing/2014/main" val="53194736"/>
                    </a:ext>
                  </a:extLst>
                </a:gridCol>
                <a:gridCol w="882943">
                  <a:extLst>
                    <a:ext uri="{9D8B030D-6E8A-4147-A177-3AD203B41FA5}">
                      <a16:colId xmlns:a16="http://schemas.microsoft.com/office/drawing/2014/main" val="1759260312"/>
                    </a:ext>
                  </a:extLst>
                </a:gridCol>
                <a:gridCol w="882943">
                  <a:extLst>
                    <a:ext uri="{9D8B030D-6E8A-4147-A177-3AD203B41FA5}">
                      <a16:colId xmlns:a16="http://schemas.microsoft.com/office/drawing/2014/main" val="2733474104"/>
                    </a:ext>
                  </a:extLst>
                </a:gridCol>
                <a:gridCol w="735785">
                  <a:extLst>
                    <a:ext uri="{9D8B030D-6E8A-4147-A177-3AD203B41FA5}">
                      <a16:colId xmlns:a16="http://schemas.microsoft.com/office/drawing/2014/main" val="1086339234"/>
                    </a:ext>
                  </a:extLst>
                </a:gridCol>
                <a:gridCol w="735785">
                  <a:extLst>
                    <a:ext uri="{9D8B030D-6E8A-4147-A177-3AD203B41FA5}">
                      <a16:colId xmlns:a16="http://schemas.microsoft.com/office/drawing/2014/main" val="1742776976"/>
                    </a:ext>
                  </a:extLst>
                </a:gridCol>
                <a:gridCol w="643812">
                  <a:extLst>
                    <a:ext uri="{9D8B030D-6E8A-4147-A177-3AD203B41FA5}">
                      <a16:colId xmlns:a16="http://schemas.microsoft.com/office/drawing/2014/main" val="3602277277"/>
                    </a:ext>
                  </a:extLst>
                </a:gridCol>
                <a:gridCol w="600891">
                  <a:extLst>
                    <a:ext uri="{9D8B030D-6E8A-4147-A177-3AD203B41FA5}">
                      <a16:colId xmlns:a16="http://schemas.microsoft.com/office/drawing/2014/main" val="3891226977"/>
                    </a:ext>
                  </a:extLst>
                </a:gridCol>
                <a:gridCol w="1841913">
                  <a:extLst>
                    <a:ext uri="{9D8B030D-6E8A-4147-A177-3AD203B41FA5}">
                      <a16:colId xmlns:a16="http://schemas.microsoft.com/office/drawing/2014/main" val="1525333812"/>
                    </a:ext>
                  </a:extLst>
                </a:gridCol>
                <a:gridCol w="3296323">
                  <a:extLst>
                    <a:ext uri="{9D8B030D-6E8A-4147-A177-3AD203B41FA5}">
                      <a16:colId xmlns:a16="http://schemas.microsoft.com/office/drawing/2014/main" val="2954366894"/>
                    </a:ext>
                  </a:extLst>
                </a:gridCol>
              </a:tblGrid>
              <a:tr h="376714">
                <a:tc rowSpan="3">
                  <a:txBody>
                    <a:bodyPr/>
                    <a:lstStyle/>
                    <a:p>
                      <a:pPr algn="l" fontAlgn="t"/>
                      <a:r>
                        <a:rPr lang="en-GB" sz="600" b="0" i="0" u="none" strike="noStrike" dirty="0">
                          <a:solidFill>
                            <a:srgbClr val="000000"/>
                          </a:solidFill>
                          <a:effectLst/>
                          <a:latin typeface="Calibri (body)"/>
                        </a:rPr>
                        <a:t>Ovarian Carcinoma</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en-GB" sz="600" b="0" i="0" u="none" strike="noStrike">
                          <a:solidFill>
                            <a:srgbClr val="000000"/>
                          </a:solidFill>
                          <a:effectLst/>
                          <a:latin typeface="Calibri (body)"/>
                        </a:rPr>
                        <a:t>M2.1</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600" b="0" i="0" u="none" strike="noStrike">
                          <a:solidFill>
                            <a:srgbClr val="000000"/>
                          </a:solidFill>
                          <a:effectLst/>
                          <a:latin typeface="Calibri (body)"/>
                        </a:rPr>
                        <a:t>Multi-target NGS panel - small variant (BRCA1, BRCA2, SMARCA4)</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BRCA1, BRCA2, SMARCA4</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SNV: BRAF, ERBB2, MET exon 14 skipping                                               CNV: ERBB2, MET</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Small variant detection</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Panel</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Singleton</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600" b="0" i="0" u="none" strike="noStrike">
                          <a:solidFill>
                            <a:srgbClr val="000000"/>
                          </a:solidFill>
                          <a:effectLst/>
                          <a:latin typeface="Calibri (body)"/>
                        </a:rPr>
                        <a:t>Known high grade serous ovarian carcinoma or In cases of diagnostic uncertainty of small cell carcinoma of the ovary</a:t>
                      </a:r>
                      <a:br>
                        <a:rPr lang="en-US" sz="600" b="0" i="0" u="none" strike="noStrike">
                          <a:solidFill>
                            <a:srgbClr val="000000"/>
                          </a:solidFill>
                          <a:effectLst/>
                          <a:latin typeface="Calibri (body)"/>
                        </a:rPr>
                      </a:br>
                      <a:endParaRPr lang="en-US" sz="600" b="0" i="0" u="none" strike="noStrike">
                        <a:solidFill>
                          <a:srgbClr val="000000"/>
                        </a:solidFill>
                        <a:effectLst/>
                        <a:latin typeface="Calibri (body)"/>
                      </a:endParaRP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27386384"/>
                  </a:ext>
                </a:extLst>
              </a:tr>
              <a:tr h="376714">
                <a:tc vMerge="1">
                  <a:txBody>
                    <a:bodyPr/>
                    <a:lstStyle/>
                    <a:p>
                      <a:endParaRPr lang="en-GB"/>
                    </a:p>
                  </a:txBody>
                  <a:tcPr/>
                </a:tc>
                <a:tc>
                  <a:txBody>
                    <a:bodyPr/>
                    <a:lstStyle/>
                    <a:p>
                      <a:pPr algn="l" fontAlgn="t"/>
                      <a:r>
                        <a:rPr lang="en-GB" sz="600" b="0" i="0" u="none" strike="noStrike">
                          <a:solidFill>
                            <a:srgbClr val="000000"/>
                          </a:solidFill>
                          <a:effectLst/>
                          <a:latin typeface="Calibri (body)"/>
                        </a:rPr>
                        <a:t>M2.3</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Multi-target NGS panel - structural variant (NTRK1, NTRK2, NTRK3)</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NTRK1, NTRK2, NTRK3</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SV: ALK, BRAF, ROS1, MET (including exon 14 skipping)</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Structural variant detection</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Panel</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Singleton</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600" b="0" i="0" u="none" strike="noStrike">
                          <a:solidFill>
                            <a:srgbClr val="000000"/>
                          </a:solidFill>
                          <a:effectLst/>
                          <a:latin typeface="Calibri (body)"/>
                        </a:rPr>
                        <a:t>Patient's clinical status means they are eligible for an NTRK inhibitor in the event an NTRK rearrangement is detected.</a:t>
                      </a:r>
                      <a:br>
                        <a:rPr lang="en-US" sz="600" b="0" i="0" u="none" strike="noStrike">
                          <a:solidFill>
                            <a:srgbClr val="000000"/>
                          </a:solidFill>
                          <a:effectLst/>
                          <a:latin typeface="Calibri (body)"/>
                        </a:rPr>
                      </a:br>
                      <a:endParaRPr lang="en-US" sz="600" b="0" i="0" u="none" strike="noStrike">
                        <a:solidFill>
                          <a:srgbClr val="000000"/>
                        </a:solidFill>
                        <a:effectLst/>
                        <a:latin typeface="Calibri (body)"/>
                      </a:endParaRP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4818509"/>
                  </a:ext>
                </a:extLst>
              </a:tr>
              <a:tr h="265523">
                <a:tc vMerge="1">
                  <a:txBody>
                    <a:bodyPr/>
                    <a:lstStyle/>
                    <a:p>
                      <a:endParaRPr lang="en-GB"/>
                    </a:p>
                  </a:txBody>
                  <a:tcPr/>
                </a:tc>
                <a:tc>
                  <a:txBody>
                    <a:bodyPr/>
                    <a:lstStyle/>
                    <a:p>
                      <a:pPr algn="l" fontAlgn="t"/>
                      <a:r>
                        <a:rPr lang="en-GB" sz="600" b="0" i="0" u="none" strike="noStrike" dirty="0">
                          <a:solidFill>
                            <a:srgbClr val="000000"/>
                          </a:solidFill>
                          <a:effectLst/>
                          <a:latin typeface="Calibri (body)"/>
                        </a:rPr>
                        <a:t>M2.5</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600" b="0" i="0" u="none" strike="noStrike">
                          <a:solidFill>
                            <a:srgbClr val="000000"/>
                          </a:solidFill>
                          <a:effectLst/>
                          <a:latin typeface="Calibri (body)"/>
                        </a:rPr>
                        <a:t>HRD status (either positive for BRCA 1 and/or 2, or HRD positive)</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600" b="0" i="0" u="none" strike="noStrike">
                          <a:solidFill>
                            <a:srgbClr val="000000"/>
                          </a:solidFill>
                          <a:effectLst/>
                          <a:latin typeface="Calibri (body)"/>
                        </a:rPr>
                        <a:t>BRCA1/2 and/or genomic instability</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 </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t"/>
                      <a:r>
                        <a:rPr lang="en-GB" sz="600" b="0" i="0" u="none" strike="noStrike">
                          <a:solidFill>
                            <a:srgbClr val="000000"/>
                          </a:solidFill>
                          <a:effectLst/>
                          <a:latin typeface="Calibri body"/>
                        </a:rPr>
                        <a:t>Mutational signature detection</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Panel</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600" b="0" i="0" u="none" strike="noStrike">
                          <a:solidFill>
                            <a:srgbClr val="000000"/>
                          </a:solidFill>
                          <a:effectLst/>
                          <a:latin typeface="Calibri (body)"/>
                        </a:rPr>
                        <a:t>Singleton</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600" b="0" i="0" u="none" strike="noStrike" dirty="0">
                          <a:solidFill>
                            <a:srgbClr val="000000"/>
                          </a:solidFill>
                          <a:effectLst/>
                          <a:latin typeface="Calibri (body)"/>
                        </a:rPr>
                        <a:t>Patient is eligible for first line treatment and has a diagnosis of high grade ovarian cancer</a:t>
                      </a:r>
                    </a:p>
                  </a:txBody>
                  <a:tcPr marL="3038" marR="3038" marT="303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857562"/>
                  </a:ext>
                </a:extLst>
              </a:tr>
            </a:tbl>
          </a:graphicData>
        </a:graphic>
      </p:graphicFrame>
      <p:graphicFrame>
        <p:nvGraphicFramePr>
          <p:cNvPr id="5" name="Table 4">
            <a:extLst>
              <a:ext uri="{FF2B5EF4-FFF2-40B4-BE49-F238E27FC236}">
                <a16:creationId xmlns:a16="http://schemas.microsoft.com/office/drawing/2014/main" id="{941DD8AF-7ACD-F986-8443-0699ACE8549C}"/>
              </a:ext>
            </a:extLst>
          </p:cNvPr>
          <p:cNvGraphicFramePr>
            <a:graphicFrameLocks noGrp="1"/>
          </p:cNvGraphicFramePr>
          <p:nvPr/>
        </p:nvGraphicFramePr>
        <p:xfrm>
          <a:off x="768274" y="3339923"/>
          <a:ext cx="10515602" cy="1593207"/>
        </p:xfrm>
        <a:graphic>
          <a:graphicData uri="http://schemas.openxmlformats.org/drawingml/2006/table">
            <a:tbl>
              <a:tblPr/>
              <a:tblGrid>
                <a:gridCol w="30810">
                  <a:extLst>
                    <a:ext uri="{9D8B030D-6E8A-4147-A177-3AD203B41FA5}">
                      <a16:colId xmlns:a16="http://schemas.microsoft.com/office/drawing/2014/main" val="3017747715"/>
                    </a:ext>
                  </a:extLst>
                </a:gridCol>
                <a:gridCol w="30810">
                  <a:extLst>
                    <a:ext uri="{9D8B030D-6E8A-4147-A177-3AD203B41FA5}">
                      <a16:colId xmlns:a16="http://schemas.microsoft.com/office/drawing/2014/main" val="441881695"/>
                    </a:ext>
                  </a:extLst>
                </a:gridCol>
                <a:gridCol w="912845">
                  <a:extLst>
                    <a:ext uri="{9D8B030D-6E8A-4147-A177-3AD203B41FA5}">
                      <a16:colId xmlns:a16="http://schemas.microsoft.com/office/drawing/2014/main" val="420989808"/>
                    </a:ext>
                  </a:extLst>
                </a:gridCol>
                <a:gridCol w="914400">
                  <a:extLst>
                    <a:ext uri="{9D8B030D-6E8A-4147-A177-3AD203B41FA5}">
                      <a16:colId xmlns:a16="http://schemas.microsoft.com/office/drawing/2014/main" val="624726215"/>
                    </a:ext>
                  </a:extLst>
                </a:gridCol>
                <a:gridCol w="839096">
                  <a:extLst>
                    <a:ext uri="{9D8B030D-6E8A-4147-A177-3AD203B41FA5}">
                      <a16:colId xmlns:a16="http://schemas.microsoft.com/office/drawing/2014/main" val="3912066214"/>
                    </a:ext>
                  </a:extLst>
                </a:gridCol>
                <a:gridCol w="747657">
                  <a:extLst>
                    <a:ext uri="{9D8B030D-6E8A-4147-A177-3AD203B41FA5}">
                      <a16:colId xmlns:a16="http://schemas.microsoft.com/office/drawing/2014/main" val="522211334"/>
                    </a:ext>
                  </a:extLst>
                </a:gridCol>
                <a:gridCol w="736899">
                  <a:extLst>
                    <a:ext uri="{9D8B030D-6E8A-4147-A177-3AD203B41FA5}">
                      <a16:colId xmlns:a16="http://schemas.microsoft.com/office/drawing/2014/main" val="1355517709"/>
                    </a:ext>
                  </a:extLst>
                </a:gridCol>
                <a:gridCol w="645458">
                  <a:extLst>
                    <a:ext uri="{9D8B030D-6E8A-4147-A177-3AD203B41FA5}">
                      <a16:colId xmlns:a16="http://schemas.microsoft.com/office/drawing/2014/main" val="772448899"/>
                    </a:ext>
                  </a:extLst>
                </a:gridCol>
                <a:gridCol w="656217">
                  <a:extLst>
                    <a:ext uri="{9D8B030D-6E8A-4147-A177-3AD203B41FA5}">
                      <a16:colId xmlns:a16="http://schemas.microsoft.com/office/drawing/2014/main" val="757424846"/>
                    </a:ext>
                  </a:extLst>
                </a:gridCol>
                <a:gridCol w="1726602">
                  <a:extLst>
                    <a:ext uri="{9D8B030D-6E8A-4147-A177-3AD203B41FA5}">
                      <a16:colId xmlns:a16="http://schemas.microsoft.com/office/drawing/2014/main" val="2098592957"/>
                    </a:ext>
                  </a:extLst>
                </a:gridCol>
                <a:gridCol w="3274808">
                  <a:extLst>
                    <a:ext uri="{9D8B030D-6E8A-4147-A177-3AD203B41FA5}">
                      <a16:colId xmlns:a16="http://schemas.microsoft.com/office/drawing/2014/main" val="1218463598"/>
                    </a:ext>
                  </a:extLst>
                </a:gridCol>
              </a:tblGrid>
              <a:tr h="335374">
                <a:tc>
                  <a:txBody>
                    <a:bodyPr/>
                    <a:lstStyle/>
                    <a:p>
                      <a:pPr algn="l" fontAlgn="t"/>
                      <a:r>
                        <a:rPr lang="en-GB" sz="500" b="0" i="0" u="none" strike="noStrike" dirty="0">
                          <a:solidFill>
                            <a:srgbClr val="000000"/>
                          </a:solidFill>
                          <a:effectLst/>
                          <a:latin typeface="Calibri body"/>
                        </a:rPr>
                        <a:t>S</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endParaRPr lang="en-GB" sz="500" b="0" i="0" u="none" strike="noStrike" dirty="0">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dirty="0">
                          <a:solidFill>
                            <a:srgbClr val="000000"/>
                          </a:solidFill>
                          <a:effectLst/>
                          <a:latin typeface="Calibri body"/>
                        </a:rPr>
                        <a:t>Ovarian sex cord stromal tumours</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dirty="0">
                          <a:solidFill>
                            <a:srgbClr val="000000"/>
                          </a:solidFill>
                          <a:effectLst/>
                          <a:latin typeface="Calibri body"/>
                        </a:rPr>
                        <a:t>M245.1</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a:solidFill>
                            <a:srgbClr val="000000"/>
                          </a:solidFill>
                          <a:effectLst/>
                          <a:latin typeface="Calibri body"/>
                        </a:rPr>
                        <a:t>Multi-target NGS panel-small variant (FOXL2, CTNNB1, APC, DICER1</a:t>
                      </a:r>
                      <a:r>
                        <a:rPr lang="en-GB" sz="500" b="0" i="0" u="none" strike="noStrike">
                          <a:solidFill>
                            <a:srgbClr val="7030A0"/>
                          </a:solidFill>
                          <a:effectLst/>
                          <a:latin typeface="Calibri body"/>
                        </a:rPr>
                        <a:t>)</a:t>
                      </a:r>
                      <a:endParaRPr lang="en-GB" sz="500" b="0" i="0" u="none" strike="noStrike">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a:solidFill>
                            <a:srgbClr val="000000"/>
                          </a:solidFill>
                          <a:effectLst/>
                          <a:latin typeface="Calibri body"/>
                        </a:rPr>
                        <a:t>FOXL2, CTNNB1, APC, DICER1</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dirty="0">
                          <a:solidFill>
                            <a:srgbClr val="000000"/>
                          </a:solidFill>
                          <a:effectLst/>
                          <a:latin typeface="Calibri (body)"/>
                        </a:rPr>
                        <a:t>SNV: BRAF, ERBB2, MET exon 14 skipping                                               CNV: ERBB2, MET</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a:solidFill>
                            <a:srgbClr val="000000"/>
                          </a:solidFill>
                          <a:effectLst/>
                          <a:latin typeface="Calibri body"/>
                        </a:rPr>
                        <a:t>Small variant detection </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a:solidFill>
                            <a:srgbClr val="000000"/>
                          </a:solidFill>
                          <a:effectLst/>
                          <a:latin typeface="Calibri body"/>
                        </a:rPr>
                        <a:t>Panel</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GB" sz="500" b="0" i="0" u="none" strike="noStrike">
                          <a:solidFill>
                            <a:srgbClr val="000000"/>
                          </a:solidFill>
                          <a:effectLst/>
                          <a:latin typeface="Calibri body"/>
                        </a:rPr>
                        <a:t>Singleton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sz="500" b="0" i="0" u="none" strike="noStrike" dirty="0">
                          <a:solidFill>
                            <a:srgbClr val="000000"/>
                          </a:solidFill>
                          <a:effectLst/>
                          <a:latin typeface="Calibri body"/>
                        </a:rPr>
                        <a:t>Molecular testing should be used where histological diagnosis is not possible. It is recommended that patients are reviewed at a </a:t>
                      </a:r>
                      <a:r>
                        <a:rPr lang="en-US" sz="500" b="0" i="0" u="none" strike="noStrike" dirty="0" err="1">
                          <a:solidFill>
                            <a:srgbClr val="000000"/>
                          </a:solidFill>
                          <a:effectLst/>
                          <a:latin typeface="Calibri body"/>
                        </a:rPr>
                        <a:t>Gynaecological</a:t>
                      </a:r>
                      <a:r>
                        <a:rPr lang="en-US" sz="500" b="0" i="0" u="none" strike="noStrike" dirty="0">
                          <a:solidFill>
                            <a:srgbClr val="000000"/>
                          </a:solidFill>
                          <a:effectLst/>
                          <a:latin typeface="Calibri body"/>
                        </a:rPr>
                        <a:t> cancer </a:t>
                      </a:r>
                      <a:r>
                        <a:rPr lang="en-US" sz="500" b="0" i="0" u="none" strike="noStrike" dirty="0" err="1">
                          <a:solidFill>
                            <a:srgbClr val="000000"/>
                          </a:solidFill>
                          <a:effectLst/>
                          <a:latin typeface="Calibri body"/>
                        </a:rPr>
                        <a:t>centre</a:t>
                      </a:r>
                      <a:r>
                        <a:rPr lang="en-US" sz="500" b="0" i="0" u="none" strike="noStrike" dirty="0">
                          <a:solidFill>
                            <a:srgbClr val="000000"/>
                          </a:solidFill>
                          <a:effectLst/>
                          <a:latin typeface="Calibri body"/>
                        </a:rPr>
                        <a:t> before requesting the genomic testing though a Genomic Laboratory Hub. </a:t>
                      </a:r>
                      <a:br>
                        <a:rPr lang="en-US" sz="500" b="0" i="0" u="none" strike="noStrike" dirty="0">
                          <a:solidFill>
                            <a:srgbClr val="000000"/>
                          </a:solidFill>
                          <a:effectLst/>
                          <a:latin typeface="Calibri body"/>
                        </a:rPr>
                      </a:br>
                      <a:endParaRPr lang="en-US" sz="500" b="0" i="0" u="none" strike="noStrike" dirty="0">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18088435"/>
                  </a:ext>
                </a:extLst>
              </a:tr>
              <a:tr h="335374">
                <a:tc rowSpan="4">
                  <a:txBody>
                    <a:bodyPr/>
                    <a:lstStyle/>
                    <a:p>
                      <a:pPr algn="l" fontAlgn="t"/>
                      <a:endParaRPr lang="en-GB" sz="500" b="0" i="0" u="none" strike="noStrike" dirty="0">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l" fontAlgn="t"/>
                      <a:endParaRPr lang="en-GB" sz="500" b="0" i="0" u="none" strike="noStrike" dirty="0">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l" fontAlgn="t"/>
                      <a:r>
                        <a:rPr lang="en-GB" sz="500" b="0" i="0" u="none" strike="noStrike" dirty="0">
                          <a:solidFill>
                            <a:srgbClr val="000000"/>
                          </a:solidFill>
                          <a:effectLst/>
                          <a:latin typeface="Calibri (body)"/>
                        </a:rPr>
                        <a:t>Endometrial Cancer</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r>
                        <a:rPr lang="en-GB" sz="500" b="0" i="0" u="none" strike="noStrike">
                          <a:solidFill>
                            <a:srgbClr val="000000"/>
                          </a:solidFill>
                          <a:effectLst/>
                          <a:latin typeface="Calibri (body)"/>
                        </a:rPr>
                        <a:t>M215.1</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Multi-target NGS panel - structural variant (NTRK1, NTRK2, NTRK3)</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NTRK1, NTRK2, NTRK3</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SV: ALK, BRAF, ROS1, MET (including exon 14 skipping)</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Structural variant detection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Panel</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Singleton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500" b="0" i="0" u="none" strike="noStrike">
                          <a:solidFill>
                            <a:srgbClr val="000000"/>
                          </a:solidFill>
                          <a:effectLst/>
                          <a:latin typeface="Calibri (body)"/>
                        </a:rPr>
                        <a:t>Patient's clinical status means they are eligible for an NTRK inhibitor in the event an NTRK rearrangement is detected</a:t>
                      </a:r>
                      <a:br>
                        <a:rPr lang="en-US" sz="500" b="0" i="0" u="none" strike="noStrike">
                          <a:solidFill>
                            <a:srgbClr val="000000"/>
                          </a:solidFill>
                          <a:effectLst/>
                          <a:latin typeface="Calibri (body)"/>
                        </a:rPr>
                      </a:br>
                      <a:endParaRPr lang="en-US" sz="500" b="0" i="0" u="none" strike="noStrike">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8476490"/>
                  </a:ext>
                </a:extLst>
              </a:tr>
              <a:tr h="25171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500" b="0" i="0" u="none" strike="noStrike">
                          <a:solidFill>
                            <a:srgbClr val="000000"/>
                          </a:solidFill>
                          <a:effectLst/>
                          <a:latin typeface="Calibri (body)"/>
                        </a:rPr>
                        <a:t>M215.2 </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GB" sz="500" b="0" i="0" u="none" strike="noStrike">
                          <a:solidFill>
                            <a:srgbClr val="000000"/>
                          </a:solidFill>
                          <a:effectLst/>
                          <a:latin typeface="Calibri (body)"/>
                        </a:rPr>
                        <a:t>MLH1 promoter hypermethylation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MLH1</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 </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Methylation analysis</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Targeted mutation testing </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Singleton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Known endometrial carcinoma, as per NICE Guidelines algorithm for molecular testing for Lynch syndrome. Please refer to Rare &amp; Inherited disease directory R210 Lynch syndrome for full eligibility criteria. </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1014214"/>
                  </a:ext>
                </a:extLst>
              </a:tr>
              <a:tr h="33537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500" b="0" i="0" u="none" strike="noStrike">
                          <a:solidFill>
                            <a:srgbClr val="000000"/>
                          </a:solidFill>
                          <a:effectLst/>
                          <a:latin typeface="Calibri (body)"/>
                        </a:rPr>
                        <a:t>M215.4</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Multi-target NGS panel - small variant (MLH1, MSH2, MSH6, PMS2)</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MLH1, MSH2, MSH6, PMS2</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SNV: BRAF, ERBB2, MET exon 14 skipping                                               CNV: ERBB2, MET</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Small variant detection </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Panel</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Singleton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Known endometrial carcinoma, as per NICE Guideline's algorithm for molecular testing for Lynch syndrome and or no IHC result for Lynch testing. Please refer to Rare &amp; Inherited disease directory R210 Lynch syndrome for full eligibility criteria. </a:t>
                      </a:r>
                      <a:br>
                        <a:rPr lang="en-GB" sz="500" b="0" i="0" u="none" strike="noStrike">
                          <a:solidFill>
                            <a:srgbClr val="000000"/>
                          </a:solidFill>
                          <a:effectLst/>
                          <a:latin typeface="Calibri (body)"/>
                        </a:rPr>
                      </a:br>
                      <a:endParaRPr lang="en-GB" sz="500" b="0" i="0" u="none" strike="noStrike">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1113085"/>
                  </a:ext>
                </a:extLst>
              </a:tr>
              <a:tr h="33537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500" b="0" i="0" u="none" strike="noStrike">
                          <a:solidFill>
                            <a:srgbClr val="000000"/>
                          </a:solidFill>
                          <a:effectLst/>
                          <a:latin typeface="Calibri (body)"/>
                        </a:rPr>
                        <a:t>M215.5</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500" b="0" i="0" u="none" strike="noStrike">
                          <a:solidFill>
                            <a:srgbClr val="000000"/>
                          </a:solidFill>
                          <a:effectLst/>
                          <a:latin typeface="Calibri (body)"/>
                        </a:rPr>
                        <a:t>Multi-target NGS panel-small variant detection (POLE)</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POLE</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SNV: BRAF, ERBB2, MET exon 14 skipping                                               CNV: ERBB2, MET</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Small variant detection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Panel</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GB" sz="500" b="0" i="0" u="none" strike="noStrike">
                          <a:solidFill>
                            <a:srgbClr val="000000"/>
                          </a:solidFill>
                          <a:effectLst/>
                          <a:latin typeface="Calibri (body)"/>
                        </a:rPr>
                        <a:t>Singleton</a:t>
                      </a: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500" b="0" i="0" u="none" strike="noStrike" dirty="0">
                          <a:solidFill>
                            <a:srgbClr val="000000"/>
                          </a:solidFill>
                          <a:effectLst/>
                          <a:latin typeface="Calibri (body)"/>
                        </a:rPr>
                        <a:t>Molecular assessment will aid diagnosis or management</a:t>
                      </a:r>
                      <a:br>
                        <a:rPr lang="en-US" sz="500" b="0" i="0" u="none" strike="noStrike" dirty="0">
                          <a:solidFill>
                            <a:srgbClr val="000000"/>
                          </a:solidFill>
                          <a:effectLst/>
                          <a:latin typeface="Calibri (body)"/>
                        </a:rPr>
                      </a:br>
                      <a:endParaRPr lang="en-US" sz="500" b="0" i="0" u="none" strike="noStrike" dirty="0">
                        <a:solidFill>
                          <a:srgbClr val="000000"/>
                        </a:solidFill>
                        <a:effectLst/>
                        <a:latin typeface="Calibri (body)"/>
                      </a:endParaRPr>
                    </a:p>
                  </a:txBody>
                  <a:tcPr marL="2705" marR="2705" marT="270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0164900"/>
                  </a:ext>
                </a:extLst>
              </a:tr>
            </a:tbl>
          </a:graphicData>
        </a:graphic>
      </p:graphicFrame>
      <p:pic>
        <p:nvPicPr>
          <p:cNvPr id="6" name="Picture 5" descr="Related image">
            <a:extLst>
              <a:ext uri="{FF2B5EF4-FFF2-40B4-BE49-F238E27FC236}">
                <a16:creationId xmlns:a16="http://schemas.microsoft.com/office/drawing/2014/main" id="{F5BFBFA0-66E2-7536-8F6C-1748C3988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40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D7B5-7C76-7B74-F8DB-1E44AEAA3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C2C4F-373C-3742-387D-04CB91DCF21A}"/>
              </a:ext>
            </a:extLst>
          </p:cNvPr>
          <p:cNvSpPr txBox="1">
            <a:spLocks/>
          </p:cNvSpPr>
          <p:nvPr/>
        </p:nvSpPr>
        <p:spPr>
          <a:xfrm>
            <a:off x="0" y="0"/>
            <a:ext cx="8482405" cy="932723"/>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4267" b="1" dirty="0"/>
              <a:t>HRD testing</a:t>
            </a:r>
          </a:p>
        </p:txBody>
      </p:sp>
      <p:pic>
        <p:nvPicPr>
          <p:cNvPr id="10" name="Picture 9">
            <a:extLst>
              <a:ext uri="{FF2B5EF4-FFF2-40B4-BE49-F238E27FC236}">
                <a16:creationId xmlns:a16="http://schemas.microsoft.com/office/drawing/2014/main" id="{908785DA-3BB1-21C5-7868-013AF4AA5B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387" y="6126293"/>
            <a:ext cx="2112235" cy="483223"/>
          </a:xfrm>
          <a:prstGeom prst="rect">
            <a:avLst/>
          </a:prstGeom>
        </p:spPr>
      </p:pic>
      <p:grpSp>
        <p:nvGrpSpPr>
          <p:cNvPr id="14" name="Group 3">
            <a:extLst>
              <a:ext uri="{FF2B5EF4-FFF2-40B4-BE49-F238E27FC236}">
                <a16:creationId xmlns:a16="http://schemas.microsoft.com/office/drawing/2014/main" id="{B8CC3BFB-6970-6E4D-1D4D-9DF13B314923}"/>
              </a:ext>
            </a:extLst>
          </p:cNvPr>
          <p:cNvGrpSpPr/>
          <p:nvPr/>
        </p:nvGrpSpPr>
        <p:grpSpPr>
          <a:xfrm>
            <a:off x="9882188" y="5500687"/>
            <a:ext cx="2040103" cy="1177028"/>
            <a:chOff x="352024" y="19050"/>
            <a:chExt cx="2901480" cy="1673994"/>
          </a:xfrm>
        </p:grpSpPr>
        <p:sp>
          <p:nvSpPr>
            <p:cNvPr id="15" name="TextBox 4">
              <a:extLst>
                <a:ext uri="{FF2B5EF4-FFF2-40B4-BE49-F238E27FC236}">
                  <a16:creationId xmlns:a16="http://schemas.microsoft.com/office/drawing/2014/main" id="{C5FAED04-5AE1-486C-DD84-DEDA9D5ACDDF}"/>
                </a:ext>
              </a:extLst>
            </p:cNvPr>
            <p:cNvSpPr txBox="1"/>
            <p:nvPr/>
          </p:nvSpPr>
          <p:spPr>
            <a:xfrm>
              <a:off x="352024" y="403067"/>
              <a:ext cx="2901480" cy="146456"/>
            </a:xfrm>
            <a:prstGeom prst="rect">
              <a:avLst/>
            </a:prstGeom>
          </p:spPr>
          <p:txBody>
            <a:bodyPr lIns="0" tIns="0" rIns="0" bIns="0" rtlCol="0" anchor="t">
              <a:spAutoFit/>
            </a:bodyPr>
            <a:lstStyle/>
            <a:p>
              <a:pPr>
                <a:lnSpc>
                  <a:spcPts val="769"/>
                </a:lnSpc>
              </a:pPr>
              <a:r>
                <a:rPr lang="en-US" sz="769" dirty="0">
                  <a:solidFill>
                    <a:srgbClr val="216EB2">
                      <a:alpha val="38000"/>
                    </a:srgbClr>
                  </a:solidFill>
                  <a:latin typeface="Barlow Ultra-Bold"/>
                </a:rPr>
                <a:t>GYNAECOLOGICAL CANCER GENOMICS WEBINAR</a:t>
              </a:r>
            </a:p>
          </p:txBody>
        </p:sp>
        <p:sp>
          <p:nvSpPr>
            <p:cNvPr id="16" name="TextBox 5">
              <a:extLst>
                <a:ext uri="{FF2B5EF4-FFF2-40B4-BE49-F238E27FC236}">
                  <a16:creationId xmlns:a16="http://schemas.microsoft.com/office/drawing/2014/main" id="{EC6485EC-B1AC-A681-B12B-AFB8A1F65947}"/>
                </a:ext>
              </a:extLst>
            </p:cNvPr>
            <p:cNvSpPr txBox="1"/>
            <p:nvPr/>
          </p:nvSpPr>
          <p:spPr>
            <a:xfrm>
              <a:off x="352024" y="19050"/>
              <a:ext cx="2444659" cy="332764"/>
            </a:xfrm>
            <a:prstGeom prst="rect">
              <a:avLst/>
            </a:prstGeom>
          </p:spPr>
          <p:txBody>
            <a:bodyPr lIns="0" tIns="0" rIns="0" bIns="0" rtlCol="0" anchor="t">
              <a:spAutoFit/>
            </a:bodyPr>
            <a:lstStyle/>
            <a:p>
              <a:pPr>
                <a:lnSpc>
                  <a:spcPts val="946"/>
                </a:lnSpc>
              </a:pPr>
              <a:r>
                <a:rPr lang="en-US" sz="946" dirty="0">
                  <a:solidFill>
                    <a:srgbClr val="06327D">
                      <a:alpha val="38000"/>
                    </a:srgbClr>
                  </a:solidFill>
                  <a:latin typeface="Barlow Bold"/>
                </a:rPr>
                <a:t>FROM BIOPSY TO PERSONALISED CANCER CARE</a:t>
              </a:r>
            </a:p>
          </p:txBody>
        </p:sp>
        <p:sp>
          <p:nvSpPr>
            <p:cNvPr id="17" name="Freeform 6">
              <a:extLst>
                <a:ext uri="{FF2B5EF4-FFF2-40B4-BE49-F238E27FC236}">
                  <a16:creationId xmlns:a16="http://schemas.microsoft.com/office/drawing/2014/main" id="{A777212B-2D34-0A85-C891-DF30691B6D7E}"/>
                </a:ext>
              </a:extLst>
            </p:cNvPr>
            <p:cNvSpPr/>
            <p:nvPr/>
          </p:nvSpPr>
          <p:spPr>
            <a:xfrm>
              <a:off x="352024" y="759090"/>
              <a:ext cx="2851768" cy="933954"/>
            </a:xfrm>
            <a:custGeom>
              <a:avLst/>
              <a:gdLst/>
              <a:ahLst/>
              <a:cxnLst/>
              <a:rect l="l" t="t" r="r" b="b"/>
              <a:pathLst>
                <a:path w="2851768" h="933954">
                  <a:moveTo>
                    <a:pt x="0" y="0"/>
                  </a:moveTo>
                  <a:lnTo>
                    <a:pt x="2851768" y="0"/>
                  </a:lnTo>
                  <a:lnTo>
                    <a:pt x="2851768" y="933954"/>
                  </a:lnTo>
                  <a:lnTo>
                    <a:pt x="0" y="933954"/>
                  </a:lnTo>
                  <a:lnTo>
                    <a:pt x="0" y="0"/>
                  </a:lnTo>
                  <a:close/>
                </a:path>
              </a:pathLst>
            </a:custGeom>
            <a:blipFill>
              <a:blip r:embed="rId3">
                <a:alphaModFix amt="43000"/>
                <a:extLst>
                  <a:ext uri="{96DAC541-7B7A-43D3-8B79-37D633B846F1}">
                    <asvg:svgBlip xmlns:asvg="http://schemas.microsoft.com/office/drawing/2016/SVG/main" r:embed="rId4"/>
                  </a:ext>
                </a:extLst>
              </a:blip>
              <a:stretch>
                <a:fillRect/>
              </a:stretch>
            </a:blipFill>
          </p:spPr>
          <p:txBody>
            <a:bodyPr/>
            <a:lstStyle/>
            <a:p>
              <a:endParaRPr lang="en-GB"/>
            </a:p>
          </p:txBody>
        </p:sp>
      </p:grpSp>
      <p:pic>
        <p:nvPicPr>
          <p:cNvPr id="8" name="Picture 2" descr="myChoice CDx PL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543" y="3576910"/>
            <a:ext cx="9403080" cy="26849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501" y="2028905"/>
            <a:ext cx="6493164" cy="923330"/>
          </a:xfrm>
          <a:prstGeom prst="rect">
            <a:avLst/>
          </a:prstGeom>
        </p:spPr>
        <p:txBody>
          <a:bodyPr wrap="square">
            <a:spAutoFit/>
          </a:bodyPr>
          <a:lstStyle/>
          <a:p>
            <a:r>
              <a:rPr lang="en-GB" dirty="0"/>
              <a:t>Cells with functional homologous recombination deficiency will have ‘genomic scarring’ </a:t>
            </a:r>
          </a:p>
          <a:p>
            <a:endParaRPr lang="en-GB" dirty="0"/>
          </a:p>
        </p:txBody>
      </p:sp>
      <p:sp>
        <p:nvSpPr>
          <p:cNvPr id="4" name="TextBox 3">
            <a:extLst>
              <a:ext uri="{FF2B5EF4-FFF2-40B4-BE49-F238E27FC236}">
                <a16:creationId xmlns:a16="http://schemas.microsoft.com/office/drawing/2014/main" id="{DA43B0DC-957F-E0D8-259E-A586666F5521}"/>
              </a:ext>
            </a:extLst>
          </p:cNvPr>
          <p:cNvSpPr txBox="1"/>
          <p:nvPr/>
        </p:nvSpPr>
        <p:spPr>
          <a:xfrm>
            <a:off x="198730" y="1123338"/>
            <a:ext cx="12075742" cy="646331"/>
          </a:xfrm>
          <a:prstGeom prst="rect">
            <a:avLst/>
          </a:prstGeom>
          <a:noFill/>
        </p:spPr>
        <p:txBody>
          <a:bodyPr wrap="none" rtlCol="0">
            <a:spAutoFit/>
          </a:bodyPr>
          <a:lstStyle/>
          <a:p>
            <a:r>
              <a:rPr lang="en-US" b="0" i="0" dirty="0">
                <a:solidFill>
                  <a:srgbClr val="425563"/>
                </a:solidFill>
                <a:effectLst/>
                <a:latin typeface="Hind" panose="020B0502040204020203" pitchFamily="2" charset="0"/>
              </a:rPr>
              <a:t>Homologous recombination deficiency (HRD) testing &amp; </a:t>
            </a:r>
            <a:r>
              <a:rPr lang="en-US" b="0" i="0" dirty="0" err="1">
                <a:solidFill>
                  <a:srgbClr val="425563"/>
                </a:solidFill>
                <a:effectLst/>
                <a:latin typeface="Hind" panose="020B0502040204020203" pitchFamily="2" charset="0"/>
              </a:rPr>
              <a:t>tumour</a:t>
            </a:r>
            <a:r>
              <a:rPr lang="en-US" b="0" i="0" dirty="0">
                <a:solidFill>
                  <a:srgbClr val="425563"/>
                </a:solidFill>
                <a:effectLst/>
                <a:latin typeface="Hind" panose="020B0502040204020203" pitchFamily="2" charset="0"/>
              </a:rPr>
              <a:t> BRCA (</a:t>
            </a:r>
            <a:r>
              <a:rPr lang="en-US" b="0" i="0" dirty="0" err="1">
                <a:solidFill>
                  <a:srgbClr val="425563"/>
                </a:solidFill>
                <a:effectLst/>
                <a:latin typeface="Hind" panose="020B0502040204020203" pitchFamily="2" charset="0"/>
              </a:rPr>
              <a:t>tBRCA</a:t>
            </a:r>
            <a:r>
              <a:rPr lang="en-US" b="0" i="0" dirty="0">
                <a:solidFill>
                  <a:srgbClr val="425563"/>
                </a:solidFill>
                <a:effectLst/>
                <a:latin typeface="Hind" panose="020B0502040204020203" pitchFamily="2" charset="0"/>
              </a:rPr>
              <a:t>) genomic sequencing in ovarian carcinoma </a:t>
            </a:r>
          </a:p>
          <a:p>
            <a:r>
              <a:rPr lang="en-US" b="0" i="0" dirty="0">
                <a:solidFill>
                  <a:srgbClr val="425563"/>
                </a:solidFill>
                <a:effectLst/>
                <a:latin typeface="Hind" panose="020B0502040204020203" pitchFamily="2" charset="0"/>
              </a:rPr>
              <a:t>and related FIGO stage III and IV cancers.</a:t>
            </a:r>
            <a:endParaRPr lang="en-GB" dirty="0"/>
          </a:p>
        </p:txBody>
      </p:sp>
      <p:pic>
        <p:nvPicPr>
          <p:cNvPr id="5" name="Picture 4" descr="Related image">
            <a:extLst>
              <a:ext uri="{FF2B5EF4-FFF2-40B4-BE49-F238E27FC236}">
                <a16:creationId xmlns:a16="http://schemas.microsoft.com/office/drawing/2014/main" id="{13FB3017-D9D1-11E4-AB52-0EB3835E8E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885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CA4A7-456C-F017-D5DB-ACC65F5D9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39C42-0BE9-9072-7FB0-3CC74F3A63CD}"/>
              </a:ext>
            </a:extLst>
          </p:cNvPr>
          <p:cNvSpPr txBox="1">
            <a:spLocks/>
          </p:cNvSpPr>
          <p:nvPr/>
        </p:nvSpPr>
        <p:spPr>
          <a:xfrm>
            <a:off x="0" y="0"/>
            <a:ext cx="8525435" cy="932723"/>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dirty="0"/>
              <a:t>First Line Therapy – </a:t>
            </a:r>
          </a:p>
          <a:p>
            <a:pPr>
              <a:lnSpc>
                <a:spcPct val="100000"/>
              </a:lnSpc>
            </a:pPr>
            <a:r>
              <a:rPr lang="en-GB" dirty="0"/>
              <a:t>maintenance PARP inhibitors</a:t>
            </a:r>
            <a:endParaRPr lang="en-GB" sz="4267" b="1" dirty="0"/>
          </a:p>
        </p:txBody>
      </p:sp>
      <p:pic>
        <p:nvPicPr>
          <p:cNvPr id="8" name="Picture 2" descr="An update on PARP inhibitors—moving to the adjuvant setting | Nature  Reviews Clinical Onc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018" y="1690256"/>
            <a:ext cx="6017508" cy="43425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02764" y="2690336"/>
            <a:ext cx="4498324" cy="2031325"/>
          </a:xfrm>
          <a:prstGeom prst="rect">
            <a:avLst/>
          </a:prstGeom>
        </p:spPr>
        <p:txBody>
          <a:bodyPr wrap="square">
            <a:spAutoFit/>
          </a:bodyPr>
          <a:lstStyle/>
          <a:p>
            <a:r>
              <a:rPr lang="en-GB" dirty="0"/>
              <a:t>PARP inhibitors exploit homologous recombination deficiency</a:t>
            </a:r>
          </a:p>
          <a:p>
            <a:endParaRPr lang="en-GB" dirty="0"/>
          </a:p>
          <a:p>
            <a:r>
              <a:rPr lang="en-GB" dirty="0"/>
              <a:t>Work best in tumours that are HRD, and therefore the population more likely to be </a:t>
            </a:r>
            <a:r>
              <a:rPr lang="en-GB" dirty="0" err="1"/>
              <a:t>chemosensitive</a:t>
            </a:r>
            <a:endParaRPr lang="en-GB" dirty="0"/>
          </a:p>
          <a:p>
            <a:r>
              <a:rPr lang="en-GB" dirty="0"/>
              <a:t> </a:t>
            </a:r>
          </a:p>
        </p:txBody>
      </p:sp>
      <p:sp>
        <p:nvSpPr>
          <p:cNvPr id="4" name="Rectangle 3"/>
          <p:cNvSpPr/>
          <p:nvPr/>
        </p:nvSpPr>
        <p:spPr>
          <a:xfrm>
            <a:off x="8077308" y="4706078"/>
            <a:ext cx="1274618" cy="2031325"/>
          </a:xfrm>
          <a:prstGeom prst="rect">
            <a:avLst/>
          </a:prstGeom>
        </p:spPr>
        <p:txBody>
          <a:bodyPr wrap="square">
            <a:spAutoFit/>
          </a:bodyPr>
          <a:lstStyle/>
          <a:p>
            <a:r>
              <a:rPr lang="en-GB" dirty="0"/>
              <a:t>Nature Reviews Clinical Oncology </a:t>
            </a:r>
            <a:r>
              <a:rPr lang="en-GB" b="1" dirty="0"/>
              <a:t>volume 12</a:t>
            </a:r>
            <a:r>
              <a:rPr lang="en-GB" dirty="0"/>
              <a:t>, pages27–41 (2015)</a:t>
            </a:r>
          </a:p>
        </p:txBody>
      </p:sp>
      <p:pic>
        <p:nvPicPr>
          <p:cNvPr id="5" name="Picture 4" descr="Related image">
            <a:extLst>
              <a:ext uri="{FF2B5EF4-FFF2-40B4-BE49-F238E27FC236}">
                <a16:creationId xmlns:a16="http://schemas.microsoft.com/office/drawing/2014/main" id="{8C3FEF72-1595-334B-6685-7E4276872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34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AAC-63B0-D7FA-0925-F7ED7B45C650}"/>
              </a:ext>
            </a:extLst>
          </p:cNvPr>
          <p:cNvSpPr>
            <a:spLocks noGrp="1"/>
          </p:cNvSpPr>
          <p:nvPr>
            <p:ph type="title"/>
          </p:nvPr>
        </p:nvSpPr>
        <p:spPr/>
        <p:txBody>
          <a:bodyPr/>
          <a:lstStyle/>
          <a:p>
            <a:pPr algn="ctr"/>
            <a:r>
              <a:rPr lang="en-GB" dirty="0"/>
              <a:t>Mainstream genetic testing 1</a:t>
            </a:r>
          </a:p>
        </p:txBody>
      </p:sp>
      <p:sp>
        <p:nvSpPr>
          <p:cNvPr id="3" name="Content Placeholder 2">
            <a:extLst>
              <a:ext uri="{FF2B5EF4-FFF2-40B4-BE49-F238E27FC236}">
                <a16:creationId xmlns:a16="http://schemas.microsoft.com/office/drawing/2014/main" id="{83DBC98B-5706-630E-07C7-3795FD4BD8C6}"/>
              </a:ext>
            </a:extLst>
          </p:cNvPr>
          <p:cNvSpPr>
            <a:spLocks noGrp="1"/>
          </p:cNvSpPr>
          <p:nvPr>
            <p:ph idx="1"/>
          </p:nvPr>
        </p:nvSpPr>
        <p:spPr/>
        <p:txBody>
          <a:bodyPr/>
          <a:lstStyle/>
          <a:p>
            <a:r>
              <a:rPr lang="en-GB" dirty="0"/>
              <a:t>R207 ovarian cancer without breast cancer</a:t>
            </a:r>
          </a:p>
          <a:p>
            <a:pPr lvl="1"/>
            <a:r>
              <a:rPr lang="en-GB" dirty="0"/>
              <a:t>Testing Criteria </a:t>
            </a:r>
          </a:p>
          <a:p>
            <a:pPr lvl="2"/>
            <a:r>
              <a:rPr lang="en-GB" dirty="0"/>
              <a:t>1. High grade non mucinous epithelial ovarian cancer (EOC) at any age OR </a:t>
            </a:r>
          </a:p>
          <a:p>
            <a:pPr lvl="2"/>
            <a:r>
              <a:rPr lang="en-GB" dirty="0"/>
              <a:t>2. Epithelial ovarian cancer (EOC) AND </a:t>
            </a:r>
          </a:p>
          <a:p>
            <a:pPr lvl="3"/>
            <a:r>
              <a:rPr lang="en-GB" dirty="0"/>
              <a:t>a. ≥1 first degree relative with EOC, OR </a:t>
            </a:r>
          </a:p>
          <a:p>
            <a:pPr lvl="3"/>
            <a:r>
              <a:rPr lang="en-GB" dirty="0"/>
              <a:t>b. ≥1 second degree relative with EOC (intervening relative is male, OR female with BSO, OR female deceased) OR </a:t>
            </a:r>
          </a:p>
          <a:p>
            <a:pPr lvl="3"/>
            <a:r>
              <a:rPr lang="en-GB" dirty="0"/>
              <a:t>c. ≥2 second / third degree relatives with EOC </a:t>
            </a:r>
          </a:p>
          <a:p>
            <a:pPr lvl="2"/>
            <a:r>
              <a:rPr lang="en-GB" dirty="0"/>
              <a:t>3. Deceased affected individual (proband) where criteria 2 are reached (or family Manchester score of 20) and: </a:t>
            </a:r>
          </a:p>
          <a:p>
            <a:pPr lvl="3"/>
            <a:r>
              <a:rPr lang="en-GB" dirty="0"/>
              <a:t>a. Appropriate tissue is available (tumour or normal) AND </a:t>
            </a:r>
          </a:p>
          <a:p>
            <a:pPr lvl="3"/>
            <a:r>
              <a:rPr lang="en-GB" dirty="0"/>
              <a:t>b. No living affected individual is available for genetic testing</a:t>
            </a:r>
          </a:p>
        </p:txBody>
      </p:sp>
      <p:pic>
        <p:nvPicPr>
          <p:cNvPr id="4" name="Picture 3" descr="Related image">
            <a:extLst>
              <a:ext uri="{FF2B5EF4-FFF2-40B4-BE49-F238E27FC236}">
                <a16:creationId xmlns:a16="http://schemas.microsoft.com/office/drawing/2014/main" id="{5B073B8A-A900-4524-72BE-721CAB87F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4612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A155-7B3D-A65C-EB81-E4601E088044}"/>
              </a:ext>
            </a:extLst>
          </p:cNvPr>
          <p:cNvSpPr>
            <a:spLocks noGrp="1"/>
          </p:cNvSpPr>
          <p:nvPr>
            <p:ph type="title"/>
          </p:nvPr>
        </p:nvSpPr>
        <p:spPr/>
        <p:txBody>
          <a:bodyPr/>
          <a:lstStyle/>
          <a:p>
            <a:pPr algn="ctr"/>
            <a:r>
              <a:rPr lang="en-GB" dirty="0"/>
              <a:t>Mainstream genetic testing 2 </a:t>
            </a:r>
          </a:p>
        </p:txBody>
      </p:sp>
      <p:sp>
        <p:nvSpPr>
          <p:cNvPr id="3" name="Content Placeholder 2">
            <a:extLst>
              <a:ext uri="{FF2B5EF4-FFF2-40B4-BE49-F238E27FC236}">
                <a16:creationId xmlns:a16="http://schemas.microsoft.com/office/drawing/2014/main" id="{16019FE7-4D24-D85C-D7A2-34AEDA17B80E}"/>
              </a:ext>
            </a:extLst>
          </p:cNvPr>
          <p:cNvSpPr>
            <a:spLocks noGrp="1"/>
          </p:cNvSpPr>
          <p:nvPr>
            <p:ph idx="1"/>
          </p:nvPr>
        </p:nvSpPr>
        <p:spPr/>
        <p:txBody>
          <a:bodyPr>
            <a:normAutofit fontScale="85000" lnSpcReduction="20000"/>
          </a:bodyPr>
          <a:lstStyle/>
          <a:p>
            <a:pPr marL="0" indent="0">
              <a:buNone/>
            </a:pPr>
            <a:r>
              <a:rPr lang="en-GB" sz="4000" dirty="0"/>
              <a:t>R208 breast cancer and ovarian cancer</a:t>
            </a:r>
          </a:p>
          <a:p>
            <a:pPr marL="0" indent="0">
              <a:buNone/>
            </a:pPr>
            <a:r>
              <a:rPr lang="en-GB" dirty="0"/>
              <a:t>1. Living affected individual (proband) with breast* or high grade ovarian cancer where the individual +/- family history meets one of the criteria. The proband has:</a:t>
            </a:r>
          </a:p>
          <a:p>
            <a:pPr marL="457200" lvl="1" indent="0">
              <a:buNone/>
            </a:pPr>
            <a:r>
              <a:rPr lang="en-GB" dirty="0"/>
              <a:t>a. Breast cancer (age &lt;40 years, excluding grade 1 breast cancers), OR</a:t>
            </a:r>
          </a:p>
          <a:p>
            <a:pPr marL="457200" lvl="1" indent="0">
              <a:buNone/>
            </a:pPr>
            <a:r>
              <a:rPr lang="en-GB" dirty="0"/>
              <a:t>b. Bilateral breast cancer (age &lt; 50 years), OR</a:t>
            </a:r>
          </a:p>
          <a:p>
            <a:pPr marL="457200" lvl="1" indent="0">
              <a:buNone/>
            </a:pPr>
            <a:r>
              <a:rPr lang="en-GB" dirty="0"/>
              <a:t>c. Triple negative breast cancer (age &lt; 60 years), OR</a:t>
            </a:r>
          </a:p>
          <a:p>
            <a:pPr marL="457200" lvl="1" indent="0">
              <a:buNone/>
            </a:pPr>
            <a:r>
              <a:rPr lang="en-GB" dirty="0"/>
              <a:t>d. Male breast cancer (any age), OR</a:t>
            </a:r>
          </a:p>
          <a:p>
            <a:pPr marL="457200" lvl="1" indent="0">
              <a:buNone/>
            </a:pPr>
            <a:r>
              <a:rPr lang="en-GB" dirty="0"/>
              <a:t>e. Breast cancer (age &lt;45 years) and a first degree relative with breast cancer (age &lt;45 years), OR</a:t>
            </a:r>
          </a:p>
          <a:p>
            <a:pPr marL="457200" lvl="1" indent="0">
              <a:buNone/>
            </a:pPr>
            <a:r>
              <a:rPr lang="en-GB" dirty="0"/>
              <a:t>f. Combined pathology-adjusted Manchester score ≥15 or single gene pathology adjusted score of ≥10 or BOADICEA/</a:t>
            </a:r>
            <a:r>
              <a:rPr lang="en-GB" dirty="0" err="1"/>
              <a:t>CanRisk</a:t>
            </a:r>
            <a:r>
              <a:rPr lang="en-GB" dirty="0"/>
              <a:t> score ≥10% OR</a:t>
            </a:r>
          </a:p>
          <a:p>
            <a:pPr marL="457200" lvl="1" indent="0">
              <a:buNone/>
            </a:pPr>
            <a:r>
              <a:rPr lang="en-GB" dirty="0"/>
              <a:t>g. Ashkenazi Jewish ancestry and breast cancer at any age</a:t>
            </a:r>
          </a:p>
          <a:p>
            <a:pPr marL="0" indent="0">
              <a:buNone/>
            </a:pPr>
            <a:r>
              <a:rPr lang="en-GB" dirty="0"/>
              <a:t>2</a:t>
            </a:r>
          </a:p>
        </p:txBody>
      </p:sp>
      <p:pic>
        <p:nvPicPr>
          <p:cNvPr id="4" name="Picture 3" descr="Related image">
            <a:extLst>
              <a:ext uri="{FF2B5EF4-FFF2-40B4-BE49-F238E27FC236}">
                <a16:creationId xmlns:a16="http://schemas.microsoft.com/office/drawing/2014/main" id="{C27BECC4-1C8F-7BAB-3386-8E82EE0BD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14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a:extLst>
              <a:ext uri="{FF2B5EF4-FFF2-40B4-BE49-F238E27FC236}">
                <a16:creationId xmlns:a16="http://schemas.microsoft.com/office/drawing/2014/main" id="{3C07CD64-7C44-1263-4AB9-B7165610E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49" y="1859128"/>
            <a:ext cx="6992044" cy="338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9A13A74-27B9-4675-8534-AB7754C8A1DA}"/>
              </a:ext>
            </a:extLst>
          </p:cNvPr>
          <p:cNvSpPr>
            <a:spLocks noGrp="1"/>
          </p:cNvSpPr>
          <p:nvPr>
            <p:ph type="title"/>
          </p:nvPr>
        </p:nvSpPr>
        <p:spPr/>
        <p:txBody>
          <a:bodyPr/>
          <a:lstStyle/>
          <a:p>
            <a:r>
              <a:rPr lang="en-GB" dirty="0"/>
              <a:t>Mainstream genetic testing 3</a:t>
            </a:r>
          </a:p>
        </p:txBody>
      </p:sp>
      <p:sp>
        <p:nvSpPr>
          <p:cNvPr id="5" name="Content Placeholder 4">
            <a:extLst>
              <a:ext uri="{FF2B5EF4-FFF2-40B4-BE49-F238E27FC236}">
                <a16:creationId xmlns:a16="http://schemas.microsoft.com/office/drawing/2014/main" id="{5BD85813-9432-45E3-B874-5D0D7195E57D}"/>
              </a:ext>
            </a:extLst>
          </p:cNvPr>
          <p:cNvSpPr>
            <a:spLocks noGrp="1"/>
          </p:cNvSpPr>
          <p:nvPr>
            <p:ph idx="1"/>
          </p:nvPr>
        </p:nvSpPr>
        <p:spPr>
          <a:xfrm>
            <a:off x="2454819" y="5451439"/>
            <a:ext cx="5147802" cy="1100455"/>
          </a:xfrm>
        </p:spPr>
        <p:txBody>
          <a:bodyPr>
            <a:normAutofit fontScale="92500"/>
          </a:bodyPr>
          <a:lstStyle/>
          <a:p>
            <a:pPr marL="0" indent="0">
              <a:lnSpc>
                <a:spcPct val="110000"/>
              </a:lnSpc>
              <a:spcAft>
                <a:spcPts val="800"/>
              </a:spcAft>
              <a:buNone/>
            </a:pPr>
            <a:r>
              <a:rPr lang="en-GB" sz="2100" b="1" dirty="0">
                <a:solidFill>
                  <a:srgbClr val="2E2E2E"/>
                </a:solidFill>
                <a:ea typeface="Calibri" panose="020F0502020204030204" pitchFamily="34" charset="0"/>
                <a:cs typeface="Times New Roman" panose="02020603050405020304" pitchFamily="18" charset="0"/>
              </a:rPr>
              <a:t>Prostate Cancer Gene Panel</a:t>
            </a:r>
          </a:p>
          <a:p>
            <a:pPr>
              <a:lnSpc>
                <a:spcPct val="110000"/>
              </a:lnSpc>
              <a:spcAft>
                <a:spcPts val="800"/>
              </a:spcAft>
            </a:pPr>
            <a:r>
              <a:rPr lang="en-GB" sz="2100" i="1" dirty="0">
                <a:solidFill>
                  <a:srgbClr val="2E2E2E"/>
                </a:solidFill>
                <a:effectLst/>
                <a:ea typeface="Calibri" panose="020F0502020204030204" pitchFamily="34" charset="0"/>
                <a:cs typeface="Times New Roman" panose="02020603050405020304" pitchFamily="18" charset="0"/>
              </a:rPr>
              <a:t>BRCA1, BRCA2, MSH2, MSH6, ATM, PALB2</a:t>
            </a:r>
            <a:endParaRPr lang="en-GB" sz="2100" i="1" dirty="0">
              <a:effectLst/>
              <a:ea typeface="Calibri" panose="020F0502020204030204" pitchFamily="34" charset="0"/>
              <a:cs typeface="Times New Roman" panose="02020603050405020304" pitchFamily="18" charset="0"/>
            </a:endParaRPr>
          </a:p>
          <a:p>
            <a:pPr marL="457200" lvl="1" indent="0">
              <a:buNone/>
            </a:pPr>
            <a:endParaRPr lang="en-GB" dirty="0"/>
          </a:p>
        </p:txBody>
      </p:sp>
      <p:pic>
        <p:nvPicPr>
          <p:cNvPr id="2" name="Picture 1" descr="Related image">
            <a:extLst>
              <a:ext uri="{FF2B5EF4-FFF2-40B4-BE49-F238E27FC236}">
                <a16:creationId xmlns:a16="http://schemas.microsoft.com/office/drawing/2014/main" id="{49E4FF21-E3CC-13DD-89FF-E51FB74F0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0321" y="134563"/>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199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F5FC-ACED-E75D-49B7-F4DD88BAFA8F}"/>
              </a:ext>
            </a:extLst>
          </p:cNvPr>
          <p:cNvSpPr>
            <a:spLocks noGrp="1"/>
          </p:cNvSpPr>
          <p:nvPr>
            <p:ph type="title"/>
          </p:nvPr>
        </p:nvSpPr>
        <p:spPr/>
        <p:txBody>
          <a:bodyPr/>
          <a:lstStyle/>
          <a:p>
            <a:r>
              <a:rPr lang="en-GB" dirty="0"/>
              <a:t>Mainstream genetic testing 4</a:t>
            </a:r>
          </a:p>
        </p:txBody>
      </p:sp>
      <p:sp>
        <p:nvSpPr>
          <p:cNvPr id="3" name="Content Placeholder 2">
            <a:extLst>
              <a:ext uri="{FF2B5EF4-FFF2-40B4-BE49-F238E27FC236}">
                <a16:creationId xmlns:a16="http://schemas.microsoft.com/office/drawing/2014/main" id="{1C87DB3F-9B66-7BEC-4C94-42CAA5F6FC6D}"/>
              </a:ext>
            </a:extLst>
          </p:cNvPr>
          <p:cNvSpPr>
            <a:spLocks noGrp="1"/>
          </p:cNvSpPr>
          <p:nvPr>
            <p:ph idx="1"/>
          </p:nvPr>
        </p:nvSpPr>
        <p:spPr/>
        <p:txBody>
          <a:bodyPr>
            <a:normAutofit fontScale="77500" lnSpcReduction="20000"/>
          </a:bodyPr>
          <a:lstStyle/>
          <a:p>
            <a:r>
              <a:rPr lang="en-US" dirty="0"/>
              <a:t>R210 Inherited MMR deficiency (Lynch syndrome) </a:t>
            </a:r>
          </a:p>
          <a:p>
            <a:r>
              <a:rPr lang="en-US" dirty="0"/>
              <a:t>Testing Criteria </a:t>
            </a:r>
          </a:p>
          <a:p>
            <a:pPr lvl="1"/>
            <a:r>
              <a:rPr lang="en-US" dirty="0"/>
              <a:t>All new diagnoses of colorectal and endometrial cancer should have </a:t>
            </a:r>
            <a:r>
              <a:rPr lang="en-US" dirty="0" err="1"/>
              <a:t>tumour</a:t>
            </a:r>
            <a:r>
              <a:rPr lang="en-US" dirty="0"/>
              <a:t> MSI / IHC as outlined in the cancer test directory and the Lynch syndrome handbook for Alliances in order to identify </a:t>
            </a:r>
            <a:r>
              <a:rPr lang="en-US" dirty="0" err="1"/>
              <a:t>dMMR</a:t>
            </a:r>
            <a:r>
              <a:rPr lang="en-US" dirty="0"/>
              <a:t> </a:t>
            </a:r>
            <a:r>
              <a:rPr lang="en-US" dirty="0" err="1"/>
              <a:t>tumours</a:t>
            </a:r>
            <a:r>
              <a:rPr lang="en-US" dirty="0"/>
              <a:t> and additional testing that suggests Lynch Syndrome. This may include BRAF testing in MLH1 deficient colorectal cancers and somatic MLH1 hypermethylation testing in BRAF negative colorectal cancers and all MLH1 deficient uterine cancers. Somatic MLH1 hypermethylation testing is included on the Cancer Test Directory under M1.5. </a:t>
            </a:r>
          </a:p>
          <a:p>
            <a:pPr lvl="1"/>
            <a:r>
              <a:rPr lang="en-US" dirty="0"/>
              <a:t>1. Clinical Criteria for germline testing in an affected individual </a:t>
            </a:r>
          </a:p>
          <a:p>
            <a:pPr lvl="2"/>
            <a:r>
              <a:rPr lang="en-US" dirty="0"/>
              <a:t>The proband has a </a:t>
            </a:r>
            <a:r>
              <a:rPr lang="en-US" dirty="0" err="1"/>
              <a:t>dMMR</a:t>
            </a:r>
            <a:r>
              <a:rPr lang="en-US" dirty="0"/>
              <a:t> </a:t>
            </a:r>
            <a:r>
              <a:rPr lang="en-US" dirty="0" err="1"/>
              <a:t>tumour</a:t>
            </a:r>
            <a:r>
              <a:rPr lang="en-US" dirty="0"/>
              <a:t> where results of additional testing suggest Lynch syndrome. This may include BRAF testing in MLH1 deficient colorectal cancers and somatic MLH1 hypermethylation testing in BRAF negative colorectal cancers and all MLH1 deficient uterine cancers </a:t>
            </a:r>
          </a:p>
          <a:p>
            <a:pPr lvl="2"/>
            <a:r>
              <a:rPr lang="en-US" dirty="0"/>
              <a:t>a. The affected proband comes from a modified Amsterdam criteria positive family irrespective of the </a:t>
            </a:r>
            <a:r>
              <a:rPr lang="en-US" dirty="0" err="1"/>
              <a:t>dMMR</a:t>
            </a:r>
            <a:r>
              <a:rPr lang="en-US" dirty="0"/>
              <a:t> status of the </a:t>
            </a:r>
            <a:r>
              <a:rPr lang="en-US" dirty="0" err="1"/>
              <a:t>tumour</a:t>
            </a:r>
            <a:r>
              <a:rPr lang="en-US" dirty="0"/>
              <a:t> </a:t>
            </a:r>
          </a:p>
          <a:p>
            <a:pPr lvl="2"/>
            <a:r>
              <a:rPr lang="en-US" dirty="0"/>
              <a:t>b. Personal or family history suggestive of Constitutional Mismatch Repair Deficiency (CMMRD) with </a:t>
            </a:r>
            <a:r>
              <a:rPr lang="en-US" dirty="0" err="1"/>
              <a:t>Wimmer</a:t>
            </a:r>
            <a:r>
              <a:rPr lang="en-US" dirty="0"/>
              <a:t> score =&gt;3 </a:t>
            </a:r>
          </a:p>
          <a:p>
            <a:pPr lvl="2"/>
            <a:r>
              <a:rPr lang="en-US" dirty="0"/>
              <a:t>c. Deceased affected individual meets criteria and a previously stored constitutional blood/DNA sample is available.</a:t>
            </a:r>
            <a:endParaRPr lang="en-GB" dirty="0"/>
          </a:p>
        </p:txBody>
      </p:sp>
      <p:pic>
        <p:nvPicPr>
          <p:cNvPr id="4" name="Picture 3" descr="Related image">
            <a:extLst>
              <a:ext uri="{FF2B5EF4-FFF2-40B4-BE49-F238E27FC236}">
                <a16:creationId xmlns:a16="http://schemas.microsoft.com/office/drawing/2014/main" id="{2641AE46-633D-DD1C-50BE-1732CCD1C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3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7568-3587-C53E-689F-E62357969900}"/>
              </a:ext>
            </a:extLst>
          </p:cNvPr>
          <p:cNvSpPr txBox="1">
            <a:spLocks/>
          </p:cNvSpPr>
          <p:nvPr/>
        </p:nvSpPr>
        <p:spPr>
          <a:xfrm>
            <a:off x="1286933" y="609600"/>
            <a:ext cx="10197494" cy="10994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spcAft>
                <a:spcPts val="600"/>
              </a:spcAft>
            </a:pPr>
            <a:r>
              <a:rPr lang="en-US" sz="3600" b="1">
                <a:solidFill>
                  <a:schemeClr val="accent1"/>
                </a:solidFill>
              </a:rPr>
              <a:t>You’re not on your own!</a:t>
            </a:r>
          </a:p>
        </p:txBody>
      </p:sp>
      <p:pic>
        <p:nvPicPr>
          <p:cNvPr id="3" name="Picture 2" descr="Related image">
            <a:extLst>
              <a:ext uri="{FF2B5EF4-FFF2-40B4-BE49-F238E27FC236}">
                <a16:creationId xmlns:a16="http://schemas.microsoft.com/office/drawing/2014/main" id="{0B80D12F-374C-09DB-55FA-22A2A580E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extBox 4">
            <a:extLst>
              <a:ext uri="{FF2B5EF4-FFF2-40B4-BE49-F238E27FC236}">
                <a16:creationId xmlns:a16="http://schemas.microsoft.com/office/drawing/2014/main" id="{B4BBB9E3-B975-1FCB-AC87-DD76A9E63503}"/>
              </a:ext>
            </a:extLst>
          </p:cNvPr>
          <p:cNvGraphicFramePr/>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928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6481-EC8B-4D2A-8805-C70522EF3ED8}"/>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a:t>GTAB</a:t>
            </a:r>
          </a:p>
        </p:txBody>
      </p:sp>
      <p:pic>
        <p:nvPicPr>
          <p:cNvPr id="1026" name="Picture 2" descr="Image preview">
            <a:extLst>
              <a:ext uri="{FF2B5EF4-FFF2-40B4-BE49-F238E27FC236}">
                <a16:creationId xmlns:a16="http://schemas.microsoft.com/office/drawing/2014/main" id="{F4F0E441-5B13-444C-8185-5A86BD7B02F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861" b="-1"/>
          <a:stretch/>
        </p:blipFill>
        <p:spPr bwMode="auto">
          <a:xfrm>
            <a:off x="817474" y="2159331"/>
            <a:ext cx="5283289" cy="288634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7050170-8120-40AD-BC93-FDF2419B1040}"/>
              </a:ext>
            </a:extLst>
          </p:cNvPr>
          <p:cNvSpPr txBox="1">
            <a:spLocks/>
          </p:cNvSpPr>
          <p:nvPr/>
        </p:nvSpPr>
        <p:spPr>
          <a:xfrm>
            <a:off x="6416039" y="2160589"/>
            <a:ext cx="2927185" cy="3880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buClr>
                <a:schemeClr val="accent1"/>
              </a:buClr>
              <a:buSzPct val="80000"/>
              <a:buFont typeface="Wingdings 3" charset="2"/>
              <a:buChar char=""/>
            </a:pPr>
            <a:r>
              <a:rPr lang="en-US" sz="1500" b="0" i="0">
                <a:solidFill>
                  <a:schemeClr val="tx1">
                    <a:lumMod val="75000"/>
                    <a:lumOff val="25000"/>
                  </a:schemeClr>
                </a:solidFill>
                <a:effectLst/>
              </a:rPr>
              <a:t>3 GTABs run by GLH:</a:t>
            </a:r>
          </a:p>
          <a:p>
            <a:pPr lvl="1" defTabSz="457200">
              <a:spcBef>
                <a:spcPts val="1000"/>
              </a:spcBef>
              <a:buClr>
                <a:schemeClr val="accent1"/>
              </a:buClr>
              <a:buSzPct val="80000"/>
              <a:buFont typeface="Wingdings 3" charset="2"/>
              <a:buChar char=""/>
            </a:pPr>
            <a:r>
              <a:rPr lang="en-US" sz="1500" b="0" i="0">
                <a:solidFill>
                  <a:schemeClr val="tx1">
                    <a:lumMod val="75000"/>
                    <a:lumOff val="25000"/>
                  </a:schemeClr>
                </a:solidFill>
                <a:effectLst/>
              </a:rPr>
              <a:t>Inherited cancers for discussion of germline/possible germline findings from testing</a:t>
            </a:r>
          </a:p>
          <a:p>
            <a:pPr lvl="1" defTabSz="457200">
              <a:spcBef>
                <a:spcPts val="1000"/>
              </a:spcBef>
              <a:buClr>
                <a:schemeClr val="accent1"/>
              </a:buClr>
              <a:buSzPct val="80000"/>
              <a:buFont typeface="Wingdings 3" charset="2"/>
              <a:buChar char=""/>
            </a:pPr>
            <a:r>
              <a:rPr lang="en-US" sz="1500" b="0" i="0">
                <a:solidFill>
                  <a:schemeClr val="tx1">
                    <a:lumMod val="75000"/>
                    <a:lumOff val="25000"/>
                  </a:schemeClr>
                </a:solidFill>
                <a:effectLst/>
              </a:rPr>
              <a:t>Solid tumours GTAB to discuss results of testing and possible targetable mutations</a:t>
            </a:r>
          </a:p>
          <a:p>
            <a:pPr lvl="1" defTabSz="457200">
              <a:spcBef>
                <a:spcPts val="1000"/>
              </a:spcBef>
              <a:buClr>
                <a:schemeClr val="accent1"/>
              </a:buClr>
              <a:buSzPct val="80000"/>
              <a:buFont typeface="Wingdings 3" charset="2"/>
              <a:buChar char=""/>
            </a:pPr>
            <a:r>
              <a:rPr lang="en-US" sz="1500" b="0" i="0">
                <a:solidFill>
                  <a:schemeClr val="tx1">
                    <a:lumMod val="75000"/>
                    <a:lumOff val="25000"/>
                  </a:schemeClr>
                </a:solidFill>
                <a:effectLst/>
              </a:rPr>
              <a:t>Haemonc GTAB as above</a:t>
            </a:r>
          </a:p>
          <a:p>
            <a:pPr defTabSz="457200">
              <a:buClr>
                <a:schemeClr val="accent1"/>
              </a:buClr>
              <a:buSzPct val="80000"/>
              <a:buFont typeface="Wingdings 3" charset="2"/>
              <a:buChar char=""/>
            </a:pPr>
            <a:r>
              <a:rPr lang="en-US" sz="1500" b="0" i="0">
                <a:solidFill>
                  <a:schemeClr val="tx1">
                    <a:lumMod val="75000"/>
                    <a:lumOff val="25000"/>
                  </a:schemeClr>
                </a:solidFill>
                <a:effectLst/>
              </a:rPr>
              <a:t> Anyone can send a request for discussion in and attend</a:t>
            </a:r>
          </a:p>
        </p:txBody>
      </p:sp>
      <p:pic>
        <p:nvPicPr>
          <p:cNvPr id="3" name="Picture 2" descr="Related image">
            <a:extLst>
              <a:ext uri="{FF2B5EF4-FFF2-40B4-BE49-F238E27FC236}">
                <a16:creationId xmlns:a16="http://schemas.microsoft.com/office/drawing/2014/main" id="{DC633AE4-5D92-EF2D-D409-37BED5859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360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909F-D01F-2D68-A5F2-CE30AA8035D9}"/>
              </a:ext>
            </a:extLst>
          </p:cNvPr>
          <p:cNvSpPr>
            <a:spLocks noGrp="1"/>
          </p:cNvSpPr>
          <p:nvPr>
            <p:ph type="title"/>
          </p:nvPr>
        </p:nvSpPr>
        <p:spPr>
          <a:xfrm>
            <a:off x="1286933" y="609600"/>
            <a:ext cx="10197494" cy="1099457"/>
          </a:xfrm>
        </p:spPr>
        <p:txBody>
          <a:bodyPr>
            <a:normAutofit/>
          </a:bodyPr>
          <a:lstStyle/>
          <a:p>
            <a:r>
              <a:rPr lang="en-GB" dirty="0"/>
              <a:t>Plan</a:t>
            </a:r>
            <a:endParaRPr lang="en-GB"/>
          </a:p>
        </p:txBody>
      </p:sp>
      <p:pic>
        <p:nvPicPr>
          <p:cNvPr id="4" name="Picture 3" descr="Related image">
            <a:extLst>
              <a:ext uri="{FF2B5EF4-FFF2-40B4-BE49-F238E27FC236}">
                <a16:creationId xmlns:a16="http://schemas.microsoft.com/office/drawing/2014/main" id="{79921295-C398-0A13-D94E-3E9C64454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2">
            <a:extLst>
              <a:ext uri="{FF2B5EF4-FFF2-40B4-BE49-F238E27FC236}">
                <a16:creationId xmlns:a16="http://schemas.microsoft.com/office/drawing/2014/main" id="{D9E616A2-3EBD-D3DB-8884-8DBCCC79DC03}"/>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9307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76CEB-2F14-D581-01AB-FEC5FC755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2E417-3CE5-2BE9-4233-9CEEADD987C2}"/>
              </a:ext>
            </a:extLst>
          </p:cNvPr>
          <p:cNvSpPr txBox="1">
            <a:spLocks/>
          </p:cNvSpPr>
          <p:nvPr/>
        </p:nvSpPr>
        <p:spPr>
          <a:xfrm>
            <a:off x="1333502" y="609600"/>
            <a:ext cx="8596668" cy="13208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spcAft>
                <a:spcPts val="600"/>
              </a:spcAft>
            </a:pPr>
            <a:r>
              <a:rPr lang="en-US" sz="3600" i="0">
                <a:solidFill>
                  <a:schemeClr val="accent1"/>
                </a:solidFill>
                <a:effectLst/>
              </a:rPr>
              <a:t>Referring to clinical </a:t>
            </a:r>
            <a:r>
              <a:rPr lang="en-US" sz="3600">
                <a:solidFill>
                  <a:schemeClr val="accent1"/>
                </a:solidFill>
              </a:rPr>
              <a:t>g</a:t>
            </a:r>
            <a:r>
              <a:rPr lang="en-US" sz="3600" i="0">
                <a:solidFill>
                  <a:schemeClr val="accent1"/>
                </a:solidFill>
                <a:effectLst/>
              </a:rPr>
              <a:t>enetic services</a:t>
            </a:r>
          </a:p>
        </p:txBody>
      </p:sp>
      <p:sp>
        <p:nvSpPr>
          <p:cNvPr id="4" name="TextBox 3">
            <a:extLst>
              <a:ext uri="{FF2B5EF4-FFF2-40B4-BE49-F238E27FC236}">
                <a16:creationId xmlns:a16="http://schemas.microsoft.com/office/drawing/2014/main" id="{319C0A78-37A5-219F-2FD1-342B97076F22}"/>
              </a:ext>
            </a:extLst>
          </p:cNvPr>
          <p:cNvSpPr txBox="1"/>
          <p:nvPr/>
        </p:nvSpPr>
        <p:spPr>
          <a:xfrm>
            <a:off x="1333502" y="2160589"/>
            <a:ext cx="8596668" cy="3880773"/>
          </a:xfrm>
          <a:prstGeom prst="rect">
            <a:avLst/>
          </a:prstGeom>
        </p:spPr>
        <p:txBody>
          <a:bodyPr vert="horz" lIns="91440" tIns="45720" rIns="91440" bIns="45720" rtlCol="0">
            <a:normAutofit fontScale="92500" lnSpcReduction="20000"/>
          </a:bodyPr>
          <a:lstStyle/>
          <a:p>
            <a:pPr>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The primary role of clinical genetic services is to diagnose, support, and counsel families with possible or known inherited disorders, including: </a:t>
            </a:r>
          </a:p>
          <a:p>
            <a:pPr>
              <a:lnSpc>
                <a:spcPct val="90000"/>
              </a:lnSpc>
              <a:spcBef>
                <a:spcPts val="1000"/>
              </a:spcBef>
              <a:buClr>
                <a:schemeClr val="accent1"/>
              </a:buClr>
              <a:buSzPct val="80000"/>
              <a:buFont typeface="Wingdings 3" charset="2"/>
              <a:buChar char=""/>
            </a:pPr>
            <a:endParaRPr lang="en-US" sz="1600" b="0" i="0" dirty="0">
              <a:solidFill>
                <a:schemeClr val="tx1">
                  <a:lumMod val="75000"/>
                  <a:lumOff val="25000"/>
                </a:schemeClr>
              </a:solidFill>
              <a:effectLst/>
            </a:endParaRPr>
          </a:p>
          <a:p>
            <a:pPr lvl="1">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Diagnostic assessment</a:t>
            </a:r>
          </a:p>
          <a:p>
            <a:pPr lvl="1">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Accurate, current medical information </a:t>
            </a:r>
          </a:p>
          <a:p>
            <a:pPr lvl="1">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Genetic counselling</a:t>
            </a:r>
          </a:p>
          <a:p>
            <a:pPr lvl="1">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Management and support to individual patients of any age</a:t>
            </a:r>
          </a:p>
          <a:p>
            <a:pPr lvl="1">
              <a:lnSpc>
                <a:spcPct val="90000"/>
              </a:lnSpc>
              <a:spcBef>
                <a:spcPts val="1000"/>
              </a:spcBef>
              <a:buClr>
                <a:schemeClr val="accent1"/>
              </a:buClr>
              <a:buSzPct val="80000"/>
              <a:buFont typeface="Wingdings 3" charset="2"/>
              <a:buChar char=""/>
            </a:pPr>
            <a:endParaRPr lang="en-US" sz="1600" b="0" i="0" dirty="0">
              <a:solidFill>
                <a:schemeClr val="tx1">
                  <a:lumMod val="75000"/>
                  <a:lumOff val="25000"/>
                </a:schemeClr>
              </a:solidFill>
              <a:effectLst/>
            </a:endParaRPr>
          </a:p>
          <a:p>
            <a:pPr>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To make a referral within: </a:t>
            </a:r>
          </a:p>
          <a:p>
            <a:pPr>
              <a:lnSpc>
                <a:spcPct val="90000"/>
              </a:lnSpc>
              <a:spcBef>
                <a:spcPts val="1000"/>
              </a:spcBef>
              <a:buClr>
                <a:schemeClr val="accent1"/>
              </a:buClr>
              <a:buSzPct val="80000"/>
              <a:buFont typeface="Wingdings 3" charset="2"/>
              <a:buChar char=""/>
            </a:pPr>
            <a:endParaRPr lang="en-US" sz="1600" b="0" i="0" dirty="0">
              <a:solidFill>
                <a:schemeClr val="tx1">
                  <a:lumMod val="75000"/>
                  <a:lumOff val="25000"/>
                </a:schemeClr>
              </a:solidFill>
              <a:effectLst/>
            </a:endParaRPr>
          </a:p>
          <a:p>
            <a:pPr>
              <a:lnSpc>
                <a:spcPct val="90000"/>
              </a:lnSpc>
              <a:spcBef>
                <a:spcPts val="1000"/>
              </a:spcBef>
              <a:buClr>
                <a:schemeClr val="accent1"/>
              </a:buClr>
              <a:buSzPct val="80000"/>
              <a:buFont typeface="Wingdings 3" charset="2"/>
              <a:buChar char=""/>
            </a:pPr>
            <a:r>
              <a:rPr lang="en-US" sz="1600" b="0" i="0" dirty="0">
                <a:solidFill>
                  <a:schemeClr val="tx1">
                    <a:lumMod val="75000"/>
                    <a:lumOff val="25000"/>
                  </a:schemeClr>
                </a:solidFill>
                <a:effectLst/>
              </a:rPr>
              <a:t>Cheshire, Merseyside, or the Isle of Man.  Cheshire and Merseyside Genetic Services which comprises the Liverpool Centre for Genomic Medicine (LCGM) service as well as Laboratory Services</a:t>
            </a:r>
          </a:p>
          <a:p>
            <a:pPr>
              <a:lnSpc>
                <a:spcPct val="90000"/>
              </a:lnSpc>
              <a:spcBef>
                <a:spcPts val="1000"/>
              </a:spcBef>
              <a:buClr>
                <a:schemeClr val="accent1"/>
              </a:buClr>
              <a:buSzPct val="80000"/>
              <a:buFont typeface="Wingdings 3" charset="2"/>
              <a:buChar char=""/>
            </a:pPr>
            <a:r>
              <a:rPr lang="en-US" sz="1600" b="0" i="0" u="sng" dirty="0">
                <a:solidFill>
                  <a:schemeClr val="tx1">
                    <a:lumMod val="75000"/>
                    <a:lumOff val="25000"/>
                  </a:schemeClr>
                </a:solidFill>
                <a:effectLst/>
                <a:hlinkClick r:id="rId2"/>
              </a:rPr>
              <a:t>https://www.liverpoolwomens.nhs.uk/our-services/liverpool-centre-for-genomic-medicine-lcgm</a:t>
            </a:r>
            <a:endParaRPr lang="en-US" sz="1600" b="0" i="0" dirty="0">
              <a:solidFill>
                <a:schemeClr val="tx1">
                  <a:lumMod val="75000"/>
                  <a:lumOff val="25000"/>
                </a:schemeClr>
              </a:solidFill>
              <a:effectLst/>
            </a:endParaRPr>
          </a:p>
          <a:p>
            <a:pPr>
              <a:lnSpc>
                <a:spcPct val="90000"/>
              </a:lnSpc>
              <a:spcBef>
                <a:spcPts val="1000"/>
              </a:spcBef>
              <a:buClr>
                <a:schemeClr val="accent1"/>
              </a:buClr>
              <a:buSzPct val="80000"/>
              <a:buFont typeface="Wingdings 3" charset="2"/>
              <a:buChar char=""/>
            </a:pPr>
            <a:endParaRPr lang="en-US" sz="1600" b="0" i="0" dirty="0">
              <a:solidFill>
                <a:schemeClr val="tx1">
                  <a:lumMod val="75000"/>
                  <a:lumOff val="25000"/>
                </a:schemeClr>
              </a:solidFill>
              <a:effectLst/>
            </a:endParaRPr>
          </a:p>
        </p:txBody>
      </p:sp>
      <p:pic>
        <p:nvPicPr>
          <p:cNvPr id="3" name="Picture 2" descr="Related image">
            <a:extLst>
              <a:ext uri="{FF2B5EF4-FFF2-40B4-BE49-F238E27FC236}">
                <a16:creationId xmlns:a16="http://schemas.microsoft.com/office/drawing/2014/main" id="{96B914B9-A838-C4CD-7306-992AEBF8D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891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ECB8-26CC-7203-560A-9D772EAD8879}"/>
              </a:ext>
            </a:extLst>
          </p:cNvPr>
          <p:cNvSpPr>
            <a:spLocks noGrp="1"/>
          </p:cNvSpPr>
          <p:nvPr>
            <p:ph type="title"/>
          </p:nvPr>
        </p:nvSpPr>
        <p:spPr/>
        <p:txBody>
          <a:bodyPr/>
          <a:lstStyle/>
          <a:p>
            <a:r>
              <a:rPr lang="en-GB" dirty="0"/>
              <a:t>Genetic Counselling </a:t>
            </a:r>
          </a:p>
        </p:txBody>
      </p:sp>
      <p:sp>
        <p:nvSpPr>
          <p:cNvPr id="3" name="Content Placeholder 2">
            <a:extLst>
              <a:ext uri="{FF2B5EF4-FFF2-40B4-BE49-F238E27FC236}">
                <a16:creationId xmlns:a16="http://schemas.microsoft.com/office/drawing/2014/main" id="{D21BCC64-24F4-2023-DCE6-1C92AE9FEC96}"/>
              </a:ext>
            </a:extLst>
          </p:cNvPr>
          <p:cNvSpPr>
            <a:spLocks noGrp="1"/>
          </p:cNvSpPr>
          <p:nvPr>
            <p:ph idx="1"/>
          </p:nvPr>
        </p:nvSpPr>
        <p:spPr>
          <a:xfrm>
            <a:off x="672660" y="3429000"/>
            <a:ext cx="8221717" cy="2893520"/>
          </a:xfrm>
        </p:spPr>
        <p:txBody>
          <a:bodyPr>
            <a:normAutofit lnSpcReduction="10000"/>
          </a:bodyPr>
          <a:lstStyle/>
          <a:p>
            <a:r>
              <a:rPr lang="en-GB" sz="2400" dirty="0"/>
              <a:t>Different forms of testing </a:t>
            </a:r>
            <a:r>
              <a:rPr lang="en-GB" sz="2400" dirty="0" err="1"/>
              <a:t>ie</a:t>
            </a:r>
            <a:r>
              <a:rPr lang="en-GB" sz="2400" dirty="0"/>
              <a:t> diagnostic, predictive, carrier, prenatal  </a:t>
            </a:r>
          </a:p>
          <a:p>
            <a:r>
              <a:rPr lang="en-GB" sz="2400" dirty="0"/>
              <a:t>Education </a:t>
            </a:r>
          </a:p>
          <a:p>
            <a:r>
              <a:rPr lang="en-GB" sz="2400" dirty="0"/>
              <a:t>Counselling around decision making </a:t>
            </a:r>
          </a:p>
          <a:p>
            <a:r>
              <a:rPr lang="en-GB" sz="2400" dirty="0"/>
              <a:t>Psychosocial aspects of genetic testing </a:t>
            </a:r>
          </a:p>
          <a:p>
            <a:r>
              <a:rPr lang="en-GB" sz="2400" dirty="0"/>
              <a:t>Training </a:t>
            </a:r>
          </a:p>
          <a:p>
            <a:r>
              <a:rPr lang="en-GB" sz="2400" dirty="0"/>
              <a:t>Point of contact for support </a:t>
            </a:r>
          </a:p>
        </p:txBody>
      </p:sp>
      <p:pic>
        <p:nvPicPr>
          <p:cNvPr id="4" name="Picture 3">
            <a:extLst>
              <a:ext uri="{FF2B5EF4-FFF2-40B4-BE49-F238E27FC236}">
                <a16:creationId xmlns:a16="http://schemas.microsoft.com/office/drawing/2014/main" id="{E9990F50-BBE2-4F2D-CC8D-CE3A21A5D38E}"/>
              </a:ext>
            </a:extLst>
          </p:cNvPr>
          <p:cNvPicPr>
            <a:picLocks noChangeAspect="1"/>
          </p:cNvPicPr>
          <p:nvPr/>
        </p:nvPicPr>
        <p:blipFill>
          <a:blip r:embed="rId3"/>
          <a:srcRect b="7537"/>
          <a:stretch/>
        </p:blipFill>
        <p:spPr>
          <a:xfrm>
            <a:off x="9152515" y="1939282"/>
            <a:ext cx="2771775" cy="2465990"/>
          </a:xfrm>
          <a:prstGeom prst="rect">
            <a:avLst/>
          </a:prstGeom>
        </p:spPr>
      </p:pic>
      <p:pic>
        <p:nvPicPr>
          <p:cNvPr id="5" name="top left corner.png" descr="top left corner.png">
            <a:extLst>
              <a:ext uri="{FF2B5EF4-FFF2-40B4-BE49-F238E27FC236}">
                <a16:creationId xmlns:a16="http://schemas.microsoft.com/office/drawing/2014/main" id="{BDCFFCD8-6724-D67B-3AAE-D06583BF4D36}"/>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
        <p:nvSpPr>
          <p:cNvPr id="7" name="TextBox 6">
            <a:extLst>
              <a:ext uri="{FF2B5EF4-FFF2-40B4-BE49-F238E27FC236}">
                <a16:creationId xmlns:a16="http://schemas.microsoft.com/office/drawing/2014/main" id="{7E6B87AA-31C5-F3F2-86F2-AEEEAA4CDAAE}"/>
              </a:ext>
            </a:extLst>
          </p:cNvPr>
          <p:cNvSpPr txBox="1"/>
          <p:nvPr/>
        </p:nvSpPr>
        <p:spPr>
          <a:xfrm>
            <a:off x="672661" y="1686192"/>
            <a:ext cx="8221717" cy="1015663"/>
          </a:xfrm>
          <a:prstGeom prst="rect">
            <a:avLst/>
          </a:prstGeom>
          <a:noFill/>
        </p:spPr>
        <p:txBody>
          <a:bodyPr wrap="square">
            <a:spAutoFit/>
          </a:bodyPr>
          <a:lstStyle/>
          <a:p>
            <a:pPr marL="0" indent="0" algn="ctr">
              <a:buNone/>
            </a:pPr>
            <a:r>
              <a:rPr lang="en-GB" sz="2000" b="0" i="0" dirty="0">
                <a:effectLst/>
                <a:latin typeface="Arial" panose="020B0604020202020204" pitchFamily="34" charset="0"/>
              </a:rPr>
              <a:t>“The process of helping people understand and </a:t>
            </a:r>
            <a:r>
              <a:rPr lang="en-GB" sz="2000" dirty="0">
                <a:latin typeface="Arial" panose="020B0604020202020204" pitchFamily="34" charset="0"/>
              </a:rPr>
              <a:t>adapt to the genetic, medical, psychological and familial implications of the genetic contributions </a:t>
            </a:r>
            <a:r>
              <a:rPr lang="en-GB" sz="2000" b="0" i="0" dirty="0">
                <a:effectLst/>
                <a:latin typeface="Arial" panose="020B0604020202020204" pitchFamily="34" charset="0"/>
              </a:rPr>
              <a:t>to disease.”</a:t>
            </a:r>
          </a:p>
        </p:txBody>
      </p:sp>
    </p:spTree>
    <p:extLst>
      <p:ext uri="{BB962C8B-B14F-4D97-AF65-F5344CB8AC3E}">
        <p14:creationId xmlns:p14="http://schemas.microsoft.com/office/powerpoint/2010/main" val="300670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51885E-FF75-DB20-3D52-1F7E27E07CF1}"/>
              </a:ext>
            </a:extLst>
          </p:cNvPr>
          <p:cNvPicPr>
            <a:picLocks noChangeAspect="1"/>
          </p:cNvPicPr>
          <p:nvPr/>
        </p:nvPicPr>
        <p:blipFill>
          <a:blip r:embed="rId3"/>
          <a:srcRect t="1" b="10909"/>
          <a:stretch/>
        </p:blipFill>
        <p:spPr>
          <a:xfrm>
            <a:off x="8355875" y="1184780"/>
            <a:ext cx="3638088" cy="3674923"/>
          </a:xfrm>
          <a:prstGeom prst="rect">
            <a:avLst/>
          </a:prstGeom>
        </p:spPr>
      </p:pic>
      <p:sp>
        <p:nvSpPr>
          <p:cNvPr id="2" name="Title 1">
            <a:extLst>
              <a:ext uri="{FF2B5EF4-FFF2-40B4-BE49-F238E27FC236}">
                <a16:creationId xmlns:a16="http://schemas.microsoft.com/office/drawing/2014/main" id="{12278E0A-B424-3696-B528-287E9CDBDBF6}"/>
              </a:ext>
            </a:extLst>
          </p:cNvPr>
          <p:cNvSpPr>
            <a:spLocks noGrp="1"/>
          </p:cNvSpPr>
          <p:nvPr>
            <p:ph type="title"/>
          </p:nvPr>
        </p:nvSpPr>
        <p:spPr/>
        <p:txBody>
          <a:bodyPr/>
          <a:lstStyle/>
          <a:p>
            <a:r>
              <a:rPr lang="en-GB" dirty="0"/>
              <a:t>Family history </a:t>
            </a:r>
          </a:p>
        </p:txBody>
      </p:sp>
      <p:sp>
        <p:nvSpPr>
          <p:cNvPr id="3" name="Content Placeholder 2">
            <a:extLst>
              <a:ext uri="{FF2B5EF4-FFF2-40B4-BE49-F238E27FC236}">
                <a16:creationId xmlns:a16="http://schemas.microsoft.com/office/drawing/2014/main" id="{C256A886-03CE-586F-4F5F-114F322A1690}"/>
              </a:ext>
            </a:extLst>
          </p:cNvPr>
          <p:cNvSpPr>
            <a:spLocks noGrp="1"/>
          </p:cNvSpPr>
          <p:nvPr>
            <p:ph idx="1"/>
          </p:nvPr>
        </p:nvSpPr>
        <p:spPr>
          <a:xfrm>
            <a:off x="737716" y="1895964"/>
            <a:ext cx="7441642" cy="4351338"/>
          </a:xfrm>
        </p:spPr>
        <p:txBody>
          <a:bodyPr/>
          <a:lstStyle/>
          <a:p>
            <a:pPr marL="0" indent="0">
              <a:buNone/>
            </a:pPr>
            <a:endParaRPr lang="en-GB" dirty="0"/>
          </a:p>
          <a:p>
            <a:r>
              <a:rPr lang="en-GB" dirty="0"/>
              <a:t>Quick summary of family members medical history </a:t>
            </a:r>
          </a:p>
          <a:p>
            <a:r>
              <a:rPr lang="en-GB" dirty="0"/>
              <a:t>Can see how closely related individuals are </a:t>
            </a:r>
          </a:p>
          <a:p>
            <a:r>
              <a:rPr lang="en-GB" dirty="0"/>
              <a:t>Helps to introduce the idea that results may have implications for  other family members </a:t>
            </a:r>
          </a:p>
          <a:p>
            <a:r>
              <a:rPr lang="en-GB" dirty="0"/>
              <a:t>Helpful if referred to other services </a:t>
            </a:r>
            <a:r>
              <a:rPr lang="en-GB" dirty="0" err="1"/>
              <a:t>ie</a:t>
            </a:r>
            <a:r>
              <a:rPr lang="en-GB" dirty="0"/>
              <a:t> us! </a:t>
            </a:r>
          </a:p>
        </p:txBody>
      </p:sp>
      <p:pic>
        <p:nvPicPr>
          <p:cNvPr id="4" name="top left corner.png" descr="top left corner.png">
            <a:extLst>
              <a:ext uri="{FF2B5EF4-FFF2-40B4-BE49-F238E27FC236}">
                <a16:creationId xmlns:a16="http://schemas.microsoft.com/office/drawing/2014/main" id="{032055BB-6A5A-57C0-7C9F-4F9E1E50411F}"/>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272328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D89954-75C0-9023-73E9-916BED880504}"/>
              </a:ext>
            </a:extLst>
          </p:cNvPr>
          <p:cNvSpPr>
            <a:spLocks noGrp="1"/>
          </p:cNvSpPr>
          <p:nvPr>
            <p:ph type="title"/>
          </p:nvPr>
        </p:nvSpPr>
        <p:spPr>
          <a:xfrm>
            <a:off x="838200" y="365125"/>
            <a:ext cx="10515600" cy="1325563"/>
          </a:xfrm>
        </p:spPr>
        <p:txBody>
          <a:bodyPr/>
          <a:lstStyle/>
          <a:p>
            <a:r>
              <a:rPr lang="en-GB" dirty="0"/>
              <a:t>Case Study – endometrial cancer  </a:t>
            </a:r>
          </a:p>
        </p:txBody>
      </p:sp>
      <p:pic>
        <p:nvPicPr>
          <p:cNvPr id="8" name="Picture 7">
            <a:extLst>
              <a:ext uri="{FF2B5EF4-FFF2-40B4-BE49-F238E27FC236}">
                <a16:creationId xmlns:a16="http://schemas.microsoft.com/office/drawing/2014/main" id="{3B4C8202-73F5-E0EC-43F4-63A64CF112C7}"/>
              </a:ext>
            </a:extLst>
          </p:cNvPr>
          <p:cNvPicPr>
            <a:picLocks noChangeAspect="1"/>
          </p:cNvPicPr>
          <p:nvPr/>
        </p:nvPicPr>
        <p:blipFill>
          <a:blip r:embed="rId3"/>
          <a:srcRect l="10432" t="13303" r="6606" b="13639"/>
          <a:stretch/>
        </p:blipFill>
        <p:spPr>
          <a:xfrm>
            <a:off x="2369830" y="1690688"/>
            <a:ext cx="7817617" cy="4868171"/>
          </a:xfrm>
          <a:prstGeom prst="rect">
            <a:avLst/>
          </a:prstGeom>
        </p:spPr>
      </p:pic>
      <p:pic>
        <p:nvPicPr>
          <p:cNvPr id="2" name="top left corner.png" descr="top left corner.png">
            <a:extLst>
              <a:ext uri="{FF2B5EF4-FFF2-40B4-BE49-F238E27FC236}">
                <a16:creationId xmlns:a16="http://schemas.microsoft.com/office/drawing/2014/main" id="{662D0F79-B99A-E4C1-9471-71DCA77558F0}"/>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284961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40E3-7CCA-E31D-019E-25E4DD4182FC}"/>
              </a:ext>
            </a:extLst>
          </p:cNvPr>
          <p:cNvSpPr>
            <a:spLocks noGrp="1"/>
          </p:cNvSpPr>
          <p:nvPr>
            <p:ph type="title"/>
          </p:nvPr>
        </p:nvSpPr>
        <p:spPr/>
        <p:txBody>
          <a:bodyPr/>
          <a:lstStyle/>
          <a:p>
            <a:r>
              <a:rPr lang="en-GB" dirty="0"/>
              <a:t>Case Study – ovarian cancer </a:t>
            </a:r>
          </a:p>
        </p:txBody>
      </p:sp>
      <p:pic>
        <p:nvPicPr>
          <p:cNvPr id="5" name="Picture 4">
            <a:extLst>
              <a:ext uri="{FF2B5EF4-FFF2-40B4-BE49-F238E27FC236}">
                <a16:creationId xmlns:a16="http://schemas.microsoft.com/office/drawing/2014/main" id="{FF09E7FA-125E-B8E4-C910-ADE8889AE5EE}"/>
              </a:ext>
            </a:extLst>
          </p:cNvPr>
          <p:cNvPicPr>
            <a:picLocks noChangeAspect="1"/>
          </p:cNvPicPr>
          <p:nvPr/>
        </p:nvPicPr>
        <p:blipFill>
          <a:blip r:embed="rId3"/>
          <a:srcRect l="18434" t="11868" r="14117" b="12527"/>
          <a:stretch/>
        </p:blipFill>
        <p:spPr>
          <a:xfrm>
            <a:off x="3999245" y="1308833"/>
            <a:ext cx="6069204" cy="4810614"/>
          </a:xfrm>
          <a:prstGeom prst="rect">
            <a:avLst/>
          </a:prstGeom>
        </p:spPr>
      </p:pic>
      <p:pic>
        <p:nvPicPr>
          <p:cNvPr id="3" name="top left corner.png" descr="top left corner.png">
            <a:extLst>
              <a:ext uri="{FF2B5EF4-FFF2-40B4-BE49-F238E27FC236}">
                <a16:creationId xmlns:a16="http://schemas.microsoft.com/office/drawing/2014/main" id="{8935511B-E516-108D-1DA4-10A1ADE2DE78}"/>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
        <p:nvSpPr>
          <p:cNvPr id="4" name="Rectangle 3">
            <a:extLst>
              <a:ext uri="{FF2B5EF4-FFF2-40B4-BE49-F238E27FC236}">
                <a16:creationId xmlns:a16="http://schemas.microsoft.com/office/drawing/2014/main" id="{49E383A9-A25E-92D9-CA1E-8A060693D8E6}"/>
              </a:ext>
            </a:extLst>
          </p:cNvPr>
          <p:cNvSpPr/>
          <p:nvPr/>
        </p:nvSpPr>
        <p:spPr>
          <a:xfrm>
            <a:off x="9051403" y="3301678"/>
            <a:ext cx="648182" cy="231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983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B763-518C-5198-07E8-71F3A7040923}"/>
              </a:ext>
            </a:extLst>
          </p:cNvPr>
          <p:cNvSpPr>
            <a:spLocks noGrp="1"/>
          </p:cNvSpPr>
          <p:nvPr>
            <p:ph type="title"/>
          </p:nvPr>
        </p:nvSpPr>
        <p:spPr/>
        <p:txBody>
          <a:bodyPr/>
          <a:lstStyle/>
          <a:p>
            <a:r>
              <a:rPr lang="en-GB" dirty="0"/>
              <a:t>Endometrial Cancer</a:t>
            </a:r>
          </a:p>
        </p:txBody>
      </p:sp>
      <p:sp>
        <p:nvSpPr>
          <p:cNvPr id="3" name="Content Placeholder 2">
            <a:extLst>
              <a:ext uri="{FF2B5EF4-FFF2-40B4-BE49-F238E27FC236}">
                <a16:creationId xmlns:a16="http://schemas.microsoft.com/office/drawing/2014/main" id="{D33D6AB8-8B68-0146-71E6-D7A89920FB4A}"/>
              </a:ext>
            </a:extLst>
          </p:cNvPr>
          <p:cNvSpPr>
            <a:spLocks noGrp="1"/>
          </p:cNvSpPr>
          <p:nvPr>
            <p:ph idx="1"/>
          </p:nvPr>
        </p:nvSpPr>
        <p:spPr/>
        <p:txBody>
          <a:bodyPr/>
          <a:lstStyle/>
          <a:p>
            <a:r>
              <a:rPr lang="en-GB" dirty="0"/>
              <a:t>Endometrial cancer is identified, biopsy taken and reflex </a:t>
            </a:r>
            <a:r>
              <a:rPr lang="en-GB" u="sng" dirty="0" err="1"/>
              <a:t>M</a:t>
            </a:r>
            <a:r>
              <a:rPr lang="en-GB" dirty="0" err="1"/>
              <a:t>is</a:t>
            </a:r>
            <a:r>
              <a:rPr lang="en-GB" u="sng" dirty="0" err="1"/>
              <a:t>M</a:t>
            </a:r>
            <a:r>
              <a:rPr lang="en-GB" dirty="0" err="1"/>
              <a:t>atch</a:t>
            </a:r>
            <a:r>
              <a:rPr lang="en-GB" dirty="0"/>
              <a:t> </a:t>
            </a:r>
            <a:r>
              <a:rPr lang="en-GB" u="sng" dirty="0"/>
              <a:t>R</a:t>
            </a:r>
            <a:r>
              <a:rPr lang="en-GB" dirty="0"/>
              <a:t>epair </a:t>
            </a:r>
            <a:r>
              <a:rPr lang="en-GB" u="sng" dirty="0" err="1"/>
              <a:t>I</a:t>
            </a:r>
            <a:r>
              <a:rPr lang="en-GB" dirty="0" err="1"/>
              <a:t>mmuno</a:t>
            </a:r>
            <a:r>
              <a:rPr lang="en-GB" u="sng" dirty="0" err="1"/>
              <a:t>H</a:t>
            </a:r>
            <a:r>
              <a:rPr lang="en-GB" dirty="0" err="1"/>
              <a:t>isto</a:t>
            </a:r>
            <a:r>
              <a:rPr lang="en-GB" u="sng" dirty="0" err="1"/>
              <a:t>C</a:t>
            </a:r>
            <a:r>
              <a:rPr lang="en-GB" dirty="0" err="1"/>
              <a:t>hemistry</a:t>
            </a:r>
            <a:r>
              <a:rPr lang="en-GB" dirty="0"/>
              <a:t> (MMR IHC) is completed</a:t>
            </a:r>
          </a:p>
          <a:p>
            <a:r>
              <a:rPr lang="en-GB" dirty="0"/>
              <a:t>Test to identify if the MMR proteins are present in the tumour</a:t>
            </a:r>
          </a:p>
          <a:p>
            <a:r>
              <a:rPr lang="en-GB" dirty="0"/>
              <a:t>If MMR proteins are missing then this could mean the individuals has Lynch syndrome and genetic testing is available</a:t>
            </a:r>
          </a:p>
          <a:p>
            <a:r>
              <a:rPr lang="en-GB" dirty="0"/>
              <a:t>Endometrial cancer can also be associated with other conditions such as PTEN therefore in rare cases can have other genetic causes</a:t>
            </a:r>
          </a:p>
        </p:txBody>
      </p:sp>
      <p:pic>
        <p:nvPicPr>
          <p:cNvPr id="4" name="top left corner.png" descr="top left corner.png">
            <a:extLst>
              <a:ext uri="{FF2B5EF4-FFF2-40B4-BE49-F238E27FC236}">
                <a16:creationId xmlns:a16="http://schemas.microsoft.com/office/drawing/2014/main" id="{6D00D110-0037-29CA-7C4A-D9C378A4A91D}"/>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53203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B6C1C-C4F0-F97F-9638-CA88B51C8821}"/>
              </a:ext>
            </a:extLst>
          </p:cNvPr>
          <p:cNvSpPr>
            <a:spLocks noGrp="1"/>
          </p:cNvSpPr>
          <p:nvPr>
            <p:ph type="title"/>
          </p:nvPr>
        </p:nvSpPr>
        <p:spPr>
          <a:xfrm>
            <a:off x="789411" y="308369"/>
            <a:ext cx="10515600" cy="1325563"/>
          </a:xfrm>
        </p:spPr>
        <p:txBody>
          <a:bodyPr>
            <a:normAutofit/>
          </a:bodyPr>
          <a:lstStyle/>
          <a:p>
            <a:r>
              <a:rPr lang="en-GB" dirty="0"/>
              <a:t>National Test Directory </a:t>
            </a:r>
            <a:r>
              <a:rPr lang="en-GB" sz="2000" dirty="0"/>
              <a:t>https://www.england.nhs.uk/publication/national-genomic-test-directories/</a:t>
            </a:r>
            <a:endParaRPr lang="en-GB" dirty="0"/>
          </a:p>
        </p:txBody>
      </p:sp>
      <p:pic>
        <p:nvPicPr>
          <p:cNvPr id="9" name="Picture 8">
            <a:extLst>
              <a:ext uri="{FF2B5EF4-FFF2-40B4-BE49-F238E27FC236}">
                <a16:creationId xmlns:a16="http://schemas.microsoft.com/office/drawing/2014/main" id="{C8731F6F-4C6D-542C-6BD3-B3D00DF9D076}"/>
              </a:ext>
            </a:extLst>
          </p:cNvPr>
          <p:cNvPicPr>
            <a:picLocks noChangeAspect="1"/>
          </p:cNvPicPr>
          <p:nvPr/>
        </p:nvPicPr>
        <p:blipFill>
          <a:blip r:embed="rId2"/>
          <a:stretch>
            <a:fillRect/>
          </a:stretch>
        </p:blipFill>
        <p:spPr>
          <a:xfrm>
            <a:off x="721048" y="1561424"/>
            <a:ext cx="5614434" cy="324132"/>
          </a:xfrm>
          <a:prstGeom prst="rect">
            <a:avLst/>
          </a:prstGeom>
        </p:spPr>
      </p:pic>
      <p:pic>
        <p:nvPicPr>
          <p:cNvPr id="13" name="Picture 12">
            <a:extLst>
              <a:ext uri="{FF2B5EF4-FFF2-40B4-BE49-F238E27FC236}">
                <a16:creationId xmlns:a16="http://schemas.microsoft.com/office/drawing/2014/main" id="{26845AFE-21B8-FCCD-2057-A8169AAAB122}"/>
              </a:ext>
            </a:extLst>
          </p:cNvPr>
          <p:cNvPicPr>
            <a:picLocks noChangeAspect="1"/>
          </p:cNvPicPr>
          <p:nvPr/>
        </p:nvPicPr>
        <p:blipFill>
          <a:blip r:embed="rId3"/>
          <a:stretch>
            <a:fillRect/>
          </a:stretch>
        </p:blipFill>
        <p:spPr>
          <a:xfrm>
            <a:off x="460353" y="2156702"/>
            <a:ext cx="10883093" cy="2689501"/>
          </a:xfrm>
          <a:prstGeom prst="rect">
            <a:avLst/>
          </a:prstGeom>
        </p:spPr>
      </p:pic>
      <p:sp>
        <p:nvSpPr>
          <p:cNvPr id="14" name="Rectangle 13">
            <a:extLst>
              <a:ext uri="{FF2B5EF4-FFF2-40B4-BE49-F238E27FC236}">
                <a16:creationId xmlns:a16="http://schemas.microsoft.com/office/drawing/2014/main" id="{BC7D1D91-0483-9983-69DB-0280A4739C63}"/>
              </a:ext>
            </a:extLst>
          </p:cNvPr>
          <p:cNvSpPr/>
          <p:nvPr/>
        </p:nvSpPr>
        <p:spPr>
          <a:xfrm>
            <a:off x="662152" y="2241859"/>
            <a:ext cx="10808800" cy="1028880"/>
          </a:xfrm>
          <a:prstGeom prst="rect">
            <a:avLst/>
          </a:prstGeom>
          <a:noFill/>
          <a:ln w="38100">
            <a:solidFill>
              <a:srgbClr val="BE15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top left corner.png" descr="top left corner.png">
            <a:extLst>
              <a:ext uri="{FF2B5EF4-FFF2-40B4-BE49-F238E27FC236}">
                <a16:creationId xmlns:a16="http://schemas.microsoft.com/office/drawing/2014/main" id="{1BBC1A87-4404-D006-C41B-CC1499DB1F8B}"/>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pic>
        <p:nvPicPr>
          <p:cNvPr id="4" name="Picture 3">
            <a:extLst>
              <a:ext uri="{FF2B5EF4-FFF2-40B4-BE49-F238E27FC236}">
                <a16:creationId xmlns:a16="http://schemas.microsoft.com/office/drawing/2014/main" id="{CBDB7B9F-A6EC-6539-162B-23A1C4E349AC}"/>
              </a:ext>
            </a:extLst>
          </p:cNvPr>
          <p:cNvPicPr>
            <a:picLocks noChangeAspect="1"/>
          </p:cNvPicPr>
          <p:nvPr/>
        </p:nvPicPr>
        <p:blipFill>
          <a:blip r:embed="rId5"/>
          <a:srcRect l="16730" t="56020" r="71210" b="22650"/>
          <a:stretch/>
        </p:blipFill>
        <p:spPr>
          <a:xfrm>
            <a:off x="987748" y="4879642"/>
            <a:ext cx="2853568" cy="1703428"/>
          </a:xfrm>
          <a:prstGeom prst="rect">
            <a:avLst/>
          </a:prstGeom>
        </p:spPr>
      </p:pic>
    </p:spTree>
    <p:extLst>
      <p:ext uri="{BB962C8B-B14F-4D97-AF65-F5344CB8AC3E}">
        <p14:creationId xmlns:p14="http://schemas.microsoft.com/office/powerpoint/2010/main" val="4126850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2F9D-C35D-8F4F-61B3-5F5049283AFB}"/>
              </a:ext>
            </a:extLst>
          </p:cNvPr>
          <p:cNvSpPr>
            <a:spLocks noGrp="1"/>
          </p:cNvSpPr>
          <p:nvPr>
            <p:ph type="title"/>
          </p:nvPr>
        </p:nvSpPr>
        <p:spPr/>
        <p:txBody>
          <a:bodyPr/>
          <a:lstStyle/>
          <a:p>
            <a:r>
              <a:rPr lang="en-GB" dirty="0"/>
              <a:t>Lynch Syndrome Panel (R210)</a:t>
            </a:r>
          </a:p>
        </p:txBody>
      </p:sp>
      <p:sp>
        <p:nvSpPr>
          <p:cNvPr id="6" name="Rectangle: Rounded Corners 5">
            <a:extLst>
              <a:ext uri="{FF2B5EF4-FFF2-40B4-BE49-F238E27FC236}">
                <a16:creationId xmlns:a16="http://schemas.microsoft.com/office/drawing/2014/main" id="{E319A3BD-BD25-62AA-6473-4254AE4A5B98}"/>
              </a:ext>
            </a:extLst>
          </p:cNvPr>
          <p:cNvSpPr/>
          <p:nvPr/>
        </p:nvSpPr>
        <p:spPr>
          <a:xfrm>
            <a:off x="743607" y="2352214"/>
            <a:ext cx="2453640" cy="1803576"/>
          </a:xfrm>
          <a:prstGeom prst="roundRect">
            <a:avLst/>
          </a:prstGeom>
          <a:solidFill>
            <a:srgbClr val="BE15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MLH1 </a:t>
            </a:r>
          </a:p>
          <a:p>
            <a:pPr algn="ctr"/>
            <a:r>
              <a:rPr lang="en-GB" dirty="0"/>
              <a:t>Bowel, Endometrial and Ovarian cancer</a:t>
            </a:r>
          </a:p>
          <a:p>
            <a:pPr algn="ctr"/>
            <a:endParaRPr lang="en-GB" dirty="0"/>
          </a:p>
        </p:txBody>
      </p:sp>
      <p:sp>
        <p:nvSpPr>
          <p:cNvPr id="7" name="Rectangle: Rounded Corners 6">
            <a:extLst>
              <a:ext uri="{FF2B5EF4-FFF2-40B4-BE49-F238E27FC236}">
                <a16:creationId xmlns:a16="http://schemas.microsoft.com/office/drawing/2014/main" id="{43211529-64DF-DC60-743F-95FF4F7A1905}"/>
              </a:ext>
            </a:extLst>
          </p:cNvPr>
          <p:cNvSpPr/>
          <p:nvPr/>
        </p:nvSpPr>
        <p:spPr>
          <a:xfrm>
            <a:off x="3642360" y="2352214"/>
            <a:ext cx="2453640" cy="1803576"/>
          </a:xfrm>
          <a:prstGeom prst="roundRect">
            <a:avLst/>
          </a:prstGeom>
          <a:solidFill>
            <a:srgbClr val="4425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MSH2</a:t>
            </a:r>
          </a:p>
          <a:p>
            <a:pPr algn="ctr"/>
            <a:r>
              <a:rPr lang="en-GB" dirty="0"/>
              <a:t>Bowel, Endometrial and Ovarian cancer</a:t>
            </a:r>
          </a:p>
        </p:txBody>
      </p:sp>
      <p:sp>
        <p:nvSpPr>
          <p:cNvPr id="8" name="Rectangle: Rounded Corners 7">
            <a:extLst>
              <a:ext uri="{FF2B5EF4-FFF2-40B4-BE49-F238E27FC236}">
                <a16:creationId xmlns:a16="http://schemas.microsoft.com/office/drawing/2014/main" id="{1A027208-FA73-34E4-103F-EB2807DB09C4}"/>
              </a:ext>
            </a:extLst>
          </p:cNvPr>
          <p:cNvSpPr/>
          <p:nvPr/>
        </p:nvSpPr>
        <p:spPr>
          <a:xfrm>
            <a:off x="6541113" y="2352214"/>
            <a:ext cx="2453640" cy="1803576"/>
          </a:xfrm>
          <a:prstGeom prst="roundRect">
            <a:avLst/>
          </a:prstGeom>
          <a:solidFill>
            <a:srgbClr val="0F68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MSH6 </a:t>
            </a:r>
          </a:p>
          <a:p>
            <a:pPr algn="ctr"/>
            <a:r>
              <a:rPr lang="en-GB" dirty="0"/>
              <a:t>Bowel Endometrial and Ovarian cancer</a:t>
            </a:r>
          </a:p>
        </p:txBody>
      </p:sp>
      <p:sp>
        <p:nvSpPr>
          <p:cNvPr id="9" name="Rectangle: Rounded Corners 8">
            <a:extLst>
              <a:ext uri="{FF2B5EF4-FFF2-40B4-BE49-F238E27FC236}">
                <a16:creationId xmlns:a16="http://schemas.microsoft.com/office/drawing/2014/main" id="{E0F501C7-3303-796C-E7D0-7FD7F90B209B}"/>
              </a:ext>
            </a:extLst>
          </p:cNvPr>
          <p:cNvSpPr/>
          <p:nvPr/>
        </p:nvSpPr>
        <p:spPr>
          <a:xfrm>
            <a:off x="9277482" y="2352214"/>
            <a:ext cx="2453640" cy="1803576"/>
          </a:xfrm>
          <a:prstGeom prst="roundRect">
            <a:avLst/>
          </a:prstGeom>
          <a:solidFill>
            <a:srgbClr val="11A7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PMS2 </a:t>
            </a:r>
          </a:p>
          <a:p>
            <a:pPr algn="ctr"/>
            <a:r>
              <a:rPr lang="en-GB" dirty="0"/>
              <a:t>Bowel and Endometrial cancer</a:t>
            </a:r>
          </a:p>
        </p:txBody>
      </p:sp>
      <p:pic>
        <p:nvPicPr>
          <p:cNvPr id="10" name="top left corner.png" descr="top left corner.png">
            <a:extLst>
              <a:ext uri="{FF2B5EF4-FFF2-40B4-BE49-F238E27FC236}">
                <a16:creationId xmlns:a16="http://schemas.microsoft.com/office/drawing/2014/main" id="{17ED76AC-74CA-F66C-870E-44C4CFF13080}"/>
              </a:ext>
            </a:extLst>
          </p:cNvPr>
          <p:cNvPicPr>
            <a:picLocks noChangeAspect="1"/>
          </p:cNvPicPr>
          <p:nvPr/>
        </p:nvPicPr>
        <p:blipFill>
          <a:blip r:embed="rId3"/>
          <a:stretch>
            <a:fillRect/>
          </a:stretch>
        </p:blipFill>
        <p:spPr>
          <a:xfrm rot="10800000">
            <a:off x="9338432" y="5041046"/>
            <a:ext cx="2853568" cy="1816954"/>
          </a:xfrm>
          <a:prstGeom prst="rect">
            <a:avLst/>
          </a:prstGeom>
          <a:noFill/>
          <a:ln w="12700">
            <a:noFill/>
            <a:miter lim="400000"/>
          </a:ln>
        </p:spPr>
      </p:pic>
    </p:spTree>
    <p:extLst>
      <p:ext uri="{BB962C8B-B14F-4D97-AF65-F5344CB8AC3E}">
        <p14:creationId xmlns:p14="http://schemas.microsoft.com/office/powerpoint/2010/main" val="1143588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E9CAE-43B9-5E18-9F35-173B78657950}"/>
              </a:ext>
            </a:extLst>
          </p:cNvPr>
          <p:cNvSpPr>
            <a:spLocks noGrp="1"/>
          </p:cNvSpPr>
          <p:nvPr>
            <p:ph type="title"/>
          </p:nvPr>
        </p:nvSpPr>
        <p:spPr>
          <a:xfrm>
            <a:off x="2019300" y="538956"/>
            <a:ext cx="8985250" cy="1118394"/>
          </a:xfrm>
        </p:spPr>
        <p:txBody>
          <a:bodyPr anchor="t">
            <a:normAutofit/>
          </a:bodyPr>
          <a:lstStyle/>
          <a:p>
            <a:r>
              <a:rPr lang="en-GB" sz="4000"/>
              <a:t>Lynch Related Cancers</a:t>
            </a:r>
          </a:p>
        </p:txBody>
      </p:sp>
      <p:pic>
        <p:nvPicPr>
          <p:cNvPr id="13" name="Picture 12">
            <a:extLst>
              <a:ext uri="{FF2B5EF4-FFF2-40B4-BE49-F238E27FC236}">
                <a16:creationId xmlns:a16="http://schemas.microsoft.com/office/drawing/2014/main" id="{2B539920-160C-979C-F3CD-9F84D792E5AB}"/>
              </a:ext>
            </a:extLst>
          </p:cNvPr>
          <p:cNvPicPr>
            <a:picLocks noChangeAspect="1"/>
          </p:cNvPicPr>
          <p:nvPr/>
        </p:nvPicPr>
        <p:blipFill>
          <a:blip r:embed="rId2"/>
          <a:stretch>
            <a:fillRect/>
          </a:stretch>
        </p:blipFill>
        <p:spPr>
          <a:xfrm>
            <a:off x="664987" y="4706725"/>
            <a:ext cx="10684225" cy="854738"/>
          </a:xfrm>
          <a:prstGeom prst="rect">
            <a:avLst/>
          </a:prstGeom>
        </p:spPr>
      </p:pic>
      <p:sp>
        <p:nvSpPr>
          <p:cNvPr id="11" name="Content Placeholder 10">
            <a:extLst>
              <a:ext uri="{FF2B5EF4-FFF2-40B4-BE49-F238E27FC236}">
                <a16:creationId xmlns:a16="http://schemas.microsoft.com/office/drawing/2014/main" id="{9CA8CDE1-4F11-AFEB-E2CD-FB202AC85DCB}"/>
              </a:ext>
            </a:extLst>
          </p:cNvPr>
          <p:cNvSpPr>
            <a:spLocks noGrp="1"/>
          </p:cNvSpPr>
          <p:nvPr>
            <p:ph idx="1"/>
          </p:nvPr>
        </p:nvSpPr>
        <p:spPr>
          <a:xfrm>
            <a:off x="1009650" y="1847849"/>
            <a:ext cx="9994900" cy="4254501"/>
          </a:xfrm>
        </p:spPr>
        <p:txBody>
          <a:bodyPr>
            <a:normAutofit/>
          </a:bodyPr>
          <a:lstStyle/>
          <a:p>
            <a:r>
              <a:rPr lang="en-GB" dirty="0"/>
              <a:t>Main cancers we see are </a:t>
            </a:r>
          </a:p>
          <a:p>
            <a:pPr lvl="1"/>
            <a:r>
              <a:rPr lang="en-GB" sz="2800" dirty="0"/>
              <a:t>Bowel Cancer</a:t>
            </a:r>
          </a:p>
          <a:p>
            <a:pPr lvl="1"/>
            <a:r>
              <a:rPr lang="en-GB" sz="2800" dirty="0"/>
              <a:t>Endometrial Cancer</a:t>
            </a:r>
          </a:p>
          <a:p>
            <a:pPr lvl="1"/>
            <a:r>
              <a:rPr lang="en-GB" sz="2800" dirty="0"/>
              <a:t>Epithelial Ovarian Cancer</a:t>
            </a:r>
          </a:p>
          <a:p>
            <a:pPr lvl="1"/>
            <a:endParaRPr lang="en-GB" sz="2000" dirty="0"/>
          </a:p>
          <a:p>
            <a:endParaRPr lang="en-GB" sz="2000" dirty="0"/>
          </a:p>
        </p:txBody>
      </p:sp>
      <p:pic>
        <p:nvPicPr>
          <p:cNvPr id="14" name="top left corner.png" descr="top left corner.png">
            <a:extLst>
              <a:ext uri="{FF2B5EF4-FFF2-40B4-BE49-F238E27FC236}">
                <a16:creationId xmlns:a16="http://schemas.microsoft.com/office/drawing/2014/main" id="{EAF5BA06-A8E9-B884-F03F-246E1933A5A4}"/>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564703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AAAE-EBFB-E510-95A8-E0D3A5DC7E10}"/>
              </a:ext>
            </a:extLst>
          </p:cNvPr>
          <p:cNvSpPr>
            <a:spLocks noGrp="1"/>
          </p:cNvSpPr>
          <p:nvPr>
            <p:ph type="title"/>
          </p:nvPr>
        </p:nvSpPr>
        <p:spPr/>
        <p:txBody>
          <a:bodyPr/>
          <a:lstStyle/>
          <a:p>
            <a:r>
              <a:rPr lang="en-GB" dirty="0"/>
              <a:t>Amsterdam Criteria</a:t>
            </a:r>
          </a:p>
        </p:txBody>
      </p:sp>
      <p:sp>
        <p:nvSpPr>
          <p:cNvPr id="3" name="Content Placeholder 2">
            <a:extLst>
              <a:ext uri="{FF2B5EF4-FFF2-40B4-BE49-F238E27FC236}">
                <a16:creationId xmlns:a16="http://schemas.microsoft.com/office/drawing/2014/main" id="{CCE440AC-DA76-1258-78A1-CB485B0E8E8B}"/>
              </a:ext>
            </a:extLst>
          </p:cNvPr>
          <p:cNvSpPr>
            <a:spLocks noGrp="1"/>
          </p:cNvSpPr>
          <p:nvPr>
            <p:ph idx="1"/>
          </p:nvPr>
        </p:nvSpPr>
        <p:spPr/>
        <p:txBody>
          <a:bodyPr/>
          <a:lstStyle/>
          <a:p>
            <a:pPr marL="0" indent="0">
              <a:buNone/>
            </a:pPr>
            <a:r>
              <a:rPr lang="en-GB" sz="4400" b="1" dirty="0"/>
              <a:t>3</a:t>
            </a:r>
            <a:r>
              <a:rPr lang="en-GB" sz="4400" dirty="0"/>
              <a:t> individuals with a Lynch related cancer;</a:t>
            </a:r>
          </a:p>
          <a:p>
            <a:pPr marL="0" indent="0">
              <a:buNone/>
            </a:pPr>
            <a:r>
              <a:rPr lang="en-GB" sz="4400" b="1" dirty="0"/>
              <a:t>2</a:t>
            </a:r>
            <a:r>
              <a:rPr lang="en-GB" sz="4400" dirty="0"/>
              <a:t> over 2 generations;</a:t>
            </a:r>
          </a:p>
          <a:p>
            <a:pPr marL="0" indent="0">
              <a:buNone/>
            </a:pPr>
            <a:r>
              <a:rPr lang="en-GB" sz="4400" b="1" dirty="0"/>
              <a:t>1 </a:t>
            </a:r>
            <a:r>
              <a:rPr lang="en-GB" sz="4400" dirty="0"/>
              <a:t>person under 50.</a:t>
            </a:r>
            <a:endParaRPr lang="en-GB" sz="4400" b="1" dirty="0"/>
          </a:p>
          <a:p>
            <a:pPr marL="0" indent="0">
              <a:buNone/>
            </a:pPr>
            <a:endParaRPr lang="en-GB" dirty="0"/>
          </a:p>
        </p:txBody>
      </p:sp>
      <p:pic>
        <p:nvPicPr>
          <p:cNvPr id="4" name="top left corner.png" descr="top left corner.png">
            <a:extLst>
              <a:ext uri="{FF2B5EF4-FFF2-40B4-BE49-F238E27FC236}">
                <a16:creationId xmlns:a16="http://schemas.microsoft.com/office/drawing/2014/main" id="{D9F5E476-13DD-0967-051B-B52F4357237A}"/>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pic>
        <p:nvPicPr>
          <p:cNvPr id="5" name="Picture 4">
            <a:extLst>
              <a:ext uri="{FF2B5EF4-FFF2-40B4-BE49-F238E27FC236}">
                <a16:creationId xmlns:a16="http://schemas.microsoft.com/office/drawing/2014/main" id="{0E9CDC6A-2D1A-3721-DE00-089B22125690}"/>
              </a:ext>
            </a:extLst>
          </p:cNvPr>
          <p:cNvPicPr>
            <a:picLocks noChangeAspect="1"/>
          </p:cNvPicPr>
          <p:nvPr/>
        </p:nvPicPr>
        <p:blipFill>
          <a:blip r:embed="rId4"/>
          <a:stretch>
            <a:fillRect/>
          </a:stretch>
        </p:blipFill>
        <p:spPr>
          <a:xfrm>
            <a:off x="180565" y="4097177"/>
            <a:ext cx="9157867" cy="2425007"/>
          </a:xfrm>
          <a:prstGeom prst="rect">
            <a:avLst/>
          </a:prstGeom>
        </p:spPr>
      </p:pic>
      <p:sp>
        <p:nvSpPr>
          <p:cNvPr id="6" name="Rectangle 5">
            <a:extLst>
              <a:ext uri="{FF2B5EF4-FFF2-40B4-BE49-F238E27FC236}">
                <a16:creationId xmlns:a16="http://schemas.microsoft.com/office/drawing/2014/main" id="{5F5131F5-515A-4240-6242-84BE52DC038F}"/>
              </a:ext>
            </a:extLst>
          </p:cNvPr>
          <p:cNvSpPr/>
          <p:nvPr/>
        </p:nvSpPr>
        <p:spPr>
          <a:xfrm>
            <a:off x="338302" y="5041046"/>
            <a:ext cx="8405648" cy="540604"/>
          </a:xfrm>
          <a:prstGeom prst="rect">
            <a:avLst/>
          </a:prstGeom>
          <a:noFill/>
          <a:ln w="38100">
            <a:solidFill>
              <a:srgbClr val="BE15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9734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87" y="411473"/>
            <a:ext cx="8977413" cy="1325563"/>
          </a:xfrm>
        </p:spPr>
        <p:txBody>
          <a:bodyPr>
            <a:normAutofit/>
          </a:bodyPr>
          <a:lstStyle/>
          <a:p>
            <a:pPr algn="ctr">
              <a:defRPr/>
            </a:pPr>
            <a:r>
              <a:rPr lang="en-GB" sz="3600" dirty="0"/>
              <a:t>Main difference between genetics and genomics</a:t>
            </a:r>
          </a:p>
        </p:txBody>
      </p:sp>
      <p:sp>
        <p:nvSpPr>
          <p:cNvPr id="4" name="Text Placeholder 3">
            <a:extLst>
              <a:ext uri="{FF2B5EF4-FFF2-40B4-BE49-F238E27FC236}">
                <a16:creationId xmlns:a16="http://schemas.microsoft.com/office/drawing/2014/main" id="{BB24E4AE-C558-4087-820B-8197637F7A2F}"/>
              </a:ext>
            </a:extLst>
          </p:cNvPr>
          <p:cNvSpPr>
            <a:spLocks noGrp="1"/>
          </p:cNvSpPr>
          <p:nvPr>
            <p:ph type="body" idx="1"/>
          </p:nvPr>
        </p:nvSpPr>
        <p:spPr>
          <a:xfrm>
            <a:off x="822325" y="1945874"/>
            <a:ext cx="5157787" cy="1233888"/>
          </a:xfrm>
        </p:spPr>
        <p:txBody>
          <a:bodyPr>
            <a:normAutofit fontScale="47500" lnSpcReduction="20000"/>
          </a:bodyPr>
          <a:lstStyle/>
          <a:p>
            <a:pPr algn="ctr"/>
            <a:r>
              <a:rPr lang="en-GB" sz="2900" dirty="0"/>
              <a:t>Genetics</a:t>
            </a:r>
            <a:r>
              <a:rPr lang="en-GB" b="0" dirty="0"/>
              <a:t> </a:t>
            </a:r>
          </a:p>
          <a:p>
            <a:r>
              <a:rPr lang="en-GB" sz="2900" b="0" dirty="0"/>
              <a:t>scrutinises the functioning and composition of the gene(s) </a:t>
            </a:r>
          </a:p>
          <a:p>
            <a:endParaRPr lang="en-GB" dirty="0"/>
          </a:p>
        </p:txBody>
      </p:sp>
      <p:sp>
        <p:nvSpPr>
          <p:cNvPr id="3" name="Content Placeholder 2"/>
          <p:cNvSpPr>
            <a:spLocks noGrp="1"/>
          </p:cNvSpPr>
          <p:nvPr>
            <p:ph sz="half" idx="2"/>
          </p:nvPr>
        </p:nvSpPr>
        <p:spPr/>
        <p:txBody>
          <a:bodyPr>
            <a:normAutofit/>
          </a:bodyPr>
          <a:lstStyle/>
          <a:p>
            <a:pPr>
              <a:buFont typeface="Arial" panose="020B0604020202020204" pitchFamily="34" charset="0"/>
              <a:buChar char="•"/>
              <a:defRPr/>
            </a:pPr>
            <a:endParaRPr lang="en-GB" sz="2400" dirty="0"/>
          </a:p>
          <a:p>
            <a:pPr>
              <a:defRPr/>
            </a:pPr>
            <a:endParaRPr lang="en-GB" sz="2400" dirty="0"/>
          </a:p>
          <a:p>
            <a:pPr>
              <a:defRPr/>
            </a:pPr>
            <a:endParaRPr lang="en-GB" sz="2400" i="1" dirty="0"/>
          </a:p>
          <a:p>
            <a:pPr>
              <a:defRPr/>
            </a:pPr>
            <a:endParaRPr lang="en-GB" sz="2400" dirty="0">
              <a:solidFill>
                <a:srgbClr val="7030A0"/>
              </a:solidFill>
            </a:endParaRPr>
          </a:p>
          <a:p>
            <a:pPr marL="0" indent="0">
              <a:buNone/>
              <a:defRPr/>
            </a:pPr>
            <a:endParaRPr lang="en-GB" i="1" dirty="0"/>
          </a:p>
          <a:p>
            <a:pPr marL="0" indent="0">
              <a:buNone/>
              <a:defRPr/>
            </a:pPr>
            <a:endParaRPr lang="en-GB" dirty="0"/>
          </a:p>
        </p:txBody>
      </p:sp>
      <p:sp>
        <p:nvSpPr>
          <p:cNvPr id="7" name="Text Placeholder 6">
            <a:extLst>
              <a:ext uri="{FF2B5EF4-FFF2-40B4-BE49-F238E27FC236}">
                <a16:creationId xmlns:a16="http://schemas.microsoft.com/office/drawing/2014/main" id="{54F47502-D5E9-4927-9672-0969FC3A0D74}"/>
              </a:ext>
            </a:extLst>
          </p:cNvPr>
          <p:cNvSpPr>
            <a:spLocks noGrp="1"/>
          </p:cNvSpPr>
          <p:nvPr>
            <p:ph type="body" sz="quarter" idx="3"/>
          </p:nvPr>
        </p:nvSpPr>
        <p:spPr>
          <a:xfrm>
            <a:off x="6332257" y="2186884"/>
            <a:ext cx="5183188" cy="1161797"/>
          </a:xfrm>
        </p:spPr>
        <p:txBody>
          <a:bodyPr>
            <a:normAutofit fontScale="47500" lnSpcReduction="20000"/>
          </a:bodyPr>
          <a:lstStyle/>
          <a:p>
            <a:endParaRPr lang="en-GB" sz="3200" dirty="0"/>
          </a:p>
          <a:p>
            <a:pPr algn="ctr"/>
            <a:r>
              <a:rPr lang="en-GB" sz="3200" dirty="0"/>
              <a:t>Genomics</a:t>
            </a:r>
            <a:r>
              <a:rPr lang="en-GB" b="0" dirty="0"/>
              <a:t> </a:t>
            </a:r>
          </a:p>
          <a:p>
            <a:r>
              <a:rPr lang="en-GB" b="0" dirty="0"/>
              <a:t>a</a:t>
            </a:r>
            <a:r>
              <a:rPr lang="en-GB" sz="2900" b="0" dirty="0"/>
              <a:t>ddresses all genes and their inter relationships in order to identify their combined influence on the growth and development of the organism</a:t>
            </a:r>
          </a:p>
          <a:p>
            <a:endParaRPr lang="en-GB" dirty="0"/>
          </a:p>
        </p:txBody>
      </p:sp>
      <p:pic>
        <p:nvPicPr>
          <p:cNvPr id="9" name="Picture 8" descr="Related image">
            <a:extLst>
              <a:ext uri="{FF2B5EF4-FFF2-40B4-BE49-F238E27FC236}">
                <a16:creationId xmlns:a16="http://schemas.microsoft.com/office/drawing/2014/main" id="{559559B2-3772-4B7A-B79B-5409A86EF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122" y="3429000"/>
            <a:ext cx="4851066"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book pages">
            <a:extLst>
              <a:ext uri="{FF2B5EF4-FFF2-40B4-BE49-F238E27FC236}">
                <a16:creationId xmlns:a16="http://schemas.microsoft.com/office/drawing/2014/main" id="{E2100191-1850-4ED5-B6D0-F8E0D9748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11" y="3179762"/>
            <a:ext cx="5587520" cy="34414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a:extLst>
              <a:ext uri="{FF2B5EF4-FFF2-40B4-BE49-F238E27FC236}">
                <a16:creationId xmlns:a16="http://schemas.microsoft.com/office/drawing/2014/main" id="{F9060AFD-B769-DF62-B853-A52C6D02D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986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6668-7C90-6028-9D5D-82C2A8E6E6B8}"/>
              </a:ext>
            </a:extLst>
          </p:cNvPr>
          <p:cNvSpPr>
            <a:spLocks noGrp="1"/>
          </p:cNvSpPr>
          <p:nvPr>
            <p:ph type="title"/>
          </p:nvPr>
        </p:nvSpPr>
        <p:spPr/>
        <p:txBody>
          <a:bodyPr/>
          <a:lstStyle/>
          <a:p>
            <a:r>
              <a:rPr lang="en-GB" dirty="0"/>
              <a:t>Flowchart</a:t>
            </a:r>
          </a:p>
        </p:txBody>
      </p:sp>
      <p:pic>
        <p:nvPicPr>
          <p:cNvPr id="3" name="top left corner.png" descr="top left corner.png">
            <a:extLst>
              <a:ext uri="{FF2B5EF4-FFF2-40B4-BE49-F238E27FC236}">
                <a16:creationId xmlns:a16="http://schemas.microsoft.com/office/drawing/2014/main" id="{9B28D6A4-64C5-BF6A-61C0-7CC3ACED9B0E}"/>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8FB4D048-BCB3-B01C-8127-4D5DBB09BE23}"/>
              </a:ext>
            </a:extLst>
          </p:cNvPr>
          <p:cNvPicPr>
            <a:picLocks noChangeAspect="1"/>
          </p:cNvPicPr>
          <p:nvPr/>
        </p:nvPicPr>
        <p:blipFill>
          <a:blip r:embed="rId3"/>
          <a:stretch>
            <a:fillRect/>
          </a:stretch>
        </p:blipFill>
        <p:spPr>
          <a:xfrm>
            <a:off x="3824076" y="365125"/>
            <a:ext cx="4543847" cy="6858000"/>
          </a:xfrm>
          <a:prstGeom prst="rect">
            <a:avLst/>
          </a:prstGeom>
        </p:spPr>
      </p:pic>
    </p:spTree>
    <p:extLst>
      <p:ext uri="{BB962C8B-B14F-4D97-AF65-F5344CB8AC3E}">
        <p14:creationId xmlns:p14="http://schemas.microsoft.com/office/powerpoint/2010/main" val="339741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041FECE5-A2C3-D887-0EAE-B25BBDCD97B9}"/>
              </a:ext>
            </a:extLst>
          </p:cNvPr>
          <p:cNvPicPr>
            <a:picLocks noChangeAspect="1"/>
          </p:cNvPicPr>
          <p:nvPr/>
        </p:nvPicPr>
        <p:blipFill>
          <a:blip r:embed="rId2"/>
          <a:stretch>
            <a:fillRect/>
          </a:stretch>
        </p:blipFill>
        <p:spPr>
          <a:xfrm>
            <a:off x="132713" y="0"/>
            <a:ext cx="12073536" cy="4221956"/>
          </a:xfrm>
          <a:prstGeom prst="rect">
            <a:avLst/>
          </a:prstGeom>
        </p:spPr>
      </p:pic>
      <p:pic>
        <p:nvPicPr>
          <p:cNvPr id="9" name="Picture 8">
            <a:extLst>
              <a:ext uri="{FF2B5EF4-FFF2-40B4-BE49-F238E27FC236}">
                <a16:creationId xmlns:a16="http://schemas.microsoft.com/office/drawing/2014/main" id="{FE40418B-1D41-405C-89CC-626970035D08}"/>
              </a:ext>
            </a:extLst>
          </p:cNvPr>
          <p:cNvPicPr>
            <a:picLocks noChangeAspect="1"/>
          </p:cNvPicPr>
          <p:nvPr/>
        </p:nvPicPr>
        <p:blipFill>
          <a:blip r:embed="rId3"/>
          <a:stretch>
            <a:fillRect/>
          </a:stretch>
        </p:blipFill>
        <p:spPr>
          <a:xfrm>
            <a:off x="-142879" y="4221956"/>
            <a:ext cx="4572005" cy="2108049"/>
          </a:xfrm>
          <a:prstGeom prst="rect">
            <a:avLst/>
          </a:prstGeom>
        </p:spPr>
      </p:pic>
    </p:spTree>
    <p:extLst>
      <p:ext uri="{BB962C8B-B14F-4D97-AF65-F5344CB8AC3E}">
        <p14:creationId xmlns:p14="http://schemas.microsoft.com/office/powerpoint/2010/main" val="3668021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 left corner.png" descr="top left corner.png">
            <a:extLst>
              <a:ext uri="{FF2B5EF4-FFF2-40B4-BE49-F238E27FC236}">
                <a16:creationId xmlns:a16="http://schemas.microsoft.com/office/drawing/2014/main" id="{BA946F09-971E-F439-C498-2366E3D300EC}"/>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4" name="Picture 3">
            <a:extLst>
              <a:ext uri="{FF2B5EF4-FFF2-40B4-BE49-F238E27FC236}">
                <a16:creationId xmlns:a16="http://schemas.microsoft.com/office/drawing/2014/main" id="{EA3BACF1-A634-3C9C-3917-9CA1B7C4FCFF}"/>
              </a:ext>
            </a:extLst>
          </p:cNvPr>
          <p:cNvPicPr>
            <a:picLocks noChangeAspect="1"/>
          </p:cNvPicPr>
          <p:nvPr/>
        </p:nvPicPr>
        <p:blipFill>
          <a:blip r:embed="rId3"/>
          <a:stretch>
            <a:fillRect/>
          </a:stretch>
        </p:blipFill>
        <p:spPr>
          <a:xfrm>
            <a:off x="2140463" y="556832"/>
            <a:ext cx="4481794" cy="6056764"/>
          </a:xfrm>
          <a:prstGeom prst="rect">
            <a:avLst/>
          </a:prstGeom>
        </p:spPr>
      </p:pic>
    </p:spTree>
    <p:extLst>
      <p:ext uri="{BB962C8B-B14F-4D97-AF65-F5344CB8AC3E}">
        <p14:creationId xmlns:p14="http://schemas.microsoft.com/office/powerpoint/2010/main" val="2905473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CFFDC-9DD8-1D53-4C6B-997A414A8B58}"/>
              </a:ext>
            </a:extLst>
          </p:cNvPr>
          <p:cNvPicPr>
            <a:picLocks noChangeAspect="1"/>
          </p:cNvPicPr>
          <p:nvPr/>
        </p:nvPicPr>
        <p:blipFill>
          <a:blip r:embed="rId2"/>
          <a:stretch>
            <a:fillRect/>
          </a:stretch>
        </p:blipFill>
        <p:spPr>
          <a:xfrm>
            <a:off x="1275677" y="261495"/>
            <a:ext cx="9640645" cy="6335009"/>
          </a:xfrm>
          <a:prstGeom prst="rect">
            <a:avLst/>
          </a:prstGeom>
        </p:spPr>
      </p:pic>
    </p:spTree>
    <p:extLst>
      <p:ext uri="{BB962C8B-B14F-4D97-AF65-F5344CB8AC3E}">
        <p14:creationId xmlns:p14="http://schemas.microsoft.com/office/powerpoint/2010/main" val="1658950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 left corner.png" descr="top left corner.png">
            <a:extLst>
              <a:ext uri="{FF2B5EF4-FFF2-40B4-BE49-F238E27FC236}">
                <a16:creationId xmlns:a16="http://schemas.microsoft.com/office/drawing/2014/main" id="{3D39931C-C116-0EF0-8FC7-64F22B6EAACC}"/>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4" name="Picture 3">
            <a:extLst>
              <a:ext uri="{FF2B5EF4-FFF2-40B4-BE49-F238E27FC236}">
                <a16:creationId xmlns:a16="http://schemas.microsoft.com/office/drawing/2014/main" id="{204FDD7D-BCEB-627F-85CC-89EAC1A52AC0}"/>
              </a:ext>
            </a:extLst>
          </p:cNvPr>
          <p:cNvPicPr>
            <a:picLocks noChangeAspect="1"/>
          </p:cNvPicPr>
          <p:nvPr/>
        </p:nvPicPr>
        <p:blipFill>
          <a:blip r:embed="rId3"/>
          <a:stretch>
            <a:fillRect/>
          </a:stretch>
        </p:blipFill>
        <p:spPr>
          <a:xfrm>
            <a:off x="3202649" y="0"/>
            <a:ext cx="5786701" cy="6858000"/>
          </a:xfrm>
          <a:prstGeom prst="rect">
            <a:avLst/>
          </a:prstGeom>
        </p:spPr>
      </p:pic>
    </p:spTree>
    <p:extLst>
      <p:ext uri="{BB962C8B-B14F-4D97-AF65-F5344CB8AC3E}">
        <p14:creationId xmlns:p14="http://schemas.microsoft.com/office/powerpoint/2010/main" val="135485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C1A7-4720-73AF-4144-6060F41B45FA}"/>
              </a:ext>
            </a:extLst>
          </p:cNvPr>
          <p:cNvSpPr>
            <a:spLocks noGrp="1"/>
          </p:cNvSpPr>
          <p:nvPr>
            <p:ph type="title"/>
          </p:nvPr>
        </p:nvSpPr>
        <p:spPr/>
        <p:txBody>
          <a:bodyPr/>
          <a:lstStyle/>
          <a:p>
            <a:r>
              <a:rPr lang="en-GB" dirty="0"/>
              <a:t>Ovarian cancer </a:t>
            </a:r>
          </a:p>
        </p:txBody>
      </p:sp>
      <p:sp>
        <p:nvSpPr>
          <p:cNvPr id="3" name="Content Placeholder 2">
            <a:extLst>
              <a:ext uri="{FF2B5EF4-FFF2-40B4-BE49-F238E27FC236}">
                <a16:creationId xmlns:a16="http://schemas.microsoft.com/office/drawing/2014/main" id="{18A4A9CF-B7E0-2B55-9D83-75992A924717}"/>
              </a:ext>
            </a:extLst>
          </p:cNvPr>
          <p:cNvSpPr>
            <a:spLocks noGrp="1"/>
          </p:cNvSpPr>
          <p:nvPr>
            <p:ph idx="1"/>
          </p:nvPr>
        </p:nvSpPr>
        <p:spPr>
          <a:xfrm>
            <a:off x="838200" y="1701991"/>
            <a:ext cx="10515600" cy="4351338"/>
          </a:xfrm>
        </p:spPr>
        <p:txBody>
          <a:bodyPr/>
          <a:lstStyle/>
          <a:p>
            <a:r>
              <a:rPr lang="en-GB" dirty="0"/>
              <a:t>Different types of ovarian cancer </a:t>
            </a:r>
          </a:p>
          <a:p>
            <a:pPr lvl="1"/>
            <a:r>
              <a:rPr lang="en-GB" dirty="0"/>
              <a:t>epithelial (serous, mucinous  etc)</a:t>
            </a:r>
          </a:p>
          <a:p>
            <a:pPr lvl="1"/>
            <a:r>
              <a:rPr lang="en-GB" dirty="0"/>
              <a:t>non-epithelial </a:t>
            </a:r>
          </a:p>
          <a:p>
            <a:r>
              <a:rPr lang="en-GB" dirty="0"/>
              <a:t>Type of ovarian cancer can be suggestive of an inherited genetic contribution </a:t>
            </a:r>
          </a:p>
          <a:p>
            <a:r>
              <a:rPr lang="en-GB" dirty="0"/>
              <a:t>Variants in the BRCA1 and BRCA2 genes are a common cause of Homologue recombination deficiency (HRD) </a:t>
            </a:r>
          </a:p>
          <a:p>
            <a:pPr marL="0" indent="0">
              <a:buNone/>
            </a:pPr>
            <a:endParaRPr lang="en-GB" dirty="0"/>
          </a:p>
        </p:txBody>
      </p:sp>
      <p:pic>
        <p:nvPicPr>
          <p:cNvPr id="4" name="top left corner.png" descr="top left corner.png">
            <a:extLst>
              <a:ext uri="{FF2B5EF4-FFF2-40B4-BE49-F238E27FC236}">
                <a16:creationId xmlns:a16="http://schemas.microsoft.com/office/drawing/2014/main" id="{8E7F86C1-9B33-FE0C-E71F-6B60C697996A}"/>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3523681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1506-5729-A699-52C5-3A42091F20C2}"/>
              </a:ext>
            </a:extLst>
          </p:cNvPr>
          <p:cNvSpPr>
            <a:spLocks noGrp="1"/>
          </p:cNvSpPr>
          <p:nvPr>
            <p:ph type="title"/>
          </p:nvPr>
        </p:nvSpPr>
        <p:spPr>
          <a:xfrm>
            <a:off x="631722" y="332887"/>
            <a:ext cx="10515600" cy="1325563"/>
          </a:xfrm>
        </p:spPr>
        <p:txBody>
          <a:bodyPr/>
          <a:lstStyle/>
          <a:p>
            <a:r>
              <a:rPr lang="en-GB" dirty="0"/>
              <a:t>Inherited ovarian cancer panel (R207) </a:t>
            </a:r>
          </a:p>
        </p:txBody>
      </p:sp>
      <p:pic>
        <p:nvPicPr>
          <p:cNvPr id="4" name="top left corner.png" descr="top left corner.png">
            <a:extLst>
              <a:ext uri="{FF2B5EF4-FFF2-40B4-BE49-F238E27FC236}">
                <a16:creationId xmlns:a16="http://schemas.microsoft.com/office/drawing/2014/main" id="{56B9C405-1F48-2BEE-1DBA-AD9F8EC12E72}"/>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sp>
        <p:nvSpPr>
          <p:cNvPr id="6" name="TextBox 5">
            <a:extLst>
              <a:ext uri="{FF2B5EF4-FFF2-40B4-BE49-F238E27FC236}">
                <a16:creationId xmlns:a16="http://schemas.microsoft.com/office/drawing/2014/main" id="{6BA6F2DA-2DCB-05AF-568D-BE5D38938D50}"/>
              </a:ext>
            </a:extLst>
          </p:cNvPr>
          <p:cNvSpPr txBox="1"/>
          <p:nvPr/>
        </p:nvSpPr>
        <p:spPr>
          <a:xfrm>
            <a:off x="318320" y="6167130"/>
            <a:ext cx="7232854" cy="523220"/>
          </a:xfrm>
          <a:prstGeom prst="rect">
            <a:avLst/>
          </a:prstGeom>
          <a:noFill/>
        </p:spPr>
        <p:txBody>
          <a:bodyPr wrap="square">
            <a:spAutoFit/>
          </a:bodyPr>
          <a:lstStyle/>
          <a:p>
            <a:pPr marL="0" indent="0">
              <a:buNone/>
            </a:pPr>
            <a:r>
              <a:rPr lang="en-GB" sz="2800" dirty="0">
                <a:hlinkClick r:id="rId3"/>
              </a:rPr>
              <a:t>www.panelapp.genomicsengland.co.uk/</a:t>
            </a:r>
            <a:r>
              <a:rPr lang="en-GB" sz="2800" dirty="0"/>
              <a:t> </a:t>
            </a:r>
          </a:p>
        </p:txBody>
      </p:sp>
      <p:sp>
        <p:nvSpPr>
          <p:cNvPr id="7" name="Rectangle: Rounded Corners 6">
            <a:extLst>
              <a:ext uri="{FF2B5EF4-FFF2-40B4-BE49-F238E27FC236}">
                <a16:creationId xmlns:a16="http://schemas.microsoft.com/office/drawing/2014/main" id="{98CFD2F7-5A18-2072-1F71-07712BAB8480}"/>
              </a:ext>
            </a:extLst>
          </p:cNvPr>
          <p:cNvSpPr/>
          <p:nvPr/>
        </p:nvSpPr>
        <p:spPr>
          <a:xfrm>
            <a:off x="737419" y="1946787"/>
            <a:ext cx="2517058" cy="2340078"/>
          </a:xfrm>
          <a:prstGeom prst="roundRect">
            <a:avLst/>
          </a:prstGeom>
          <a:solidFill>
            <a:srgbClr val="BE15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BRCA1, BRCA2, PALB2 </a:t>
            </a:r>
          </a:p>
          <a:p>
            <a:pPr algn="ctr"/>
            <a:endParaRPr lang="en-GB" dirty="0"/>
          </a:p>
          <a:p>
            <a:pPr algn="ctr"/>
            <a:r>
              <a:rPr lang="en-GB" dirty="0"/>
              <a:t>High risk breast/ovarian cancer (prostate and pancreatic) </a:t>
            </a:r>
          </a:p>
        </p:txBody>
      </p:sp>
      <p:sp>
        <p:nvSpPr>
          <p:cNvPr id="8" name="Rectangle: Rounded Corners 7">
            <a:extLst>
              <a:ext uri="{FF2B5EF4-FFF2-40B4-BE49-F238E27FC236}">
                <a16:creationId xmlns:a16="http://schemas.microsoft.com/office/drawing/2014/main" id="{9E81C783-7799-7F50-53CB-1C01DC49A2AF}"/>
              </a:ext>
            </a:extLst>
          </p:cNvPr>
          <p:cNvSpPr/>
          <p:nvPr/>
        </p:nvSpPr>
        <p:spPr>
          <a:xfrm>
            <a:off x="3452351" y="1946787"/>
            <a:ext cx="2517058" cy="2340078"/>
          </a:xfrm>
          <a:prstGeom prst="roundRect">
            <a:avLst/>
          </a:prstGeom>
          <a:solidFill>
            <a:srgbClr val="4425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RAD51C, RAD51D </a:t>
            </a:r>
          </a:p>
          <a:p>
            <a:pPr algn="ctr"/>
            <a:endParaRPr lang="en-GB" dirty="0"/>
          </a:p>
          <a:p>
            <a:pPr algn="ctr"/>
            <a:r>
              <a:rPr lang="en-GB" dirty="0"/>
              <a:t>Moderate – high risk breast/ovarian cancer </a:t>
            </a:r>
          </a:p>
        </p:txBody>
      </p:sp>
      <p:sp>
        <p:nvSpPr>
          <p:cNvPr id="9" name="Rectangle: Rounded Corners 8">
            <a:extLst>
              <a:ext uri="{FF2B5EF4-FFF2-40B4-BE49-F238E27FC236}">
                <a16:creationId xmlns:a16="http://schemas.microsoft.com/office/drawing/2014/main" id="{0B898C9D-951C-2C57-5348-8BB2C92721AE}"/>
              </a:ext>
            </a:extLst>
          </p:cNvPr>
          <p:cNvSpPr/>
          <p:nvPr/>
        </p:nvSpPr>
        <p:spPr>
          <a:xfrm>
            <a:off x="6096000" y="1946787"/>
            <a:ext cx="2517058" cy="2340078"/>
          </a:xfrm>
          <a:prstGeom prst="roundRect">
            <a:avLst/>
          </a:prstGeom>
          <a:solidFill>
            <a:srgbClr val="0F68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BRIP1 </a:t>
            </a:r>
          </a:p>
          <a:p>
            <a:pPr algn="ctr"/>
            <a:endParaRPr lang="en-GB" dirty="0"/>
          </a:p>
          <a:p>
            <a:pPr algn="ctr"/>
            <a:r>
              <a:rPr lang="en-GB" dirty="0"/>
              <a:t>High risk ovarian cancer </a:t>
            </a:r>
          </a:p>
        </p:txBody>
      </p:sp>
      <p:sp>
        <p:nvSpPr>
          <p:cNvPr id="10" name="Rectangle: Rounded Corners 9">
            <a:extLst>
              <a:ext uri="{FF2B5EF4-FFF2-40B4-BE49-F238E27FC236}">
                <a16:creationId xmlns:a16="http://schemas.microsoft.com/office/drawing/2014/main" id="{822C1070-59EE-A7E9-1D4A-09828305A46E}"/>
              </a:ext>
            </a:extLst>
          </p:cNvPr>
          <p:cNvSpPr/>
          <p:nvPr/>
        </p:nvSpPr>
        <p:spPr>
          <a:xfrm>
            <a:off x="8739649" y="1946787"/>
            <a:ext cx="2517058" cy="2340078"/>
          </a:xfrm>
          <a:prstGeom prst="roundRect">
            <a:avLst/>
          </a:prstGeom>
          <a:solidFill>
            <a:srgbClr val="11A7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MLH1, MSH2, MSH6 </a:t>
            </a:r>
          </a:p>
          <a:p>
            <a:pPr algn="ctr"/>
            <a:endParaRPr lang="en-GB" dirty="0"/>
          </a:p>
          <a:p>
            <a:pPr algn="ctr"/>
            <a:r>
              <a:rPr lang="en-GB" dirty="0"/>
              <a:t>High risk ovarian, endometrial and bowel  cancer</a:t>
            </a:r>
          </a:p>
          <a:p>
            <a:pPr algn="ctr"/>
            <a:r>
              <a:rPr lang="en-GB" dirty="0"/>
              <a:t> (Lynch syndrome)</a:t>
            </a:r>
          </a:p>
        </p:txBody>
      </p:sp>
    </p:spTree>
    <p:extLst>
      <p:ext uri="{BB962C8B-B14F-4D97-AF65-F5344CB8AC3E}">
        <p14:creationId xmlns:p14="http://schemas.microsoft.com/office/powerpoint/2010/main" val="298925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2F90F147-3A86-CBA0-CA91-9C01D592CB46}"/>
              </a:ext>
            </a:extLst>
          </p:cNvPr>
          <p:cNvPicPr>
            <a:picLocks noChangeAspect="1"/>
          </p:cNvPicPr>
          <p:nvPr/>
        </p:nvPicPr>
        <p:blipFill>
          <a:blip r:embed="rId2">
            <a:extLst>
              <a:ext uri="{28A0092B-C50C-407E-A947-70E740481C1C}">
                <a14:useLocalDpi xmlns:a14="http://schemas.microsoft.com/office/drawing/2010/main" val="0"/>
              </a:ext>
            </a:extLst>
          </a:blip>
          <a:srcRect t="11601" b="21419"/>
          <a:stretch/>
        </p:blipFill>
        <p:spPr>
          <a:xfrm>
            <a:off x="871878" y="1412785"/>
            <a:ext cx="8466554" cy="3807801"/>
          </a:xfrm>
          <a:prstGeom prst="rect">
            <a:avLst/>
          </a:prstGeom>
        </p:spPr>
      </p:pic>
      <p:pic>
        <p:nvPicPr>
          <p:cNvPr id="6" name="top left corner.png" descr="top left corner.png">
            <a:extLst>
              <a:ext uri="{FF2B5EF4-FFF2-40B4-BE49-F238E27FC236}">
                <a16:creationId xmlns:a16="http://schemas.microsoft.com/office/drawing/2014/main" id="{E535A504-3717-7F55-1944-F57C804D8848}"/>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
        <p:nvSpPr>
          <p:cNvPr id="7" name="Rectangle 6">
            <a:extLst>
              <a:ext uri="{FF2B5EF4-FFF2-40B4-BE49-F238E27FC236}">
                <a16:creationId xmlns:a16="http://schemas.microsoft.com/office/drawing/2014/main" id="{F2EEEAB8-DA2D-5310-FBFB-D1BEA2324F18}"/>
              </a:ext>
            </a:extLst>
          </p:cNvPr>
          <p:cNvSpPr/>
          <p:nvPr/>
        </p:nvSpPr>
        <p:spPr>
          <a:xfrm>
            <a:off x="871878" y="2105665"/>
            <a:ext cx="8603338" cy="2155278"/>
          </a:xfrm>
          <a:prstGeom prst="rect">
            <a:avLst/>
          </a:prstGeom>
          <a:noFill/>
          <a:ln w="38100">
            <a:solidFill>
              <a:srgbClr val="BE15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49037DA-106C-8AAD-63D9-E2E3F46CC8FD}"/>
              </a:ext>
            </a:extLst>
          </p:cNvPr>
          <p:cNvSpPr>
            <a:spLocks noGrp="1"/>
          </p:cNvSpPr>
          <p:nvPr>
            <p:ph type="title"/>
          </p:nvPr>
        </p:nvSpPr>
        <p:spPr>
          <a:xfrm>
            <a:off x="804522" y="141953"/>
            <a:ext cx="10515600" cy="1325563"/>
          </a:xfrm>
        </p:spPr>
        <p:txBody>
          <a:bodyPr/>
          <a:lstStyle/>
          <a:p>
            <a:r>
              <a:rPr lang="en-GB" dirty="0"/>
              <a:t>National test directory </a:t>
            </a:r>
          </a:p>
        </p:txBody>
      </p:sp>
      <p:pic>
        <p:nvPicPr>
          <p:cNvPr id="9" name="Picture 8" descr="A close-up of a sign&#10;&#10;AI-generated content may be incorrect.">
            <a:extLst>
              <a:ext uri="{FF2B5EF4-FFF2-40B4-BE49-F238E27FC236}">
                <a16:creationId xmlns:a16="http://schemas.microsoft.com/office/drawing/2014/main" id="{4F22C24B-F041-FC90-DF7D-D510BDB3B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878" y="5427402"/>
            <a:ext cx="2633928" cy="1223783"/>
          </a:xfrm>
          <a:prstGeom prst="rect">
            <a:avLst/>
          </a:prstGeom>
        </p:spPr>
      </p:pic>
    </p:spTree>
    <p:extLst>
      <p:ext uri="{BB962C8B-B14F-4D97-AF65-F5344CB8AC3E}">
        <p14:creationId xmlns:p14="http://schemas.microsoft.com/office/powerpoint/2010/main" val="367598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D204-642B-CB21-2623-669E56A2F1A5}"/>
              </a:ext>
            </a:extLst>
          </p:cNvPr>
          <p:cNvSpPr>
            <a:spLocks noGrp="1"/>
          </p:cNvSpPr>
          <p:nvPr>
            <p:ph type="title"/>
          </p:nvPr>
        </p:nvSpPr>
        <p:spPr/>
        <p:txBody>
          <a:bodyPr/>
          <a:lstStyle/>
          <a:p>
            <a:r>
              <a:rPr lang="en-GB" dirty="0"/>
              <a:t>First degree relatives (FDR) </a:t>
            </a:r>
          </a:p>
        </p:txBody>
      </p:sp>
      <p:pic>
        <p:nvPicPr>
          <p:cNvPr id="5" name="Picture 4">
            <a:extLst>
              <a:ext uri="{FF2B5EF4-FFF2-40B4-BE49-F238E27FC236}">
                <a16:creationId xmlns:a16="http://schemas.microsoft.com/office/drawing/2014/main" id="{58034E8D-2185-1A40-948B-6152CF232528}"/>
              </a:ext>
            </a:extLst>
          </p:cNvPr>
          <p:cNvPicPr>
            <a:picLocks noChangeAspect="1"/>
          </p:cNvPicPr>
          <p:nvPr/>
        </p:nvPicPr>
        <p:blipFill>
          <a:blip r:embed="rId2"/>
          <a:srcRect l="29935" t="14359" r="23752" b="31575"/>
          <a:stretch/>
        </p:blipFill>
        <p:spPr>
          <a:xfrm>
            <a:off x="4280598" y="2371410"/>
            <a:ext cx="4491613" cy="3707842"/>
          </a:xfrm>
          <a:prstGeom prst="rect">
            <a:avLst/>
          </a:prstGeom>
        </p:spPr>
      </p:pic>
      <p:sp>
        <p:nvSpPr>
          <p:cNvPr id="8" name="Rectangle 7">
            <a:extLst>
              <a:ext uri="{FF2B5EF4-FFF2-40B4-BE49-F238E27FC236}">
                <a16:creationId xmlns:a16="http://schemas.microsoft.com/office/drawing/2014/main" id="{E1681F8B-0190-85E7-9802-828E303B40F4}"/>
              </a:ext>
            </a:extLst>
          </p:cNvPr>
          <p:cNvSpPr/>
          <p:nvPr/>
        </p:nvSpPr>
        <p:spPr>
          <a:xfrm>
            <a:off x="7452367" y="3585694"/>
            <a:ext cx="983712" cy="823965"/>
          </a:xfrm>
          <a:prstGeom prst="rect">
            <a:avLst/>
          </a:prstGeom>
          <a:solidFill>
            <a:srgbClr val="FFFF00">
              <a:alpha val="30196"/>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B8D05E7-70B5-51C4-9913-4EA4A2D5F3A3}"/>
              </a:ext>
            </a:extLst>
          </p:cNvPr>
          <p:cNvSpPr/>
          <p:nvPr/>
        </p:nvSpPr>
        <p:spPr>
          <a:xfrm>
            <a:off x="5927448" y="2282919"/>
            <a:ext cx="2676211" cy="823965"/>
          </a:xfrm>
          <a:prstGeom prst="rect">
            <a:avLst/>
          </a:prstGeom>
          <a:solidFill>
            <a:srgbClr val="FFFF00">
              <a:alpha val="30196"/>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8528A5-6690-CA84-BB44-969121CFFB50}"/>
              </a:ext>
            </a:extLst>
          </p:cNvPr>
          <p:cNvSpPr/>
          <p:nvPr/>
        </p:nvSpPr>
        <p:spPr>
          <a:xfrm>
            <a:off x="4506687" y="5070365"/>
            <a:ext cx="2676211" cy="823965"/>
          </a:xfrm>
          <a:prstGeom prst="rect">
            <a:avLst/>
          </a:prstGeom>
          <a:solidFill>
            <a:srgbClr val="FFFF00">
              <a:alpha val="30196"/>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FB24F5E-725D-0A67-9930-C4C064069595}"/>
              </a:ext>
            </a:extLst>
          </p:cNvPr>
          <p:cNvSpPr txBox="1"/>
          <p:nvPr/>
        </p:nvSpPr>
        <p:spPr>
          <a:xfrm>
            <a:off x="982740" y="2097997"/>
            <a:ext cx="6096000" cy="923330"/>
          </a:xfrm>
          <a:prstGeom prst="rect">
            <a:avLst/>
          </a:prstGeom>
          <a:noFill/>
        </p:spPr>
        <p:txBody>
          <a:bodyPr wrap="square">
            <a:spAutoFit/>
          </a:bodyPr>
          <a:lstStyle/>
          <a:p>
            <a:pPr marL="285750" indent="-285750">
              <a:buFont typeface="Arial" panose="020B0604020202020204" pitchFamily="34" charset="0"/>
              <a:buChar char="•"/>
            </a:pPr>
            <a:r>
              <a:rPr lang="en-GB" dirty="0"/>
              <a:t>Parents</a:t>
            </a:r>
          </a:p>
          <a:p>
            <a:pPr marL="285750" indent="-285750">
              <a:buFont typeface="Arial" panose="020B0604020202020204" pitchFamily="34" charset="0"/>
              <a:buChar char="•"/>
            </a:pPr>
            <a:r>
              <a:rPr lang="en-GB" dirty="0"/>
              <a:t>Sibling</a:t>
            </a:r>
          </a:p>
          <a:p>
            <a:pPr marL="285750" indent="-285750">
              <a:buFont typeface="Arial" panose="020B0604020202020204" pitchFamily="34" charset="0"/>
              <a:buChar char="•"/>
            </a:pPr>
            <a:r>
              <a:rPr lang="en-GB" dirty="0"/>
              <a:t>Children </a:t>
            </a:r>
          </a:p>
        </p:txBody>
      </p:sp>
      <p:sp>
        <p:nvSpPr>
          <p:cNvPr id="12" name="TextBox 11">
            <a:extLst>
              <a:ext uri="{FF2B5EF4-FFF2-40B4-BE49-F238E27FC236}">
                <a16:creationId xmlns:a16="http://schemas.microsoft.com/office/drawing/2014/main" id="{EAB52FF8-1F44-113B-7FD4-B2A18E55C685}"/>
              </a:ext>
            </a:extLst>
          </p:cNvPr>
          <p:cNvSpPr txBox="1"/>
          <p:nvPr/>
        </p:nvSpPr>
        <p:spPr>
          <a:xfrm>
            <a:off x="319576" y="5617587"/>
            <a:ext cx="3847978" cy="923330"/>
          </a:xfrm>
          <a:prstGeom prst="rect">
            <a:avLst/>
          </a:prstGeom>
          <a:noFill/>
        </p:spPr>
        <p:txBody>
          <a:bodyPr wrap="square">
            <a:spAutoFit/>
          </a:bodyPr>
          <a:lstStyle/>
          <a:p>
            <a:r>
              <a:rPr lang="en-GB" dirty="0"/>
              <a:t>NB: Relative without ovaries = male, or female relative with bilateral oophorectomy </a:t>
            </a:r>
          </a:p>
        </p:txBody>
      </p:sp>
      <p:pic>
        <p:nvPicPr>
          <p:cNvPr id="3" name="top left corner.png" descr="top left corner.png">
            <a:extLst>
              <a:ext uri="{FF2B5EF4-FFF2-40B4-BE49-F238E27FC236}">
                <a16:creationId xmlns:a16="http://schemas.microsoft.com/office/drawing/2014/main" id="{6B93F13C-8F4A-3256-7E53-83403F1FE455}"/>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1569561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2F90F147-3A86-CBA0-CA91-9C01D592CB46}"/>
              </a:ext>
            </a:extLst>
          </p:cNvPr>
          <p:cNvPicPr>
            <a:picLocks noChangeAspect="1"/>
          </p:cNvPicPr>
          <p:nvPr/>
        </p:nvPicPr>
        <p:blipFill>
          <a:blip r:embed="rId2">
            <a:extLst>
              <a:ext uri="{28A0092B-C50C-407E-A947-70E740481C1C}">
                <a14:useLocalDpi xmlns:a14="http://schemas.microsoft.com/office/drawing/2010/main" val="0"/>
              </a:ext>
            </a:extLst>
          </a:blip>
          <a:srcRect t="11601" b="21419"/>
          <a:stretch/>
        </p:blipFill>
        <p:spPr>
          <a:xfrm>
            <a:off x="871878" y="1412785"/>
            <a:ext cx="8466554" cy="3807801"/>
          </a:xfrm>
          <a:prstGeom prst="rect">
            <a:avLst/>
          </a:prstGeom>
        </p:spPr>
      </p:pic>
      <p:pic>
        <p:nvPicPr>
          <p:cNvPr id="6" name="top left corner.png" descr="top left corner.png">
            <a:extLst>
              <a:ext uri="{FF2B5EF4-FFF2-40B4-BE49-F238E27FC236}">
                <a16:creationId xmlns:a16="http://schemas.microsoft.com/office/drawing/2014/main" id="{E535A504-3717-7F55-1944-F57C804D8848}"/>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
        <p:nvSpPr>
          <p:cNvPr id="7" name="Rectangle 6">
            <a:extLst>
              <a:ext uri="{FF2B5EF4-FFF2-40B4-BE49-F238E27FC236}">
                <a16:creationId xmlns:a16="http://schemas.microsoft.com/office/drawing/2014/main" id="{F2EEEAB8-DA2D-5310-FBFB-D1BEA2324F18}"/>
              </a:ext>
            </a:extLst>
          </p:cNvPr>
          <p:cNvSpPr/>
          <p:nvPr/>
        </p:nvSpPr>
        <p:spPr>
          <a:xfrm>
            <a:off x="871878" y="3428999"/>
            <a:ext cx="8308698" cy="484633"/>
          </a:xfrm>
          <a:prstGeom prst="rect">
            <a:avLst/>
          </a:prstGeom>
          <a:noFill/>
          <a:ln w="38100">
            <a:solidFill>
              <a:srgbClr val="BE15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49037DA-106C-8AAD-63D9-E2E3F46CC8FD}"/>
              </a:ext>
            </a:extLst>
          </p:cNvPr>
          <p:cNvSpPr>
            <a:spLocks noGrp="1"/>
          </p:cNvSpPr>
          <p:nvPr>
            <p:ph type="title"/>
          </p:nvPr>
        </p:nvSpPr>
        <p:spPr>
          <a:xfrm>
            <a:off x="804522" y="141953"/>
            <a:ext cx="10515600" cy="1325563"/>
          </a:xfrm>
        </p:spPr>
        <p:txBody>
          <a:bodyPr/>
          <a:lstStyle/>
          <a:p>
            <a:r>
              <a:rPr lang="en-GB" dirty="0"/>
              <a:t>National test directory </a:t>
            </a:r>
          </a:p>
        </p:txBody>
      </p:sp>
      <p:pic>
        <p:nvPicPr>
          <p:cNvPr id="9" name="Picture 8" descr="A close-up of a sign&#10;&#10;AI-generated content may be incorrect.">
            <a:extLst>
              <a:ext uri="{FF2B5EF4-FFF2-40B4-BE49-F238E27FC236}">
                <a16:creationId xmlns:a16="http://schemas.microsoft.com/office/drawing/2014/main" id="{4F22C24B-F041-FC90-DF7D-D510BDB3B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878" y="5427402"/>
            <a:ext cx="2633928" cy="1223783"/>
          </a:xfrm>
          <a:prstGeom prst="rect">
            <a:avLst/>
          </a:prstGeom>
        </p:spPr>
      </p:pic>
    </p:spTree>
    <p:extLst>
      <p:ext uri="{BB962C8B-B14F-4D97-AF65-F5344CB8AC3E}">
        <p14:creationId xmlns:p14="http://schemas.microsoft.com/office/powerpoint/2010/main" val="4103163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682" y="237248"/>
            <a:ext cx="8610600" cy="1293028"/>
          </a:xfrm>
        </p:spPr>
        <p:txBody>
          <a:bodyPr vert="horz" lIns="91440" tIns="45720" rIns="91440" bIns="45720" rtlCol="0" anchor="ctr">
            <a:normAutofit/>
          </a:bodyPr>
          <a:lstStyle/>
          <a:p>
            <a:pPr algn="ctr"/>
            <a:r>
              <a:rPr lang="en-US" dirty="0"/>
              <a:t>Germline  vs Somatic variants?</a:t>
            </a:r>
          </a:p>
        </p:txBody>
      </p:sp>
      <p:pic>
        <p:nvPicPr>
          <p:cNvPr id="10" name="Picture 9">
            <a:extLst>
              <a:ext uri="{FF2B5EF4-FFF2-40B4-BE49-F238E27FC236}">
                <a16:creationId xmlns:a16="http://schemas.microsoft.com/office/drawing/2014/main" id="{10788118-4FB3-43CD-B6E3-97DEC2924BB6}"/>
              </a:ext>
            </a:extLst>
          </p:cNvPr>
          <p:cNvPicPr>
            <a:picLocks noChangeAspect="1"/>
          </p:cNvPicPr>
          <p:nvPr/>
        </p:nvPicPr>
        <p:blipFill rotWithShape="1">
          <a:blip r:embed="rId2"/>
          <a:srcRect l="40877" t="28465" r="10797" b="22277"/>
          <a:stretch/>
        </p:blipFill>
        <p:spPr>
          <a:xfrm>
            <a:off x="1924014" y="1257207"/>
            <a:ext cx="9086437" cy="5016700"/>
          </a:xfrm>
          <a:prstGeom prst="rect">
            <a:avLst/>
          </a:prstGeom>
        </p:spPr>
      </p:pic>
      <p:sp>
        <p:nvSpPr>
          <p:cNvPr id="15" name="TextBox 14">
            <a:extLst>
              <a:ext uri="{FF2B5EF4-FFF2-40B4-BE49-F238E27FC236}">
                <a16:creationId xmlns:a16="http://schemas.microsoft.com/office/drawing/2014/main" id="{6193C9F4-2E75-4DA9-87CE-204FB2D78F35}"/>
              </a:ext>
            </a:extLst>
          </p:cNvPr>
          <p:cNvSpPr txBox="1"/>
          <p:nvPr/>
        </p:nvSpPr>
        <p:spPr>
          <a:xfrm>
            <a:off x="3878202" y="5771315"/>
            <a:ext cx="3628989" cy="391517"/>
          </a:xfrm>
          <a:prstGeom prst="rect">
            <a:avLst/>
          </a:prstGeom>
          <a:noFill/>
        </p:spPr>
        <p:txBody>
          <a:bodyPr wrap="square" rtlCol="0">
            <a:spAutoFit/>
          </a:bodyPr>
          <a:lstStyle/>
          <a:p>
            <a:pPr defTabSz="246888">
              <a:spcAft>
                <a:spcPts val="600"/>
              </a:spcAft>
            </a:pPr>
            <a:r>
              <a:rPr lang="en-GB" sz="972" kern="1200" dirty="0">
                <a:solidFill>
                  <a:schemeClr val="tx1"/>
                </a:solidFill>
                <a:latin typeface="+mn-lt"/>
                <a:ea typeface="+mn-ea"/>
                <a:cs typeface="+mn-cs"/>
                <a:hlinkClick r:id="rId3"/>
              </a:rPr>
              <a:t>Cancer genomics - Genomics Education Programme (hee.nhs.uk)</a:t>
            </a:r>
            <a:endParaRPr lang="en-GB" dirty="0"/>
          </a:p>
        </p:txBody>
      </p:sp>
      <p:pic>
        <p:nvPicPr>
          <p:cNvPr id="3" name="Picture 2" descr="Related image">
            <a:extLst>
              <a:ext uri="{FF2B5EF4-FFF2-40B4-BE49-F238E27FC236}">
                <a16:creationId xmlns:a16="http://schemas.microsoft.com/office/drawing/2014/main" id="{F5653FDD-B00A-E574-8E2E-49150E468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437" y="318935"/>
            <a:ext cx="944750" cy="40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916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612D70-4CA1-6E3D-540C-86C21302A589}"/>
              </a:ext>
            </a:extLst>
          </p:cNvPr>
          <p:cNvSpPr>
            <a:spLocks noGrp="1"/>
          </p:cNvSpPr>
          <p:nvPr>
            <p:ph type="title"/>
          </p:nvPr>
        </p:nvSpPr>
        <p:spPr>
          <a:xfrm>
            <a:off x="838200" y="171230"/>
            <a:ext cx="10515600" cy="1325563"/>
          </a:xfrm>
        </p:spPr>
        <p:txBody>
          <a:bodyPr/>
          <a:lstStyle/>
          <a:p>
            <a:r>
              <a:rPr lang="en-GB" dirty="0"/>
              <a:t>Second degree relatives (SDR) </a:t>
            </a:r>
          </a:p>
        </p:txBody>
      </p:sp>
      <p:pic>
        <p:nvPicPr>
          <p:cNvPr id="6" name="Picture 5">
            <a:extLst>
              <a:ext uri="{FF2B5EF4-FFF2-40B4-BE49-F238E27FC236}">
                <a16:creationId xmlns:a16="http://schemas.microsoft.com/office/drawing/2014/main" id="{6AF36CDE-2601-7CCB-0C87-294AEF0D912E}"/>
              </a:ext>
            </a:extLst>
          </p:cNvPr>
          <p:cNvPicPr>
            <a:picLocks noChangeAspect="1"/>
          </p:cNvPicPr>
          <p:nvPr/>
        </p:nvPicPr>
        <p:blipFill>
          <a:blip r:embed="rId2"/>
          <a:srcRect l="14186" t="10550" r="30487" b="9743"/>
          <a:stretch/>
        </p:blipFill>
        <p:spPr>
          <a:xfrm>
            <a:off x="3201643" y="1359740"/>
            <a:ext cx="5365820" cy="5466305"/>
          </a:xfrm>
          <a:prstGeom prst="rect">
            <a:avLst/>
          </a:prstGeom>
        </p:spPr>
      </p:pic>
      <p:sp>
        <p:nvSpPr>
          <p:cNvPr id="7" name="Rectangle 6">
            <a:extLst>
              <a:ext uri="{FF2B5EF4-FFF2-40B4-BE49-F238E27FC236}">
                <a16:creationId xmlns:a16="http://schemas.microsoft.com/office/drawing/2014/main" id="{48446298-08F0-CC6C-D160-9F4276E7250C}"/>
              </a:ext>
            </a:extLst>
          </p:cNvPr>
          <p:cNvSpPr/>
          <p:nvPr/>
        </p:nvSpPr>
        <p:spPr>
          <a:xfrm>
            <a:off x="6899436" y="4836470"/>
            <a:ext cx="884255" cy="643095"/>
          </a:xfrm>
          <a:prstGeom prst="rect">
            <a:avLst/>
          </a:prstGeom>
          <a:solidFill>
            <a:srgbClr val="FFC000">
              <a:alpha val="30196"/>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9760032-1DB3-68C4-9FEE-01B62A69C361}"/>
              </a:ext>
            </a:extLst>
          </p:cNvPr>
          <p:cNvSpPr/>
          <p:nvPr/>
        </p:nvSpPr>
        <p:spPr>
          <a:xfrm>
            <a:off x="4141488" y="5991760"/>
            <a:ext cx="1423571" cy="643095"/>
          </a:xfrm>
          <a:prstGeom prst="rect">
            <a:avLst/>
          </a:prstGeom>
          <a:solidFill>
            <a:srgbClr val="FFC000">
              <a:alpha val="30196"/>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551A1E1-A3E8-D235-72E7-65001F52ADAD}"/>
              </a:ext>
            </a:extLst>
          </p:cNvPr>
          <p:cNvSpPr/>
          <p:nvPr/>
        </p:nvSpPr>
        <p:spPr>
          <a:xfrm>
            <a:off x="6360120" y="1422353"/>
            <a:ext cx="1918642" cy="643095"/>
          </a:xfrm>
          <a:prstGeom prst="rect">
            <a:avLst/>
          </a:prstGeom>
          <a:solidFill>
            <a:srgbClr val="FFC000">
              <a:alpha val="30196"/>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7359BBD-DA46-3F18-C154-75959AB4F84D}"/>
              </a:ext>
            </a:extLst>
          </p:cNvPr>
          <p:cNvSpPr/>
          <p:nvPr/>
        </p:nvSpPr>
        <p:spPr>
          <a:xfrm>
            <a:off x="7597527" y="2557408"/>
            <a:ext cx="533751" cy="643095"/>
          </a:xfrm>
          <a:prstGeom prst="rect">
            <a:avLst/>
          </a:prstGeom>
          <a:solidFill>
            <a:srgbClr val="FFC000">
              <a:alpha val="30196"/>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00ED1C8-ACC7-13E9-FEE7-BE4375A7E601}"/>
              </a:ext>
            </a:extLst>
          </p:cNvPr>
          <p:cNvSpPr txBox="1"/>
          <p:nvPr/>
        </p:nvSpPr>
        <p:spPr>
          <a:xfrm>
            <a:off x="982740" y="2097997"/>
            <a:ext cx="6096000" cy="1200329"/>
          </a:xfrm>
          <a:prstGeom prst="rect">
            <a:avLst/>
          </a:prstGeom>
          <a:noFill/>
        </p:spPr>
        <p:txBody>
          <a:bodyPr wrap="square">
            <a:spAutoFit/>
          </a:bodyPr>
          <a:lstStyle/>
          <a:p>
            <a:pPr marL="285750" indent="-285750">
              <a:buFont typeface="Arial" panose="020B0604020202020204" pitchFamily="34" charset="0"/>
              <a:buChar char="•"/>
            </a:pPr>
            <a:r>
              <a:rPr lang="en-GB" dirty="0"/>
              <a:t>Grandparents </a:t>
            </a:r>
          </a:p>
          <a:p>
            <a:pPr marL="285750" indent="-285750">
              <a:buFont typeface="Arial" panose="020B0604020202020204" pitchFamily="34" charset="0"/>
              <a:buChar char="•"/>
            </a:pPr>
            <a:r>
              <a:rPr lang="en-GB" dirty="0"/>
              <a:t>Aunts/uncles </a:t>
            </a:r>
          </a:p>
          <a:p>
            <a:pPr marL="285750" indent="-285750">
              <a:buFont typeface="Arial" panose="020B0604020202020204" pitchFamily="34" charset="0"/>
              <a:buChar char="•"/>
            </a:pPr>
            <a:r>
              <a:rPr lang="en-GB" dirty="0"/>
              <a:t>Nieces/nephews </a:t>
            </a:r>
          </a:p>
          <a:p>
            <a:pPr marL="285750" indent="-285750">
              <a:buFont typeface="Arial" panose="020B0604020202020204" pitchFamily="34" charset="0"/>
              <a:buChar char="•"/>
            </a:pPr>
            <a:r>
              <a:rPr lang="en-GB" dirty="0"/>
              <a:t>Grandchildren </a:t>
            </a:r>
          </a:p>
        </p:txBody>
      </p:sp>
      <p:pic>
        <p:nvPicPr>
          <p:cNvPr id="2" name="top left corner.png" descr="top left corner.png">
            <a:extLst>
              <a:ext uri="{FF2B5EF4-FFF2-40B4-BE49-F238E27FC236}">
                <a16:creationId xmlns:a16="http://schemas.microsoft.com/office/drawing/2014/main" id="{23ADDBF7-4CC5-2AEE-4F84-E391ED0F786D}"/>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3227557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2F90F147-3A86-CBA0-CA91-9C01D592CB46}"/>
              </a:ext>
            </a:extLst>
          </p:cNvPr>
          <p:cNvPicPr>
            <a:picLocks noChangeAspect="1"/>
          </p:cNvPicPr>
          <p:nvPr/>
        </p:nvPicPr>
        <p:blipFill>
          <a:blip r:embed="rId2">
            <a:extLst>
              <a:ext uri="{28A0092B-C50C-407E-A947-70E740481C1C}">
                <a14:useLocalDpi xmlns:a14="http://schemas.microsoft.com/office/drawing/2010/main" val="0"/>
              </a:ext>
            </a:extLst>
          </a:blip>
          <a:srcRect t="11601" b="21419"/>
          <a:stretch/>
        </p:blipFill>
        <p:spPr>
          <a:xfrm>
            <a:off x="871878" y="1412785"/>
            <a:ext cx="8466554" cy="3807801"/>
          </a:xfrm>
          <a:prstGeom prst="rect">
            <a:avLst/>
          </a:prstGeom>
        </p:spPr>
      </p:pic>
      <p:pic>
        <p:nvPicPr>
          <p:cNvPr id="6" name="top left corner.png" descr="top left corner.png">
            <a:extLst>
              <a:ext uri="{FF2B5EF4-FFF2-40B4-BE49-F238E27FC236}">
                <a16:creationId xmlns:a16="http://schemas.microsoft.com/office/drawing/2014/main" id="{E535A504-3717-7F55-1944-F57C804D8848}"/>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
        <p:nvSpPr>
          <p:cNvPr id="7" name="Rectangle 6">
            <a:extLst>
              <a:ext uri="{FF2B5EF4-FFF2-40B4-BE49-F238E27FC236}">
                <a16:creationId xmlns:a16="http://schemas.microsoft.com/office/drawing/2014/main" id="{F2EEEAB8-DA2D-5310-FBFB-D1BEA2324F18}"/>
              </a:ext>
            </a:extLst>
          </p:cNvPr>
          <p:cNvSpPr/>
          <p:nvPr/>
        </p:nvSpPr>
        <p:spPr>
          <a:xfrm>
            <a:off x="804522" y="3831335"/>
            <a:ext cx="8308698" cy="484633"/>
          </a:xfrm>
          <a:prstGeom prst="rect">
            <a:avLst/>
          </a:prstGeom>
          <a:noFill/>
          <a:ln w="38100">
            <a:solidFill>
              <a:srgbClr val="BE15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D49037DA-106C-8AAD-63D9-E2E3F46CC8FD}"/>
              </a:ext>
            </a:extLst>
          </p:cNvPr>
          <p:cNvSpPr>
            <a:spLocks noGrp="1"/>
          </p:cNvSpPr>
          <p:nvPr>
            <p:ph type="title"/>
          </p:nvPr>
        </p:nvSpPr>
        <p:spPr>
          <a:xfrm>
            <a:off x="804522" y="141953"/>
            <a:ext cx="10515600" cy="1325563"/>
          </a:xfrm>
        </p:spPr>
        <p:txBody>
          <a:bodyPr/>
          <a:lstStyle/>
          <a:p>
            <a:r>
              <a:rPr lang="en-GB" dirty="0"/>
              <a:t>National test directory </a:t>
            </a:r>
          </a:p>
        </p:txBody>
      </p:sp>
      <p:pic>
        <p:nvPicPr>
          <p:cNvPr id="9" name="Picture 8" descr="A close-up of a sign&#10;&#10;AI-generated content may be incorrect.">
            <a:extLst>
              <a:ext uri="{FF2B5EF4-FFF2-40B4-BE49-F238E27FC236}">
                <a16:creationId xmlns:a16="http://schemas.microsoft.com/office/drawing/2014/main" id="{4F22C24B-F041-FC90-DF7D-D510BDB3B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878" y="5427402"/>
            <a:ext cx="2633928" cy="1223783"/>
          </a:xfrm>
          <a:prstGeom prst="rect">
            <a:avLst/>
          </a:prstGeom>
        </p:spPr>
      </p:pic>
    </p:spTree>
    <p:extLst>
      <p:ext uri="{BB962C8B-B14F-4D97-AF65-F5344CB8AC3E}">
        <p14:creationId xmlns:p14="http://schemas.microsoft.com/office/powerpoint/2010/main" val="269506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0EF1-C219-4B32-A1E9-C5A8BFB269C5}"/>
              </a:ext>
            </a:extLst>
          </p:cNvPr>
          <p:cNvSpPr>
            <a:spLocks noGrp="1"/>
          </p:cNvSpPr>
          <p:nvPr>
            <p:ph type="title"/>
          </p:nvPr>
        </p:nvSpPr>
        <p:spPr/>
        <p:txBody>
          <a:bodyPr/>
          <a:lstStyle/>
          <a:p>
            <a:r>
              <a:rPr lang="en-GB" dirty="0"/>
              <a:t>Third degree relatives (TDR) </a:t>
            </a:r>
          </a:p>
        </p:txBody>
      </p:sp>
      <p:pic>
        <p:nvPicPr>
          <p:cNvPr id="5" name="Picture 4">
            <a:extLst>
              <a:ext uri="{FF2B5EF4-FFF2-40B4-BE49-F238E27FC236}">
                <a16:creationId xmlns:a16="http://schemas.microsoft.com/office/drawing/2014/main" id="{B76C4808-7E5F-C8AE-DC83-C7E1C883D19F}"/>
              </a:ext>
            </a:extLst>
          </p:cNvPr>
          <p:cNvPicPr>
            <a:picLocks noChangeAspect="1"/>
          </p:cNvPicPr>
          <p:nvPr/>
        </p:nvPicPr>
        <p:blipFill>
          <a:blip r:embed="rId2"/>
          <a:srcRect l="20299" t="8498" r="16397" b="7253"/>
          <a:stretch/>
        </p:blipFill>
        <p:spPr>
          <a:xfrm>
            <a:off x="3247293" y="1414249"/>
            <a:ext cx="5697414" cy="5361725"/>
          </a:xfrm>
          <a:prstGeom prst="rect">
            <a:avLst/>
          </a:prstGeom>
        </p:spPr>
      </p:pic>
      <p:sp>
        <p:nvSpPr>
          <p:cNvPr id="6" name="Rectangle 5">
            <a:extLst>
              <a:ext uri="{FF2B5EF4-FFF2-40B4-BE49-F238E27FC236}">
                <a16:creationId xmlns:a16="http://schemas.microsoft.com/office/drawing/2014/main" id="{1A748B7B-0106-41B6-FD37-A2A76FA625DD}"/>
              </a:ext>
            </a:extLst>
          </p:cNvPr>
          <p:cNvSpPr/>
          <p:nvPr/>
        </p:nvSpPr>
        <p:spPr>
          <a:xfrm>
            <a:off x="6720348" y="1414249"/>
            <a:ext cx="1738580" cy="592852"/>
          </a:xfrm>
          <a:prstGeom prst="rect">
            <a:avLst/>
          </a:prstGeom>
          <a:solidFill>
            <a:srgbClr val="92D050">
              <a:alpha val="30196"/>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D27A920-5BC8-0C25-E985-A2CF706F564D}"/>
              </a:ext>
            </a:extLst>
          </p:cNvPr>
          <p:cNvSpPr/>
          <p:nvPr/>
        </p:nvSpPr>
        <p:spPr>
          <a:xfrm>
            <a:off x="7908322" y="4185031"/>
            <a:ext cx="586749" cy="592852"/>
          </a:xfrm>
          <a:prstGeom prst="rect">
            <a:avLst/>
          </a:prstGeom>
          <a:solidFill>
            <a:srgbClr val="92D050">
              <a:alpha val="30196"/>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395A15F-C13F-A752-F647-362735782197}"/>
              </a:ext>
            </a:extLst>
          </p:cNvPr>
          <p:cNvSpPr/>
          <p:nvPr/>
        </p:nvSpPr>
        <p:spPr>
          <a:xfrm>
            <a:off x="4650658" y="1414249"/>
            <a:ext cx="1738580" cy="592852"/>
          </a:xfrm>
          <a:prstGeom prst="rect">
            <a:avLst/>
          </a:prstGeom>
          <a:solidFill>
            <a:srgbClr val="92D050">
              <a:alpha val="30196"/>
            </a:srgbClr>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F29F87B-FEE2-D488-9898-082FD8B89342}"/>
              </a:ext>
            </a:extLst>
          </p:cNvPr>
          <p:cNvSpPr txBox="1"/>
          <p:nvPr/>
        </p:nvSpPr>
        <p:spPr>
          <a:xfrm>
            <a:off x="559953" y="2851323"/>
            <a:ext cx="3166473" cy="646331"/>
          </a:xfrm>
          <a:prstGeom prst="rect">
            <a:avLst/>
          </a:prstGeom>
          <a:noFill/>
        </p:spPr>
        <p:txBody>
          <a:bodyPr wrap="square">
            <a:spAutoFit/>
          </a:bodyPr>
          <a:lstStyle/>
          <a:p>
            <a:pPr marL="285750" indent="-285750">
              <a:buFont typeface="Arial" panose="020B0604020202020204" pitchFamily="34" charset="0"/>
              <a:buChar char="•"/>
            </a:pPr>
            <a:r>
              <a:rPr lang="en-GB" dirty="0"/>
              <a:t>Great grandparents </a:t>
            </a:r>
          </a:p>
          <a:p>
            <a:pPr marL="285750" indent="-285750">
              <a:buFont typeface="Arial" panose="020B0604020202020204" pitchFamily="34" charset="0"/>
              <a:buChar char="•"/>
            </a:pPr>
            <a:r>
              <a:rPr lang="en-GB" dirty="0"/>
              <a:t>Cousins </a:t>
            </a:r>
          </a:p>
        </p:txBody>
      </p:sp>
      <p:pic>
        <p:nvPicPr>
          <p:cNvPr id="3" name="top left corner.png" descr="top left corner.png">
            <a:extLst>
              <a:ext uri="{FF2B5EF4-FFF2-40B4-BE49-F238E27FC236}">
                <a16:creationId xmlns:a16="http://schemas.microsoft.com/office/drawing/2014/main" id="{ADF7BBBB-1C86-A821-2551-B86380383787}"/>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3813386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ECDE-8177-E1B1-B2BE-53B428AE3609}"/>
              </a:ext>
            </a:extLst>
          </p:cNvPr>
          <p:cNvSpPr>
            <a:spLocks noGrp="1"/>
          </p:cNvSpPr>
          <p:nvPr>
            <p:ph type="title"/>
          </p:nvPr>
        </p:nvSpPr>
        <p:spPr>
          <a:xfrm>
            <a:off x="838200" y="365125"/>
            <a:ext cx="3583075" cy="1325563"/>
          </a:xfrm>
        </p:spPr>
        <p:txBody>
          <a:bodyPr>
            <a:normAutofit fontScale="90000"/>
          </a:bodyPr>
          <a:lstStyle/>
          <a:p>
            <a:r>
              <a:rPr lang="en-GB" dirty="0"/>
              <a:t>Ovarian cancer flowchart </a:t>
            </a:r>
          </a:p>
        </p:txBody>
      </p:sp>
      <p:pic>
        <p:nvPicPr>
          <p:cNvPr id="3" name="top left corner.png" descr="top left corner.png">
            <a:extLst>
              <a:ext uri="{FF2B5EF4-FFF2-40B4-BE49-F238E27FC236}">
                <a16:creationId xmlns:a16="http://schemas.microsoft.com/office/drawing/2014/main" id="{BC10D623-6598-CA1D-C1A1-7A130A9C8EA1}"/>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6" name="Picture 5" descr="A diagram of a flowchart&#10;&#10;AI-generated content may be incorrect.">
            <a:extLst>
              <a:ext uri="{FF2B5EF4-FFF2-40B4-BE49-F238E27FC236}">
                <a16:creationId xmlns:a16="http://schemas.microsoft.com/office/drawing/2014/main" id="{7AF24229-A270-9FF4-7C53-3495C3C33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958" y="136713"/>
            <a:ext cx="4658083" cy="6584574"/>
          </a:xfrm>
          <a:prstGeom prst="rect">
            <a:avLst/>
          </a:prstGeom>
        </p:spPr>
      </p:pic>
    </p:spTree>
    <p:extLst>
      <p:ext uri="{BB962C8B-B14F-4D97-AF65-F5344CB8AC3E}">
        <p14:creationId xmlns:p14="http://schemas.microsoft.com/office/powerpoint/2010/main" val="565062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 left corner.png" descr="top left corner.png">
            <a:extLst>
              <a:ext uri="{FF2B5EF4-FFF2-40B4-BE49-F238E27FC236}">
                <a16:creationId xmlns:a16="http://schemas.microsoft.com/office/drawing/2014/main" id="{8733C03D-6031-2AED-F704-1DC1A22EC3E2}"/>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4" name="Picture 3" descr="A diagram of a patient test&#10;&#10;AI-generated content may be incorrect.">
            <a:extLst>
              <a:ext uri="{FF2B5EF4-FFF2-40B4-BE49-F238E27FC236}">
                <a16:creationId xmlns:a16="http://schemas.microsoft.com/office/drawing/2014/main" id="{F16C83A0-FBAA-7836-A1EA-009F44277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88" y="134517"/>
            <a:ext cx="8372494" cy="6138692"/>
          </a:xfrm>
          <a:prstGeom prst="rect">
            <a:avLst/>
          </a:prstGeom>
        </p:spPr>
      </p:pic>
      <p:sp>
        <p:nvSpPr>
          <p:cNvPr id="6" name="Rectangle 5">
            <a:extLst>
              <a:ext uri="{FF2B5EF4-FFF2-40B4-BE49-F238E27FC236}">
                <a16:creationId xmlns:a16="http://schemas.microsoft.com/office/drawing/2014/main" id="{63F99D60-1442-3849-8C6D-924CF1499051}"/>
              </a:ext>
            </a:extLst>
          </p:cNvPr>
          <p:cNvSpPr/>
          <p:nvPr/>
        </p:nvSpPr>
        <p:spPr>
          <a:xfrm>
            <a:off x="6570937" y="1945758"/>
            <a:ext cx="3050445" cy="43274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2716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p left corner.png" descr="top left corner.png">
            <a:extLst>
              <a:ext uri="{FF2B5EF4-FFF2-40B4-BE49-F238E27FC236}">
                <a16:creationId xmlns:a16="http://schemas.microsoft.com/office/drawing/2014/main" id="{A8A792DE-962D-91FE-D1EB-700ACCAE87B6}"/>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4" name="Picture 3" descr="A diagram of a flowchart&#10;&#10;AI-generated content may be incorrect.">
            <a:extLst>
              <a:ext uri="{FF2B5EF4-FFF2-40B4-BE49-F238E27FC236}">
                <a16:creationId xmlns:a16="http://schemas.microsoft.com/office/drawing/2014/main" id="{046B4589-CE20-6A88-DD21-7F14A7E46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715" y="259773"/>
            <a:ext cx="3779511" cy="6341461"/>
          </a:xfrm>
          <a:prstGeom prst="rect">
            <a:avLst/>
          </a:prstGeom>
        </p:spPr>
      </p:pic>
      <p:sp>
        <p:nvSpPr>
          <p:cNvPr id="7" name="Rectangle 6">
            <a:extLst>
              <a:ext uri="{FF2B5EF4-FFF2-40B4-BE49-F238E27FC236}">
                <a16:creationId xmlns:a16="http://schemas.microsoft.com/office/drawing/2014/main" id="{2641FBF5-614A-8F8B-F0C6-CE5CBC0A5606}"/>
              </a:ext>
            </a:extLst>
          </p:cNvPr>
          <p:cNvSpPr/>
          <p:nvPr/>
        </p:nvSpPr>
        <p:spPr>
          <a:xfrm>
            <a:off x="3751978" y="107910"/>
            <a:ext cx="2925435" cy="5029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755870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4657D8-4C31-7078-E39F-2DAB4043C8DA}"/>
              </a:ext>
            </a:extLst>
          </p:cNvPr>
          <p:cNvSpPr/>
          <p:nvPr/>
        </p:nvSpPr>
        <p:spPr>
          <a:xfrm>
            <a:off x="6868047" y="3338591"/>
            <a:ext cx="864159" cy="1474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top left corner.png" descr="top left corner.png">
            <a:extLst>
              <a:ext uri="{FF2B5EF4-FFF2-40B4-BE49-F238E27FC236}">
                <a16:creationId xmlns:a16="http://schemas.microsoft.com/office/drawing/2014/main" id="{236250FB-4E16-5C99-7ED1-68FA37AAC57C}"/>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pic>
        <p:nvPicPr>
          <p:cNvPr id="7" name="Picture 6" descr="A diagram of a flowchart&#10;&#10;AI-generated content may be incorrect.">
            <a:extLst>
              <a:ext uri="{FF2B5EF4-FFF2-40B4-BE49-F238E27FC236}">
                <a16:creationId xmlns:a16="http://schemas.microsoft.com/office/drawing/2014/main" id="{34CE838B-1585-EBEA-DA36-662820291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701" y="0"/>
            <a:ext cx="3563224" cy="6839863"/>
          </a:xfrm>
          <a:prstGeom prst="rect">
            <a:avLst/>
          </a:prstGeom>
        </p:spPr>
      </p:pic>
      <p:sp>
        <p:nvSpPr>
          <p:cNvPr id="5" name="Rectangle 4">
            <a:extLst>
              <a:ext uri="{FF2B5EF4-FFF2-40B4-BE49-F238E27FC236}">
                <a16:creationId xmlns:a16="http://schemas.microsoft.com/office/drawing/2014/main" id="{7D8BFFB5-7F7A-B3FC-AD76-68D10E563775}"/>
              </a:ext>
            </a:extLst>
          </p:cNvPr>
          <p:cNvSpPr/>
          <p:nvPr/>
        </p:nvSpPr>
        <p:spPr>
          <a:xfrm>
            <a:off x="7208874" y="177365"/>
            <a:ext cx="955411" cy="42404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96BAEB-7302-55F4-216A-1B7BE52FF67F}"/>
              </a:ext>
            </a:extLst>
          </p:cNvPr>
          <p:cNvSpPr/>
          <p:nvPr/>
        </p:nvSpPr>
        <p:spPr>
          <a:xfrm>
            <a:off x="6726553" y="3338591"/>
            <a:ext cx="955411" cy="10099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2604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E676-0186-327D-42C9-422A500027A3}"/>
              </a:ext>
            </a:extLst>
          </p:cNvPr>
          <p:cNvSpPr>
            <a:spLocks noGrp="1"/>
          </p:cNvSpPr>
          <p:nvPr>
            <p:ph type="title"/>
          </p:nvPr>
        </p:nvSpPr>
        <p:spPr>
          <a:xfrm>
            <a:off x="514109" y="189866"/>
            <a:ext cx="10515600" cy="1325563"/>
          </a:xfrm>
        </p:spPr>
        <p:txBody>
          <a:bodyPr/>
          <a:lstStyle/>
          <a:p>
            <a:r>
              <a:rPr lang="en-GB" dirty="0"/>
              <a:t>Consenting</a:t>
            </a:r>
          </a:p>
        </p:txBody>
      </p:sp>
      <p:pic>
        <p:nvPicPr>
          <p:cNvPr id="5" name="Picture 4">
            <a:extLst>
              <a:ext uri="{FF2B5EF4-FFF2-40B4-BE49-F238E27FC236}">
                <a16:creationId xmlns:a16="http://schemas.microsoft.com/office/drawing/2014/main" id="{8732F018-A8E2-889C-9E6E-D757B051FFCE}"/>
              </a:ext>
            </a:extLst>
          </p:cNvPr>
          <p:cNvPicPr>
            <a:picLocks noChangeAspect="1"/>
          </p:cNvPicPr>
          <p:nvPr/>
        </p:nvPicPr>
        <p:blipFill>
          <a:blip r:embed="rId3"/>
          <a:srcRect l="21573" t="33669" r="61742" b="9987"/>
          <a:stretch/>
        </p:blipFill>
        <p:spPr>
          <a:xfrm>
            <a:off x="3514845" y="519051"/>
            <a:ext cx="5395498" cy="6149083"/>
          </a:xfrm>
          <a:prstGeom prst="rect">
            <a:avLst/>
          </a:prstGeom>
        </p:spPr>
      </p:pic>
      <p:pic>
        <p:nvPicPr>
          <p:cNvPr id="4" name="top left corner.png" descr="top left corner.png">
            <a:extLst>
              <a:ext uri="{FF2B5EF4-FFF2-40B4-BE49-F238E27FC236}">
                <a16:creationId xmlns:a16="http://schemas.microsoft.com/office/drawing/2014/main" id="{1435CB20-F4A8-85BD-D186-1837AB7CF1E6}"/>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3803771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7ADB81-FB92-00BC-B875-77D143394032}"/>
              </a:ext>
            </a:extLst>
          </p:cNvPr>
          <p:cNvSpPr>
            <a:spLocks noGrp="1"/>
          </p:cNvSpPr>
          <p:nvPr>
            <p:ph idx="1"/>
          </p:nvPr>
        </p:nvSpPr>
        <p:spPr>
          <a:xfrm>
            <a:off x="827567" y="1515429"/>
            <a:ext cx="11197856" cy="4894862"/>
          </a:xfrm>
        </p:spPr>
        <p:txBody>
          <a:bodyPr>
            <a:normAutofit/>
          </a:bodyPr>
          <a:lstStyle/>
          <a:p>
            <a:pPr>
              <a:lnSpc>
                <a:spcPct val="107000"/>
              </a:lnSpc>
              <a:spcAft>
                <a:spcPts val="800"/>
              </a:spcAft>
              <a:buClr>
                <a:srgbClr val="BE1578"/>
              </a:buClr>
              <a:buSzPct val="157000"/>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Your biopsy results show there could be an inherited cause to your cancer. We can offer you a genetic test to s</a:t>
            </a:r>
            <a:r>
              <a:rPr lang="en-GB" sz="1800" kern="100" dirty="0">
                <a:latin typeface="Aptos" panose="020B0004020202020204" pitchFamily="34" charset="0"/>
                <a:cs typeface="Times New Roman" panose="02020603050405020304" pitchFamily="18" charset="0"/>
              </a:rPr>
              <a:t>ee if this is the case. </a:t>
            </a:r>
          </a:p>
          <a:p>
            <a:pPr>
              <a:lnSpc>
                <a:spcPct val="107000"/>
              </a:lnSpc>
              <a:spcAft>
                <a:spcPts val="800"/>
              </a:spcAft>
              <a:buClr>
                <a:srgbClr val="BE1578"/>
              </a:buClr>
              <a:buSzPct val="157000"/>
            </a:pPr>
            <a:r>
              <a:rPr lang="en-GB" sz="1800" kern="100" dirty="0">
                <a:latin typeface="Aptos" panose="020B0004020202020204" pitchFamily="34" charset="0"/>
                <a:cs typeface="Times New Roman" panose="02020603050405020304" pitchFamily="18" charset="0"/>
              </a:rPr>
              <a:t>The results of this genetic test may influence your treatment options after surgery, it may also be relevant for you family member.  </a:t>
            </a:r>
          </a:p>
          <a:p>
            <a:pPr>
              <a:lnSpc>
                <a:spcPct val="107000"/>
              </a:lnSpc>
              <a:spcAft>
                <a:spcPts val="800"/>
              </a:spcAft>
              <a:buClr>
                <a:srgbClr val="BE1578"/>
              </a:buClr>
              <a:buSzPct val="157000"/>
            </a:pPr>
            <a:r>
              <a:rPr lang="en-GB" sz="1800" kern="100" dirty="0">
                <a:latin typeface="Aptos" panose="020B0004020202020204" pitchFamily="34" charset="0"/>
                <a:cs typeface="Times New Roman" panose="02020603050405020304" pitchFamily="18" charset="0"/>
              </a:rPr>
              <a:t>The genetic test may show that you have a genetic alteration that explains your cancer and you may be at risk of other cancers. If this is the case, we will refer you to genetics to discuss this further. </a:t>
            </a:r>
          </a:p>
          <a:p>
            <a:pPr>
              <a:lnSpc>
                <a:spcPct val="107000"/>
              </a:lnSpc>
              <a:spcAft>
                <a:spcPts val="800"/>
              </a:spcAft>
              <a:buClr>
                <a:srgbClr val="BE1578"/>
              </a:buClr>
              <a:buSzPct val="157000"/>
            </a:pPr>
            <a:r>
              <a:rPr lang="en-GB" sz="1800" kern="100" dirty="0">
                <a:latin typeface="Aptos" panose="020B0004020202020204" pitchFamily="34" charset="0"/>
                <a:cs typeface="Times New Roman" panose="02020603050405020304" pitchFamily="18" charset="0"/>
              </a:rPr>
              <a:t>The genetic test may not find a genetic alteration, which is reassuring for you and your family. </a:t>
            </a:r>
          </a:p>
          <a:p>
            <a:pPr>
              <a:lnSpc>
                <a:spcPct val="107000"/>
              </a:lnSpc>
              <a:spcAft>
                <a:spcPts val="800"/>
              </a:spcAft>
              <a:buClr>
                <a:srgbClr val="BE1578"/>
              </a:buClr>
              <a:buSzPct val="157000"/>
            </a:pPr>
            <a:r>
              <a:rPr lang="en-GB" sz="1800" kern="100" dirty="0">
                <a:latin typeface="Aptos" panose="020B0004020202020204" pitchFamily="34" charset="0"/>
                <a:cs typeface="Times New Roman" panose="02020603050405020304" pitchFamily="18" charset="0"/>
              </a:rPr>
              <a:t>The genetic test may find a gene alteration we don’t fully understand, and we will refer you to genetics to discuss further. </a:t>
            </a:r>
          </a:p>
          <a:p>
            <a:pPr>
              <a:lnSpc>
                <a:spcPct val="107000"/>
              </a:lnSpc>
              <a:spcAft>
                <a:spcPts val="800"/>
              </a:spcAft>
              <a:buClr>
                <a:srgbClr val="BE1578"/>
              </a:buClr>
              <a:buSzPct val="157000"/>
            </a:pPr>
            <a:r>
              <a:rPr lang="en-GB" sz="1800" kern="100" dirty="0">
                <a:latin typeface="Aptos" panose="020B0004020202020204" pitchFamily="34" charset="0"/>
                <a:cs typeface="Times New Roman" panose="02020603050405020304" pitchFamily="18" charset="0"/>
              </a:rPr>
              <a:t>If this is something you are interested in, we can organise this today by giving a blood sample. </a:t>
            </a:r>
          </a:p>
          <a:p>
            <a:pPr>
              <a:lnSpc>
                <a:spcPct val="107000"/>
              </a:lnSpc>
              <a:spcAft>
                <a:spcPts val="800"/>
              </a:spcAft>
              <a:buClr>
                <a:srgbClr val="BE1578"/>
              </a:buClr>
              <a:buSzPct val="157000"/>
            </a:pPr>
            <a:r>
              <a:rPr lang="en-GB" sz="1800" kern="100" dirty="0">
                <a:latin typeface="Aptos" panose="020B0004020202020204" pitchFamily="34" charset="0"/>
                <a:cs typeface="Times New Roman" panose="02020603050405020304" pitchFamily="18" charset="0"/>
              </a:rPr>
              <a:t>Or you can take this pack away, and let us know. </a:t>
            </a:r>
          </a:p>
          <a:p>
            <a:pPr>
              <a:buClr>
                <a:srgbClr val="BE1578"/>
              </a:buClr>
            </a:pPr>
            <a:endParaRPr lang="en-GB" dirty="0"/>
          </a:p>
        </p:txBody>
      </p:sp>
      <p:sp>
        <p:nvSpPr>
          <p:cNvPr id="2" name="Title 1">
            <a:extLst>
              <a:ext uri="{FF2B5EF4-FFF2-40B4-BE49-F238E27FC236}">
                <a16:creationId xmlns:a16="http://schemas.microsoft.com/office/drawing/2014/main" id="{0D6DC659-3E0D-D388-DCDC-1186B04C9193}"/>
              </a:ext>
            </a:extLst>
          </p:cNvPr>
          <p:cNvSpPr>
            <a:spLocks noGrp="1"/>
          </p:cNvSpPr>
          <p:nvPr>
            <p:ph type="title"/>
          </p:nvPr>
        </p:nvSpPr>
        <p:spPr>
          <a:xfrm>
            <a:off x="514109" y="189866"/>
            <a:ext cx="10515600" cy="1325563"/>
          </a:xfrm>
        </p:spPr>
        <p:txBody>
          <a:bodyPr/>
          <a:lstStyle/>
          <a:p>
            <a:r>
              <a:rPr lang="en-GB" dirty="0"/>
              <a:t>Discussion in clinic </a:t>
            </a:r>
          </a:p>
        </p:txBody>
      </p:sp>
      <p:pic>
        <p:nvPicPr>
          <p:cNvPr id="4" name="top left corner.png" descr="top left corner.png">
            <a:extLst>
              <a:ext uri="{FF2B5EF4-FFF2-40B4-BE49-F238E27FC236}">
                <a16:creationId xmlns:a16="http://schemas.microsoft.com/office/drawing/2014/main" id="{C99AC19D-8BE6-195A-B849-21E3DF7FC97C}"/>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2734279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E119-5B75-4EB2-B85D-67CBA560279E}"/>
              </a:ext>
            </a:extLst>
          </p:cNvPr>
          <p:cNvSpPr>
            <a:spLocks noGrp="1"/>
          </p:cNvSpPr>
          <p:nvPr>
            <p:ph type="title"/>
          </p:nvPr>
        </p:nvSpPr>
        <p:spPr/>
        <p:txBody>
          <a:bodyPr/>
          <a:lstStyle/>
          <a:p>
            <a:r>
              <a:rPr lang="en-GB" dirty="0"/>
              <a:t>Storing DNA </a:t>
            </a:r>
          </a:p>
        </p:txBody>
      </p:sp>
      <p:sp>
        <p:nvSpPr>
          <p:cNvPr id="3" name="Content Placeholder 2">
            <a:extLst>
              <a:ext uri="{FF2B5EF4-FFF2-40B4-BE49-F238E27FC236}">
                <a16:creationId xmlns:a16="http://schemas.microsoft.com/office/drawing/2014/main" id="{A7B2320F-175B-7009-9A79-97EFD15CA61A}"/>
              </a:ext>
            </a:extLst>
          </p:cNvPr>
          <p:cNvSpPr>
            <a:spLocks noGrp="1"/>
          </p:cNvSpPr>
          <p:nvPr>
            <p:ph idx="1"/>
          </p:nvPr>
        </p:nvSpPr>
        <p:spPr>
          <a:xfrm>
            <a:off x="838200" y="1816954"/>
            <a:ext cx="10515600" cy="4351338"/>
          </a:xfrm>
        </p:spPr>
        <p:txBody>
          <a:bodyPr/>
          <a:lstStyle/>
          <a:p>
            <a:pPr marL="0" indent="0">
              <a:buNone/>
            </a:pPr>
            <a:r>
              <a:rPr lang="en-GB" dirty="0"/>
              <a:t>Benefits of taking a blood sample to stored DNA </a:t>
            </a:r>
          </a:p>
          <a:p>
            <a:pPr lvl="1"/>
            <a:r>
              <a:rPr lang="en-GB" dirty="0"/>
              <a:t>Time to consider option of testing i.e. if currently in treatment / unwell </a:t>
            </a:r>
          </a:p>
          <a:p>
            <a:pPr lvl="1"/>
            <a:r>
              <a:rPr lang="en-GB" dirty="0"/>
              <a:t>Information for relatives to access </a:t>
            </a:r>
          </a:p>
          <a:p>
            <a:pPr marL="0" indent="0">
              <a:buNone/>
            </a:pPr>
            <a:endParaRPr lang="en-GB" dirty="0"/>
          </a:p>
        </p:txBody>
      </p:sp>
      <p:pic>
        <p:nvPicPr>
          <p:cNvPr id="5" name="Picture 4">
            <a:extLst>
              <a:ext uri="{FF2B5EF4-FFF2-40B4-BE49-F238E27FC236}">
                <a16:creationId xmlns:a16="http://schemas.microsoft.com/office/drawing/2014/main" id="{CDF0A14D-C366-E21D-7BA8-DA54E0ADCD27}"/>
              </a:ext>
            </a:extLst>
          </p:cNvPr>
          <p:cNvPicPr>
            <a:picLocks noChangeAspect="1"/>
          </p:cNvPicPr>
          <p:nvPr/>
        </p:nvPicPr>
        <p:blipFill>
          <a:blip r:embed="rId3"/>
          <a:srcRect l="18455" t="34582" r="49101" b="30711"/>
          <a:stretch/>
        </p:blipFill>
        <p:spPr>
          <a:xfrm>
            <a:off x="1023270" y="3429000"/>
            <a:ext cx="8110299" cy="2928136"/>
          </a:xfrm>
          <a:prstGeom prst="rect">
            <a:avLst/>
          </a:prstGeom>
        </p:spPr>
      </p:pic>
      <p:pic>
        <p:nvPicPr>
          <p:cNvPr id="4" name="top left corner.png" descr="top left corner.png">
            <a:extLst>
              <a:ext uri="{FF2B5EF4-FFF2-40B4-BE49-F238E27FC236}">
                <a16:creationId xmlns:a16="http://schemas.microsoft.com/office/drawing/2014/main" id="{04BEF744-1250-B2DB-8360-E40CC593843E}"/>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41598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69" y="4553712"/>
            <a:ext cx="8288032" cy="1096316"/>
          </a:xfrm>
        </p:spPr>
        <p:txBody>
          <a:bodyPr vert="horz" lIns="91440" tIns="45720" rIns="91440" bIns="45720" rtlCol="0" anchor="b">
            <a:normAutofit/>
          </a:bodyPr>
          <a:lstStyle/>
          <a:p>
            <a:pPr algn="ctr">
              <a:lnSpc>
                <a:spcPct val="90000"/>
              </a:lnSpc>
            </a:pPr>
            <a:r>
              <a:rPr lang="en-US" sz="3400" kern="1200">
                <a:solidFill>
                  <a:schemeClr val="accent1"/>
                </a:solidFill>
                <a:latin typeface="+mj-lt"/>
                <a:ea typeface="+mj-ea"/>
                <a:cs typeface="+mj-cs"/>
              </a:rPr>
              <a:t>Cancer is a disease of the Genome</a:t>
            </a:r>
            <a:br>
              <a:rPr lang="en-US" sz="3400" kern="1200">
                <a:solidFill>
                  <a:schemeClr val="accent1"/>
                </a:solidFill>
                <a:latin typeface="+mj-lt"/>
                <a:ea typeface="+mj-ea"/>
                <a:cs typeface="+mj-cs"/>
              </a:rPr>
            </a:br>
            <a:endParaRPr lang="en-US" sz="3400" kern="1200">
              <a:solidFill>
                <a:schemeClr val="accent1"/>
              </a:solidFill>
              <a:latin typeface="+mj-lt"/>
              <a:ea typeface="+mj-ea"/>
              <a:cs typeface="+mj-cs"/>
            </a:endParaRPr>
          </a:p>
        </p:txBody>
      </p:sp>
      <p:sp>
        <p:nvSpPr>
          <p:cNvPr id="5" name="Title 1"/>
          <p:cNvSpPr txBox="1">
            <a:spLocks/>
          </p:cNvSpPr>
          <p:nvPr/>
        </p:nvSpPr>
        <p:spPr>
          <a:xfrm>
            <a:off x="985969" y="5650029"/>
            <a:ext cx="8288032" cy="46912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spcBef>
                <a:spcPts val="1000"/>
              </a:spcBef>
              <a:buClr>
                <a:schemeClr val="accent1"/>
              </a:buClr>
              <a:buSzPct val="80000"/>
            </a:pPr>
            <a:r>
              <a:rPr lang="en-US" sz="1700" b="1">
                <a:solidFill>
                  <a:schemeClr val="tx1">
                    <a:lumMod val="50000"/>
                    <a:lumOff val="50000"/>
                  </a:schemeClr>
                </a:solidFill>
                <a:latin typeface="+mn-lt"/>
                <a:ea typeface="+mn-ea"/>
                <a:cs typeface="+mn-cs"/>
              </a:rPr>
              <a:t>Most cancers arise via step-wise acquisition of many somatic genetic changes</a:t>
            </a:r>
            <a:endParaRPr lang="en-US" sz="1700">
              <a:solidFill>
                <a:schemeClr val="tx1">
                  <a:lumMod val="50000"/>
                  <a:lumOff val="50000"/>
                </a:schemeClr>
              </a:solidFill>
              <a:latin typeface="+mn-lt"/>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10117" y="934222"/>
            <a:ext cx="5839735" cy="32994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Related image">
            <a:extLst>
              <a:ext uri="{FF2B5EF4-FFF2-40B4-BE49-F238E27FC236}">
                <a16:creationId xmlns:a16="http://schemas.microsoft.com/office/drawing/2014/main" id="{3EC39E32-819D-9527-838C-C9A4D62C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277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F11A8-4F6E-1B50-6174-81E87DD159E3}"/>
              </a:ext>
            </a:extLst>
          </p:cNvPr>
          <p:cNvSpPr>
            <a:spLocks noGrp="1"/>
          </p:cNvSpPr>
          <p:nvPr>
            <p:ph type="title"/>
          </p:nvPr>
        </p:nvSpPr>
        <p:spPr/>
        <p:txBody>
          <a:bodyPr/>
          <a:lstStyle/>
          <a:p>
            <a:r>
              <a:rPr lang="en-GB" dirty="0"/>
              <a:t>FAQ </a:t>
            </a:r>
          </a:p>
        </p:txBody>
      </p:sp>
      <p:sp>
        <p:nvSpPr>
          <p:cNvPr id="3" name="Content Placeholder 2">
            <a:extLst>
              <a:ext uri="{FF2B5EF4-FFF2-40B4-BE49-F238E27FC236}">
                <a16:creationId xmlns:a16="http://schemas.microsoft.com/office/drawing/2014/main" id="{D11EE1A1-62A3-1548-BFDC-8A073B4715DF}"/>
              </a:ext>
            </a:extLst>
          </p:cNvPr>
          <p:cNvSpPr>
            <a:spLocks noGrp="1"/>
          </p:cNvSpPr>
          <p:nvPr>
            <p:ph idx="1"/>
          </p:nvPr>
        </p:nvSpPr>
        <p:spPr>
          <a:xfrm>
            <a:off x="838200" y="1825625"/>
            <a:ext cx="8986284" cy="4351338"/>
          </a:xfrm>
        </p:spPr>
        <p:txBody>
          <a:bodyPr>
            <a:normAutofit fontScale="92500" lnSpcReduction="10000"/>
          </a:bodyPr>
          <a:lstStyle/>
          <a:p>
            <a:r>
              <a:rPr lang="en-GB" dirty="0"/>
              <a:t>Where do I find the consent form?</a:t>
            </a:r>
          </a:p>
          <a:p>
            <a:r>
              <a:rPr lang="en-GB" dirty="0"/>
              <a:t>Where do I find the blood form? </a:t>
            </a:r>
          </a:p>
          <a:p>
            <a:r>
              <a:rPr lang="en-GB" dirty="0"/>
              <a:t>How do I complete the form?</a:t>
            </a:r>
          </a:p>
          <a:p>
            <a:r>
              <a:rPr lang="en-GB" dirty="0"/>
              <a:t>Where do patients give bloods for test?</a:t>
            </a:r>
          </a:p>
          <a:p>
            <a:r>
              <a:rPr lang="en-GB" dirty="0"/>
              <a:t>How long do results take? </a:t>
            </a:r>
          </a:p>
          <a:p>
            <a:r>
              <a:rPr lang="en-GB" dirty="0"/>
              <a:t>How long does it take for a patient to be seen when referred to clinical genetics? </a:t>
            </a:r>
          </a:p>
          <a:p>
            <a:r>
              <a:rPr lang="en-GB" dirty="0"/>
              <a:t>Who do I contact if I have general questions about genetic testing or questions about a patient? </a:t>
            </a:r>
          </a:p>
          <a:p>
            <a:r>
              <a:rPr lang="en-GB" dirty="0"/>
              <a:t>Where can we direct patients for further support?</a:t>
            </a:r>
          </a:p>
        </p:txBody>
      </p:sp>
      <p:pic>
        <p:nvPicPr>
          <p:cNvPr id="4" name="top left corner.png" descr="top left corner.png">
            <a:extLst>
              <a:ext uri="{FF2B5EF4-FFF2-40B4-BE49-F238E27FC236}">
                <a16:creationId xmlns:a16="http://schemas.microsoft.com/office/drawing/2014/main" id="{7F818ADD-5434-D3F7-3CD6-01EC89EA32A2}"/>
              </a:ext>
            </a:extLst>
          </p:cNvPr>
          <p:cNvPicPr>
            <a:picLocks noChangeAspect="1"/>
          </p:cNvPicPr>
          <p:nvPr/>
        </p:nvPicPr>
        <p:blipFill>
          <a:blip r:embed="rId2"/>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2527827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6ABA-7197-BF95-F616-814B296EB185}"/>
              </a:ext>
            </a:extLst>
          </p:cNvPr>
          <p:cNvSpPr>
            <a:spLocks noGrp="1"/>
          </p:cNvSpPr>
          <p:nvPr>
            <p:ph type="title"/>
          </p:nvPr>
        </p:nvSpPr>
        <p:spPr/>
        <p:txBody>
          <a:bodyPr/>
          <a:lstStyle/>
          <a:p>
            <a:r>
              <a:rPr lang="en-GB" dirty="0"/>
              <a:t>Where do I find the consent form? </a:t>
            </a:r>
          </a:p>
        </p:txBody>
      </p:sp>
      <p:pic>
        <p:nvPicPr>
          <p:cNvPr id="5" name="Picture 4">
            <a:extLst>
              <a:ext uri="{FF2B5EF4-FFF2-40B4-BE49-F238E27FC236}">
                <a16:creationId xmlns:a16="http://schemas.microsoft.com/office/drawing/2014/main" id="{B7A64456-5EE8-8E3E-E3FB-AA656A246614}"/>
              </a:ext>
            </a:extLst>
          </p:cNvPr>
          <p:cNvPicPr>
            <a:picLocks noChangeAspect="1"/>
          </p:cNvPicPr>
          <p:nvPr/>
        </p:nvPicPr>
        <p:blipFill>
          <a:blip r:embed="rId3"/>
          <a:srcRect t="8796" r="47343" b="26389"/>
          <a:stretch/>
        </p:blipFill>
        <p:spPr>
          <a:xfrm>
            <a:off x="3590925" y="2816225"/>
            <a:ext cx="6419850" cy="2667000"/>
          </a:xfrm>
          <a:prstGeom prst="rect">
            <a:avLst/>
          </a:prstGeom>
        </p:spPr>
      </p:pic>
      <p:pic>
        <p:nvPicPr>
          <p:cNvPr id="7" name="Picture 6">
            <a:extLst>
              <a:ext uri="{FF2B5EF4-FFF2-40B4-BE49-F238E27FC236}">
                <a16:creationId xmlns:a16="http://schemas.microsoft.com/office/drawing/2014/main" id="{8B8E14A0-FF4E-15B6-7395-047DDDC52594}"/>
              </a:ext>
            </a:extLst>
          </p:cNvPr>
          <p:cNvPicPr>
            <a:picLocks noChangeAspect="1"/>
          </p:cNvPicPr>
          <p:nvPr/>
        </p:nvPicPr>
        <p:blipFill>
          <a:blip r:embed="rId4"/>
          <a:srcRect l="30132" t="38875" r="65713" b="53464"/>
          <a:stretch/>
        </p:blipFill>
        <p:spPr>
          <a:xfrm>
            <a:off x="1219200" y="1690688"/>
            <a:ext cx="1466850" cy="912814"/>
          </a:xfrm>
          <a:prstGeom prst="rect">
            <a:avLst/>
          </a:prstGeom>
        </p:spPr>
      </p:pic>
      <p:pic>
        <p:nvPicPr>
          <p:cNvPr id="3" name="top left corner.png" descr="top left corner.png">
            <a:extLst>
              <a:ext uri="{FF2B5EF4-FFF2-40B4-BE49-F238E27FC236}">
                <a16:creationId xmlns:a16="http://schemas.microsoft.com/office/drawing/2014/main" id="{37929338-9F2D-E98A-80CA-EA874BDD4732}"/>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4024104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0326-47DD-1FDB-A6E8-1254C3F42411}"/>
              </a:ext>
            </a:extLst>
          </p:cNvPr>
          <p:cNvSpPr>
            <a:spLocks noGrp="1"/>
          </p:cNvSpPr>
          <p:nvPr>
            <p:ph type="title"/>
          </p:nvPr>
        </p:nvSpPr>
        <p:spPr/>
        <p:txBody>
          <a:bodyPr/>
          <a:lstStyle/>
          <a:p>
            <a:r>
              <a:rPr lang="en-GB" dirty="0"/>
              <a:t>Where do I find the blood form?</a:t>
            </a:r>
          </a:p>
        </p:txBody>
      </p:sp>
      <p:pic>
        <p:nvPicPr>
          <p:cNvPr id="5" name="Picture 4">
            <a:extLst>
              <a:ext uri="{FF2B5EF4-FFF2-40B4-BE49-F238E27FC236}">
                <a16:creationId xmlns:a16="http://schemas.microsoft.com/office/drawing/2014/main" id="{276CB28B-3BEE-8477-400C-86431ED62FC3}"/>
              </a:ext>
            </a:extLst>
          </p:cNvPr>
          <p:cNvPicPr>
            <a:picLocks noChangeAspect="1"/>
          </p:cNvPicPr>
          <p:nvPr/>
        </p:nvPicPr>
        <p:blipFill>
          <a:blip r:embed="rId3"/>
          <a:srcRect l="12656" t="11573" r="54081" b="29872"/>
          <a:stretch/>
        </p:blipFill>
        <p:spPr>
          <a:xfrm>
            <a:off x="2487132" y="1483685"/>
            <a:ext cx="6967580" cy="4139498"/>
          </a:xfrm>
          <a:prstGeom prst="rect">
            <a:avLst/>
          </a:prstGeom>
        </p:spPr>
      </p:pic>
      <p:sp>
        <p:nvSpPr>
          <p:cNvPr id="4" name="TextBox 3">
            <a:extLst>
              <a:ext uri="{FF2B5EF4-FFF2-40B4-BE49-F238E27FC236}">
                <a16:creationId xmlns:a16="http://schemas.microsoft.com/office/drawing/2014/main" id="{BF01E0BB-09EE-8223-80A2-A3FE98F8D77E}"/>
              </a:ext>
            </a:extLst>
          </p:cNvPr>
          <p:cNvSpPr txBox="1"/>
          <p:nvPr/>
        </p:nvSpPr>
        <p:spPr>
          <a:xfrm>
            <a:off x="241890" y="5910262"/>
            <a:ext cx="8019607" cy="923330"/>
          </a:xfrm>
          <a:prstGeom prst="rect">
            <a:avLst/>
          </a:prstGeom>
          <a:noFill/>
        </p:spPr>
        <p:txBody>
          <a:bodyPr wrap="square">
            <a:spAutoFit/>
          </a:bodyPr>
          <a:lstStyle/>
          <a:p>
            <a:r>
              <a:rPr lang="en-GB" dirty="0">
                <a:hlinkClick r:id="rId4"/>
              </a:rPr>
              <a:t>www.liverpoolwomens.nhs.uk/our-services/liverpool-centre-for-genomic-medicine-lcgm/health-care-professionals/mainstream-genomic-testing/</a:t>
            </a:r>
            <a:endParaRPr lang="en-GB" dirty="0"/>
          </a:p>
          <a:p>
            <a:endParaRPr lang="en-GB" dirty="0"/>
          </a:p>
        </p:txBody>
      </p:sp>
      <p:pic>
        <p:nvPicPr>
          <p:cNvPr id="6" name="top left corner.png" descr="top left corner.png">
            <a:extLst>
              <a:ext uri="{FF2B5EF4-FFF2-40B4-BE49-F238E27FC236}">
                <a16:creationId xmlns:a16="http://schemas.microsoft.com/office/drawing/2014/main" id="{283D482E-63B7-11ED-05F7-8FD3B3E240A1}"/>
              </a:ext>
            </a:extLst>
          </p:cNvPr>
          <p:cNvPicPr>
            <a:picLocks noChangeAspect="1"/>
          </p:cNvPicPr>
          <p:nvPr/>
        </p:nvPicPr>
        <p:blipFill>
          <a:blip r:embed="rId5"/>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2949943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0326-47DD-1FDB-A6E8-1254C3F42411}"/>
              </a:ext>
            </a:extLst>
          </p:cNvPr>
          <p:cNvSpPr>
            <a:spLocks noGrp="1"/>
          </p:cNvSpPr>
          <p:nvPr>
            <p:ph type="title"/>
          </p:nvPr>
        </p:nvSpPr>
        <p:spPr/>
        <p:txBody>
          <a:bodyPr/>
          <a:lstStyle/>
          <a:p>
            <a:r>
              <a:rPr lang="en-GB" dirty="0"/>
              <a:t>Where do I find the blood form?</a:t>
            </a:r>
          </a:p>
        </p:txBody>
      </p:sp>
      <p:sp>
        <p:nvSpPr>
          <p:cNvPr id="4" name="TextBox 3">
            <a:extLst>
              <a:ext uri="{FF2B5EF4-FFF2-40B4-BE49-F238E27FC236}">
                <a16:creationId xmlns:a16="http://schemas.microsoft.com/office/drawing/2014/main" id="{BF01E0BB-09EE-8223-80A2-A3FE98F8D77E}"/>
              </a:ext>
            </a:extLst>
          </p:cNvPr>
          <p:cNvSpPr txBox="1"/>
          <p:nvPr/>
        </p:nvSpPr>
        <p:spPr>
          <a:xfrm>
            <a:off x="241890" y="5910262"/>
            <a:ext cx="8019607" cy="923330"/>
          </a:xfrm>
          <a:prstGeom prst="rect">
            <a:avLst/>
          </a:prstGeom>
          <a:noFill/>
        </p:spPr>
        <p:txBody>
          <a:bodyPr wrap="square">
            <a:spAutoFit/>
          </a:bodyPr>
          <a:lstStyle/>
          <a:p>
            <a:r>
              <a:rPr lang="en-GB" dirty="0">
                <a:hlinkClick r:id="rId3"/>
              </a:rPr>
              <a:t>www.liverpoolwomens.nhs.uk/our-services/liverpool-centre-for-genomic-medicine-lcgm/health-care-professionals/mainstream-genomic-testing/</a:t>
            </a:r>
            <a:endParaRPr lang="en-GB" dirty="0"/>
          </a:p>
          <a:p>
            <a:endParaRPr lang="en-GB" dirty="0"/>
          </a:p>
        </p:txBody>
      </p:sp>
      <p:pic>
        <p:nvPicPr>
          <p:cNvPr id="6" name="top left corner.png" descr="top left corner.png">
            <a:extLst>
              <a:ext uri="{FF2B5EF4-FFF2-40B4-BE49-F238E27FC236}">
                <a16:creationId xmlns:a16="http://schemas.microsoft.com/office/drawing/2014/main" id="{283D482E-63B7-11ED-05F7-8FD3B3E240A1}"/>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pic>
        <p:nvPicPr>
          <p:cNvPr id="3" name="Picture 2">
            <a:extLst>
              <a:ext uri="{FF2B5EF4-FFF2-40B4-BE49-F238E27FC236}">
                <a16:creationId xmlns:a16="http://schemas.microsoft.com/office/drawing/2014/main" id="{E8848702-FA47-F9A0-844B-7FD431481352}"/>
              </a:ext>
            </a:extLst>
          </p:cNvPr>
          <p:cNvPicPr>
            <a:picLocks noChangeAspect="1"/>
          </p:cNvPicPr>
          <p:nvPr/>
        </p:nvPicPr>
        <p:blipFill>
          <a:blip r:embed="rId5"/>
          <a:stretch>
            <a:fillRect/>
          </a:stretch>
        </p:blipFill>
        <p:spPr>
          <a:xfrm>
            <a:off x="1341783" y="1346977"/>
            <a:ext cx="3188448" cy="4456918"/>
          </a:xfrm>
          <a:prstGeom prst="rect">
            <a:avLst/>
          </a:prstGeom>
        </p:spPr>
      </p:pic>
      <p:pic>
        <p:nvPicPr>
          <p:cNvPr id="7" name="Content Placeholder 4">
            <a:extLst>
              <a:ext uri="{FF2B5EF4-FFF2-40B4-BE49-F238E27FC236}">
                <a16:creationId xmlns:a16="http://schemas.microsoft.com/office/drawing/2014/main" id="{05180A4B-09E2-FBE1-5910-8A8437EDE30B}"/>
              </a:ext>
            </a:extLst>
          </p:cNvPr>
          <p:cNvPicPr>
            <a:picLocks noGrp="1" noChangeAspect="1"/>
          </p:cNvPicPr>
          <p:nvPr>
            <p:ph idx="1"/>
          </p:nvPr>
        </p:nvPicPr>
        <p:blipFill>
          <a:blip r:embed="rId6"/>
          <a:srcRect l="-1" t="4182" r="49499" b="65377"/>
          <a:stretch/>
        </p:blipFill>
        <p:spPr>
          <a:xfrm>
            <a:off x="5496879" y="1853590"/>
            <a:ext cx="5529236" cy="3024554"/>
          </a:xfrm>
        </p:spPr>
      </p:pic>
    </p:spTree>
    <p:extLst>
      <p:ext uri="{BB962C8B-B14F-4D97-AF65-F5344CB8AC3E}">
        <p14:creationId xmlns:p14="http://schemas.microsoft.com/office/powerpoint/2010/main" val="3780147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9576-0174-865E-B5F9-4FD7CA255EEC}"/>
              </a:ext>
            </a:extLst>
          </p:cNvPr>
          <p:cNvSpPr>
            <a:spLocks noGrp="1"/>
          </p:cNvSpPr>
          <p:nvPr>
            <p:ph type="title"/>
          </p:nvPr>
        </p:nvSpPr>
        <p:spPr/>
        <p:txBody>
          <a:bodyPr/>
          <a:lstStyle/>
          <a:p>
            <a:r>
              <a:rPr lang="en-GB" dirty="0"/>
              <a:t>How do I complete the form?</a:t>
            </a:r>
          </a:p>
        </p:txBody>
      </p:sp>
      <p:pic>
        <p:nvPicPr>
          <p:cNvPr id="5" name="Content Placeholder 4">
            <a:extLst>
              <a:ext uri="{FF2B5EF4-FFF2-40B4-BE49-F238E27FC236}">
                <a16:creationId xmlns:a16="http://schemas.microsoft.com/office/drawing/2014/main" id="{2C850F35-E488-FB9B-5282-E11E0FE4CF2E}"/>
              </a:ext>
            </a:extLst>
          </p:cNvPr>
          <p:cNvPicPr>
            <a:picLocks noGrp="1" noChangeAspect="1"/>
          </p:cNvPicPr>
          <p:nvPr>
            <p:ph idx="1"/>
          </p:nvPr>
        </p:nvPicPr>
        <p:blipFill>
          <a:blip r:embed="rId3"/>
          <a:srcRect l="-1" t="4182" r="49499" b="65377"/>
          <a:stretch/>
        </p:blipFill>
        <p:spPr>
          <a:xfrm>
            <a:off x="987428" y="1370637"/>
            <a:ext cx="9710070" cy="5311517"/>
          </a:xfrm>
        </p:spPr>
      </p:pic>
    </p:spTree>
    <p:extLst>
      <p:ext uri="{BB962C8B-B14F-4D97-AF65-F5344CB8AC3E}">
        <p14:creationId xmlns:p14="http://schemas.microsoft.com/office/powerpoint/2010/main" val="2214504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BE48-B2BF-7CD7-4E28-269CD2AFD69F}"/>
              </a:ext>
            </a:extLst>
          </p:cNvPr>
          <p:cNvSpPr>
            <a:spLocks noGrp="1"/>
          </p:cNvSpPr>
          <p:nvPr>
            <p:ph type="title"/>
          </p:nvPr>
        </p:nvSpPr>
        <p:spPr>
          <a:xfrm>
            <a:off x="680484" y="309691"/>
            <a:ext cx="10515600" cy="1325563"/>
          </a:xfrm>
        </p:spPr>
        <p:txBody>
          <a:bodyPr/>
          <a:lstStyle/>
          <a:p>
            <a:r>
              <a:rPr lang="en-GB" dirty="0"/>
              <a:t>How do I complete the form?</a:t>
            </a:r>
          </a:p>
        </p:txBody>
      </p:sp>
      <p:pic>
        <p:nvPicPr>
          <p:cNvPr id="5" name="Picture 4">
            <a:extLst>
              <a:ext uri="{FF2B5EF4-FFF2-40B4-BE49-F238E27FC236}">
                <a16:creationId xmlns:a16="http://schemas.microsoft.com/office/drawing/2014/main" id="{0AB43BEC-2A30-670A-CC8E-D167F532C467}"/>
              </a:ext>
            </a:extLst>
          </p:cNvPr>
          <p:cNvPicPr>
            <a:picLocks noChangeAspect="1"/>
          </p:cNvPicPr>
          <p:nvPr/>
        </p:nvPicPr>
        <p:blipFill>
          <a:blip r:embed="rId3"/>
          <a:srcRect l="12031" t="18056" r="70156" b="8333"/>
          <a:stretch/>
        </p:blipFill>
        <p:spPr>
          <a:xfrm>
            <a:off x="4124325" y="1325563"/>
            <a:ext cx="3943350" cy="5499935"/>
          </a:xfrm>
          <a:prstGeom prst="rect">
            <a:avLst/>
          </a:prstGeom>
        </p:spPr>
      </p:pic>
      <p:cxnSp>
        <p:nvCxnSpPr>
          <p:cNvPr id="7" name="Straight Arrow Connector 6">
            <a:extLst>
              <a:ext uri="{FF2B5EF4-FFF2-40B4-BE49-F238E27FC236}">
                <a16:creationId xmlns:a16="http://schemas.microsoft.com/office/drawing/2014/main" id="{E4FD5637-0EAE-BE60-EECA-7177A5957402}"/>
              </a:ext>
            </a:extLst>
          </p:cNvPr>
          <p:cNvCxnSpPr/>
          <p:nvPr/>
        </p:nvCxnSpPr>
        <p:spPr>
          <a:xfrm>
            <a:off x="2590800" y="2209800"/>
            <a:ext cx="1533525" cy="1714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91C1A0F-42D0-E33C-6519-BC0E43E1CD13}"/>
              </a:ext>
            </a:extLst>
          </p:cNvPr>
          <p:cNvCxnSpPr>
            <a:cxnSpLocks/>
          </p:cNvCxnSpPr>
          <p:nvPr/>
        </p:nvCxnSpPr>
        <p:spPr>
          <a:xfrm flipH="1">
            <a:off x="6096000" y="2651126"/>
            <a:ext cx="3067050" cy="606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402CC0C-F182-F8B1-E474-CF4325667B3E}"/>
              </a:ext>
            </a:extLst>
          </p:cNvPr>
          <p:cNvCxnSpPr>
            <a:cxnSpLocks/>
          </p:cNvCxnSpPr>
          <p:nvPr/>
        </p:nvCxnSpPr>
        <p:spPr>
          <a:xfrm>
            <a:off x="2343150" y="3878263"/>
            <a:ext cx="182403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F506637-6C0B-AC40-95FA-3E97B32C1C31}"/>
              </a:ext>
            </a:extLst>
          </p:cNvPr>
          <p:cNvCxnSpPr>
            <a:cxnSpLocks/>
          </p:cNvCxnSpPr>
          <p:nvPr/>
        </p:nvCxnSpPr>
        <p:spPr>
          <a:xfrm flipH="1">
            <a:off x="7410450" y="3907464"/>
            <a:ext cx="2190750" cy="168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top left corner.png" descr="top left corner.png">
            <a:extLst>
              <a:ext uri="{FF2B5EF4-FFF2-40B4-BE49-F238E27FC236}">
                <a16:creationId xmlns:a16="http://schemas.microsoft.com/office/drawing/2014/main" id="{0843F9D1-24D2-D3B6-7973-DB82E3FAD082}"/>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
        <p:nvSpPr>
          <p:cNvPr id="4" name="TextBox 3">
            <a:extLst>
              <a:ext uri="{FF2B5EF4-FFF2-40B4-BE49-F238E27FC236}">
                <a16:creationId xmlns:a16="http://schemas.microsoft.com/office/drawing/2014/main" id="{0037E82A-EDB7-69D4-4854-E0F841B536AA}"/>
              </a:ext>
            </a:extLst>
          </p:cNvPr>
          <p:cNvSpPr txBox="1"/>
          <p:nvPr/>
        </p:nvSpPr>
        <p:spPr>
          <a:xfrm>
            <a:off x="1675292" y="1848448"/>
            <a:ext cx="1265275" cy="646331"/>
          </a:xfrm>
          <a:prstGeom prst="rect">
            <a:avLst/>
          </a:prstGeom>
          <a:noFill/>
        </p:spPr>
        <p:txBody>
          <a:bodyPr wrap="square" rtlCol="0">
            <a:spAutoFit/>
          </a:bodyPr>
          <a:lstStyle/>
          <a:p>
            <a:r>
              <a:rPr lang="en-GB" dirty="0"/>
              <a:t>Patient details </a:t>
            </a:r>
          </a:p>
        </p:txBody>
      </p:sp>
      <p:sp>
        <p:nvSpPr>
          <p:cNvPr id="6" name="TextBox 5">
            <a:extLst>
              <a:ext uri="{FF2B5EF4-FFF2-40B4-BE49-F238E27FC236}">
                <a16:creationId xmlns:a16="http://schemas.microsoft.com/office/drawing/2014/main" id="{6AC05841-0C40-599F-547D-25841B6B270C}"/>
              </a:ext>
            </a:extLst>
          </p:cNvPr>
          <p:cNvSpPr txBox="1"/>
          <p:nvPr/>
        </p:nvSpPr>
        <p:spPr>
          <a:xfrm>
            <a:off x="9292025" y="2192154"/>
            <a:ext cx="2382524" cy="646331"/>
          </a:xfrm>
          <a:prstGeom prst="rect">
            <a:avLst/>
          </a:prstGeom>
          <a:noFill/>
        </p:spPr>
        <p:txBody>
          <a:bodyPr wrap="square" rtlCol="0">
            <a:spAutoFit/>
          </a:bodyPr>
          <a:lstStyle/>
          <a:p>
            <a:r>
              <a:rPr lang="en-GB" dirty="0"/>
              <a:t>R code </a:t>
            </a:r>
          </a:p>
          <a:p>
            <a:r>
              <a:rPr lang="en-GB" dirty="0"/>
              <a:t>(R207 or R210)</a:t>
            </a:r>
          </a:p>
        </p:txBody>
      </p:sp>
      <p:sp>
        <p:nvSpPr>
          <p:cNvPr id="9" name="TextBox 8">
            <a:extLst>
              <a:ext uri="{FF2B5EF4-FFF2-40B4-BE49-F238E27FC236}">
                <a16:creationId xmlns:a16="http://schemas.microsoft.com/office/drawing/2014/main" id="{A8F6D3F0-DCD9-7AB8-F8D6-9D585B9B4E2E}"/>
              </a:ext>
            </a:extLst>
          </p:cNvPr>
          <p:cNvSpPr txBox="1"/>
          <p:nvPr/>
        </p:nvSpPr>
        <p:spPr>
          <a:xfrm>
            <a:off x="680484" y="3429199"/>
            <a:ext cx="2775097" cy="1200329"/>
          </a:xfrm>
          <a:prstGeom prst="rect">
            <a:avLst/>
          </a:prstGeom>
          <a:noFill/>
        </p:spPr>
        <p:txBody>
          <a:bodyPr wrap="square" rtlCol="0">
            <a:spAutoFit/>
          </a:bodyPr>
          <a:lstStyle/>
          <a:p>
            <a:r>
              <a:rPr lang="en-GB" dirty="0"/>
              <a:t>Testing category: </a:t>
            </a:r>
          </a:p>
          <a:p>
            <a:r>
              <a:rPr lang="en-GB" dirty="0"/>
              <a:t>Diagnostic </a:t>
            </a:r>
          </a:p>
          <a:p>
            <a:r>
              <a:rPr lang="en-GB" dirty="0"/>
              <a:t>(Colour also indicates the tube needed) </a:t>
            </a:r>
          </a:p>
        </p:txBody>
      </p:sp>
      <p:sp>
        <p:nvSpPr>
          <p:cNvPr id="10" name="TextBox 9">
            <a:extLst>
              <a:ext uri="{FF2B5EF4-FFF2-40B4-BE49-F238E27FC236}">
                <a16:creationId xmlns:a16="http://schemas.microsoft.com/office/drawing/2014/main" id="{67F79560-4547-92A0-A03F-12212DBABDA4}"/>
              </a:ext>
            </a:extLst>
          </p:cNvPr>
          <p:cNvSpPr txBox="1"/>
          <p:nvPr/>
        </p:nvSpPr>
        <p:spPr>
          <a:xfrm>
            <a:off x="9658405" y="3584298"/>
            <a:ext cx="2382524" cy="1200329"/>
          </a:xfrm>
          <a:prstGeom prst="rect">
            <a:avLst/>
          </a:prstGeom>
          <a:noFill/>
        </p:spPr>
        <p:txBody>
          <a:bodyPr wrap="square" rtlCol="0">
            <a:spAutoFit/>
          </a:bodyPr>
          <a:lstStyle/>
          <a:p>
            <a:r>
              <a:rPr lang="en-GB" dirty="0"/>
              <a:t>Clinical details </a:t>
            </a:r>
          </a:p>
          <a:p>
            <a:r>
              <a:rPr lang="en-GB" dirty="0"/>
              <a:t>E.g. diagnosed with endometrial cancer under 50 </a:t>
            </a:r>
          </a:p>
        </p:txBody>
      </p:sp>
      <p:cxnSp>
        <p:nvCxnSpPr>
          <p:cNvPr id="12" name="Straight Arrow Connector 11">
            <a:extLst>
              <a:ext uri="{FF2B5EF4-FFF2-40B4-BE49-F238E27FC236}">
                <a16:creationId xmlns:a16="http://schemas.microsoft.com/office/drawing/2014/main" id="{7A56AB69-A0CD-F7D3-169F-00AA783AD691}"/>
              </a:ext>
            </a:extLst>
          </p:cNvPr>
          <p:cNvCxnSpPr>
            <a:cxnSpLocks/>
          </p:cNvCxnSpPr>
          <p:nvPr/>
        </p:nvCxnSpPr>
        <p:spPr>
          <a:xfrm flipV="1">
            <a:off x="2940567" y="5563948"/>
            <a:ext cx="1833452" cy="3855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B6DC8BE1-62E8-44C0-AAF3-C45A251B7219}"/>
              </a:ext>
            </a:extLst>
          </p:cNvPr>
          <p:cNvSpPr txBox="1"/>
          <p:nvPr/>
        </p:nvSpPr>
        <p:spPr>
          <a:xfrm>
            <a:off x="1371600" y="5681096"/>
            <a:ext cx="1961707" cy="646331"/>
          </a:xfrm>
          <a:prstGeom prst="rect">
            <a:avLst/>
          </a:prstGeom>
          <a:noFill/>
        </p:spPr>
        <p:txBody>
          <a:bodyPr wrap="square" rtlCol="0">
            <a:spAutoFit/>
          </a:bodyPr>
          <a:lstStyle/>
          <a:p>
            <a:r>
              <a:rPr lang="en-GB" dirty="0"/>
              <a:t>Sample type </a:t>
            </a:r>
          </a:p>
          <a:p>
            <a:r>
              <a:rPr lang="en-GB" dirty="0"/>
              <a:t>Blood – EDTA </a:t>
            </a:r>
          </a:p>
        </p:txBody>
      </p:sp>
    </p:spTree>
    <p:extLst>
      <p:ext uri="{BB962C8B-B14F-4D97-AF65-F5344CB8AC3E}">
        <p14:creationId xmlns:p14="http://schemas.microsoft.com/office/powerpoint/2010/main" val="561518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5D75-106A-77D4-C1D4-DB433AAD57D7}"/>
              </a:ext>
            </a:extLst>
          </p:cNvPr>
          <p:cNvSpPr>
            <a:spLocks noGrp="1"/>
          </p:cNvSpPr>
          <p:nvPr>
            <p:ph type="title"/>
          </p:nvPr>
        </p:nvSpPr>
        <p:spPr/>
        <p:txBody>
          <a:bodyPr/>
          <a:lstStyle/>
          <a:p>
            <a:r>
              <a:rPr lang="en-GB" dirty="0"/>
              <a:t>How do patients have bloods taken? </a:t>
            </a:r>
          </a:p>
        </p:txBody>
      </p:sp>
      <p:pic>
        <p:nvPicPr>
          <p:cNvPr id="1026" name="Picture 2" descr="New Outpatient environment to provide an improved experience - Liverpool  Womens NHS Foundation Trust">
            <a:extLst>
              <a:ext uri="{FF2B5EF4-FFF2-40B4-BE49-F238E27FC236}">
                <a16:creationId xmlns:a16="http://schemas.microsoft.com/office/drawing/2014/main" id="{7AC81C24-2E4A-8438-4F1C-D75B063C3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1949594"/>
            <a:ext cx="5849938" cy="38987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520153-A1F0-5A06-E94A-85488AF79802}"/>
              </a:ext>
            </a:extLst>
          </p:cNvPr>
          <p:cNvSpPr txBox="1"/>
          <p:nvPr/>
        </p:nvSpPr>
        <p:spPr>
          <a:xfrm>
            <a:off x="3182938" y="6031210"/>
            <a:ext cx="5505450" cy="461665"/>
          </a:xfrm>
          <a:prstGeom prst="rect">
            <a:avLst/>
          </a:prstGeom>
          <a:noFill/>
        </p:spPr>
        <p:txBody>
          <a:bodyPr wrap="square" rtlCol="0">
            <a:spAutoFit/>
          </a:bodyPr>
          <a:lstStyle/>
          <a:p>
            <a:r>
              <a:rPr lang="en-GB" sz="2400" dirty="0"/>
              <a:t>Gynaecology outpatient department </a:t>
            </a:r>
          </a:p>
        </p:txBody>
      </p:sp>
      <p:pic>
        <p:nvPicPr>
          <p:cNvPr id="3" name="top left corner.png" descr="top left corner.png">
            <a:extLst>
              <a:ext uri="{FF2B5EF4-FFF2-40B4-BE49-F238E27FC236}">
                <a16:creationId xmlns:a16="http://schemas.microsoft.com/office/drawing/2014/main" id="{506F94D3-B833-EF60-A118-DBFD8E885B08}"/>
              </a:ext>
            </a:extLst>
          </p:cNvPr>
          <p:cNvPicPr>
            <a:picLocks noChangeAspect="1"/>
          </p:cNvPicPr>
          <p:nvPr/>
        </p:nvPicPr>
        <p:blipFill>
          <a:blip r:embed="rId4"/>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2034685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703A-D38E-4734-2511-375EC5F11726}"/>
              </a:ext>
            </a:extLst>
          </p:cNvPr>
          <p:cNvSpPr>
            <a:spLocks noGrp="1"/>
          </p:cNvSpPr>
          <p:nvPr>
            <p:ph type="title"/>
          </p:nvPr>
        </p:nvSpPr>
        <p:spPr/>
        <p:txBody>
          <a:bodyPr/>
          <a:lstStyle/>
          <a:p>
            <a:r>
              <a:rPr lang="en-GB" dirty="0"/>
              <a:t>How long do results take? </a:t>
            </a:r>
          </a:p>
        </p:txBody>
      </p:sp>
      <p:sp>
        <p:nvSpPr>
          <p:cNvPr id="3" name="Content Placeholder 2">
            <a:extLst>
              <a:ext uri="{FF2B5EF4-FFF2-40B4-BE49-F238E27FC236}">
                <a16:creationId xmlns:a16="http://schemas.microsoft.com/office/drawing/2014/main" id="{1768F42C-59AA-2DB5-6698-598337251254}"/>
              </a:ext>
            </a:extLst>
          </p:cNvPr>
          <p:cNvSpPr>
            <a:spLocks noGrp="1"/>
          </p:cNvSpPr>
          <p:nvPr>
            <p:ph idx="1"/>
          </p:nvPr>
        </p:nvSpPr>
        <p:spPr/>
        <p:txBody>
          <a:bodyPr/>
          <a:lstStyle/>
          <a:p>
            <a:r>
              <a:rPr lang="en-GB" dirty="0"/>
              <a:t>Routine testing can take up to 42 calendar days (6 weeks)</a:t>
            </a:r>
          </a:p>
          <a:p>
            <a:r>
              <a:rPr lang="en-GB" dirty="0"/>
              <a:t>Can be prioritised if it will impact on treatment (write this on form) </a:t>
            </a:r>
          </a:p>
        </p:txBody>
      </p:sp>
      <p:pic>
        <p:nvPicPr>
          <p:cNvPr id="4" name="top left corner.png" descr="top left corner.png">
            <a:extLst>
              <a:ext uri="{FF2B5EF4-FFF2-40B4-BE49-F238E27FC236}">
                <a16:creationId xmlns:a16="http://schemas.microsoft.com/office/drawing/2014/main" id="{2A1C54C0-ED16-F8A0-947C-D9D08C76F68A}"/>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1048951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58E-5556-40C8-8DFB-93579457E197}"/>
              </a:ext>
            </a:extLst>
          </p:cNvPr>
          <p:cNvSpPr>
            <a:spLocks noGrp="1"/>
          </p:cNvSpPr>
          <p:nvPr>
            <p:ph type="title"/>
          </p:nvPr>
        </p:nvSpPr>
        <p:spPr/>
        <p:txBody>
          <a:bodyPr>
            <a:normAutofit/>
          </a:bodyPr>
          <a:lstStyle/>
          <a:p>
            <a:r>
              <a:rPr lang="en-GB" dirty="0"/>
              <a:t>How long does it take for a patient to be seen when referred to clinical genetics? </a:t>
            </a:r>
          </a:p>
        </p:txBody>
      </p:sp>
      <p:sp>
        <p:nvSpPr>
          <p:cNvPr id="3" name="Content Placeholder 2">
            <a:extLst>
              <a:ext uri="{FF2B5EF4-FFF2-40B4-BE49-F238E27FC236}">
                <a16:creationId xmlns:a16="http://schemas.microsoft.com/office/drawing/2014/main" id="{F244D8EB-216E-5EE6-351B-075CDF4424AA}"/>
              </a:ext>
            </a:extLst>
          </p:cNvPr>
          <p:cNvSpPr>
            <a:spLocks noGrp="1"/>
          </p:cNvSpPr>
          <p:nvPr>
            <p:ph idx="1"/>
          </p:nvPr>
        </p:nvSpPr>
        <p:spPr>
          <a:xfrm>
            <a:off x="933893" y="2229662"/>
            <a:ext cx="10515600" cy="4351338"/>
          </a:xfrm>
        </p:spPr>
        <p:txBody>
          <a:bodyPr/>
          <a:lstStyle/>
          <a:p>
            <a:r>
              <a:rPr lang="en-GB" dirty="0"/>
              <a:t>Treated as a priority referral </a:t>
            </a:r>
          </a:p>
          <a:p>
            <a:r>
              <a:rPr lang="en-GB" dirty="0"/>
              <a:t>Recent update in LGCM </a:t>
            </a:r>
          </a:p>
          <a:p>
            <a:r>
              <a:rPr lang="en-GB" dirty="0"/>
              <a:t>Will be booked into an appointment within 8 weeks </a:t>
            </a:r>
          </a:p>
        </p:txBody>
      </p:sp>
      <p:pic>
        <p:nvPicPr>
          <p:cNvPr id="4" name="top left corner.png" descr="top left corner.png">
            <a:extLst>
              <a:ext uri="{FF2B5EF4-FFF2-40B4-BE49-F238E27FC236}">
                <a16:creationId xmlns:a16="http://schemas.microsoft.com/office/drawing/2014/main" id="{3DBFF9F4-29D8-B326-E6B7-7C163A782EB1}"/>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41421888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17C-681D-88D0-E5B8-F76BF80CD116}"/>
              </a:ext>
            </a:extLst>
          </p:cNvPr>
          <p:cNvSpPr>
            <a:spLocks noGrp="1"/>
          </p:cNvSpPr>
          <p:nvPr>
            <p:ph type="title"/>
          </p:nvPr>
        </p:nvSpPr>
        <p:spPr/>
        <p:txBody>
          <a:bodyPr>
            <a:normAutofit fontScale="90000"/>
          </a:bodyPr>
          <a:lstStyle/>
          <a:p>
            <a:r>
              <a:rPr lang="en-GB" dirty="0"/>
              <a:t>Who do I contact if I have general questions about genetic testing or questions about a patient? </a:t>
            </a:r>
          </a:p>
        </p:txBody>
      </p:sp>
      <p:sp>
        <p:nvSpPr>
          <p:cNvPr id="3" name="Content Placeholder 2">
            <a:extLst>
              <a:ext uri="{FF2B5EF4-FFF2-40B4-BE49-F238E27FC236}">
                <a16:creationId xmlns:a16="http://schemas.microsoft.com/office/drawing/2014/main" id="{1143864F-B939-D8BC-96A0-A3A8425CCC0F}"/>
              </a:ext>
            </a:extLst>
          </p:cNvPr>
          <p:cNvSpPr>
            <a:spLocks noGrp="1"/>
          </p:cNvSpPr>
          <p:nvPr>
            <p:ph idx="1"/>
          </p:nvPr>
        </p:nvSpPr>
        <p:spPr>
          <a:xfrm>
            <a:off x="838200" y="1978025"/>
            <a:ext cx="10515600" cy="4879975"/>
          </a:xfrm>
        </p:spPr>
        <p:txBody>
          <a:bodyPr>
            <a:normAutofit/>
          </a:bodyPr>
          <a:lstStyle/>
          <a:p>
            <a:pPr marL="0" indent="0">
              <a:buNone/>
            </a:pPr>
            <a:r>
              <a:rPr lang="en-GB" sz="2400" dirty="0"/>
              <a:t>For any urgent queries: </a:t>
            </a:r>
          </a:p>
          <a:p>
            <a:pPr marL="0" indent="0">
              <a:buNone/>
            </a:pPr>
            <a:r>
              <a:rPr lang="en-GB" sz="2400" dirty="0"/>
              <a:t>On duty Genetic Counsellor </a:t>
            </a:r>
          </a:p>
          <a:p>
            <a:pPr marL="0" indent="0">
              <a:buNone/>
            </a:pPr>
            <a:r>
              <a:rPr lang="en-GB" sz="2400" dirty="0"/>
              <a:t>0151 802 5008 </a:t>
            </a:r>
          </a:p>
          <a:p>
            <a:pPr marL="0" indent="0">
              <a:buNone/>
            </a:pPr>
            <a:r>
              <a:rPr lang="en-GB" sz="2400" dirty="0">
                <a:hlinkClick r:id="rId3"/>
              </a:rPr>
              <a:t>Lwft.clingen@nhs.net</a:t>
            </a:r>
            <a:r>
              <a:rPr lang="en-GB" sz="2400" dirty="0"/>
              <a:t> </a:t>
            </a:r>
          </a:p>
          <a:p>
            <a:pPr marL="0" indent="0">
              <a:buNone/>
            </a:pPr>
            <a:endParaRPr lang="en-GB" sz="2400" dirty="0"/>
          </a:p>
          <a:p>
            <a:pPr marL="0" indent="0">
              <a:buNone/>
            </a:pPr>
            <a:r>
              <a:rPr lang="en-GB" sz="2400" dirty="0"/>
              <a:t>For routine queries: </a:t>
            </a:r>
          </a:p>
          <a:p>
            <a:pPr marL="0" indent="0">
              <a:buNone/>
            </a:pPr>
            <a:r>
              <a:rPr lang="en-GB" sz="2400" dirty="0"/>
              <a:t>Samara Delamere </a:t>
            </a:r>
          </a:p>
          <a:p>
            <a:pPr marL="0" indent="0">
              <a:buNone/>
            </a:pPr>
            <a:r>
              <a:rPr lang="en-GB" sz="2400" dirty="0">
                <a:hlinkClick r:id="rId4"/>
              </a:rPr>
              <a:t>Samara.delamere@lwft.nhs.uk</a:t>
            </a:r>
            <a:r>
              <a:rPr lang="en-GB" sz="2400" dirty="0"/>
              <a:t> </a:t>
            </a:r>
          </a:p>
          <a:p>
            <a:pPr marL="0" indent="0">
              <a:buNone/>
            </a:pPr>
            <a:r>
              <a:rPr lang="en-GB" sz="2400" dirty="0"/>
              <a:t>Hanna Quigley </a:t>
            </a:r>
          </a:p>
          <a:p>
            <a:pPr marL="0" indent="0">
              <a:buNone/>
            </a:pPr>
            <a:r>
              <a:rPr lang="en-GB" sz="2400" dirty="0">
                <a:hlinkClick r:id="rId5"/>
              </a:rPr>
              <a:t>Hanna.Quigley@lwft.nhs.uk</a:t>
            </a:r>
            <a:r>
              <a:rPr lang="en-GB" sz="2400" dirty="0"/>
              <a:t> </a:t>
            </a:r>
          </a:p>
        </p:txBody>
      </p:sp>
      <p:pic>
        <p:nvPicPr>
          <p:cNvPr id="4" name="top left corner.png" descr="top left corner.png">
            <a:extLst>
              <a:ext uri="{FF2B5EF4-FFF2-40B4-BE49-F238E27FC236}">
                <a16:creationId xmlns:a16="http://schemas.microsoft.com/office/drawing/2014/main" id="{D3C54BD4-74B2-2B0D-1028-F6EF2FCEBE62}"/>
              </a:ext>
            </a:extLst>
          </p:cNvPr>
          <p:cNvPicPr>
            <a:picLocks noChangeAspect="1"/>
          </p:cNvPicPr>
          <p:nvPr/>
        </p:nvPicPr>
        <p:blipFill>
          <a:blip r:embed="rId6"/>
          <a:stretch>
            <a:fillRect/>
          </a:stretch>
        </p:blipFill>
        <p:spPr>
          <a:xfrm rot="10800000">
            <a:off x="9338432" y="5041046"/>
            <a:ext cx="2853568" cy="1816954"/>
          </a:xfrm>
          <a:prstGeom prst="rect">
            <a:avLst/>
          </a:prstGeom>
          <a:ln w="12700">
            <a:miter lim="400000"/>
          </a:ln>
        </p:spPr>
      </p:pic>
    </p:spTree>
    <p:extLst>
      <p:ext uri="{BB962C8B-B14F-4D97-AF65-F5344CB8AC3E}">
        <p14:creationId xmlns:p14="http://schemas.microsoft.com/office/powerpoint/2010/main" val="180918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1DD83-3CE2-6556-B478-120D8E4C6DCA}"/>
              </a:ext>
            </a:extLst>
          </p:cNvPr>
          <p:cNvSpPr>
            <a:spLocks noGrp="1"/>
          </p:cNvSpPr>
          <p:nvPr>
            <p:ph type="title"/>
          </p:nvPr>
        </p:nvSpPr>
        <p:spPr/>
        <p:txBody>
          <a:bodyPr/>
          <a:lstStyle/>
          <a:p>
            <a:r>
              <a:rPr lang="en-GB" dirty="0"/>
              <a:t>Genetic tests</a:t>
            </a:r>
          </a:p>
        </p:txBody>
      </p:sp>
      <p:pic>
        <p:nvPicPr>
          <p:cNvPr id="11" name="Content Placeholder 10" descr="DNA with solid fill">
            <a:extLst>
              <a:ext uri="{FF2B5EF4-FFF2-40B4-BE49-F238E27FC236}">
                <a16:creationId xmlns:a16="http://schemas.microsoft.com/office/drawing/2014/main" id="{5E86BF3D-EC50-4F89-A1BF-87DDA621258F}"/>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6528" y="2458719"/>
            <a:ext cx="2663724" cy="2663724"/>
          </a:xfrm>
        </p:spPr>
      </p:pic>
      <p:sp>
        <p:nvSpPr>
          <p:cNvPr id="14" name="Rounded Rectangular Callout 3">
            <a:extLst>
              <a:ext uri="{FF2B5EF4-FFF2-40B4-BE49-F238E27FC236}">
                <a16:creationId xmlns:a16="http://schemas.microsoft.com/office/drawing/2014/main" id="{0D437EF0-9872-4DC7-AF38-A30C3A49E5A2}"/>
              </a:ext>
            </a:extLst>
          </p:cNvPr>
          <p:cNvSpPr/>
          <p:nvPr/>
        </p:nvSpPr>
        <p:spPr>
          <a:xfrm rot="19901375">
            <a:off x="2576390" y="2377861"/>
            <a:ext cx="1496834" cy="464418"/>
          </a:xfrm>
          <a:prstGeom prst="wedgeRoundRectCallout">
            <a:avLst>
              <a:gd name="adj1" fmla="val -40922"/>
              <a:gd name="adj2" fmla="val 9711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algn="ctr"/>
            <a:r>
              <a:rPr lang="en-GB" sz="1350" dirty="0"/>
              <a:t>Gene</a:t>
            </a:r>
          </a:p>
        </p:txBody>
      </p:sp>
      <p:sp>
        <p:nvSpPr>
          <p:cNvPr id="16" name="Rounded Rectangular Callout 6">
            <a:extLst>
              <a:ext uri="{FF2B5EF4-FFF2-40B4-BE49-F238E27FC236}">
                <a16:creationId xmlns:a16="http://schemas.microsoft.com/office/drawing/2014/main" id="{2FC9F63E-4070-4CFB-B0E7-35DBC27B9CC5}"/>
              </a:ext>
            </a:extLst>
          </p:cNvPr>
          <p:cNvSpPr/>
          <p:nvPr/>
        </p:nvSpPr>
        <p:spPr>
          <a:xfrm>
            <a:off x="5142837" y="1805863"/>
            <a:ext cx="1906325" cy="425446"/>
          </a:xfrm>
          <a:prstGeom prst="wedgeRoundRectCallout">
            <a:avLst>
              <a:gd name="adj1" fmla="val -45233"/>
              <a:gd name="adj2" fmla="val 9053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algn="ctr"/>
            <a:r>
              <a:rPr lang="en-GB" sz="1350" dirty="0"/>
              <a:t>Clinical Exome</a:t>
            </a:r>
          </a:p>
        </p:txBody>
      </p:sp>
      <p:sp>
        <p:nvSpPr>
          <p:cNvPr id="17" name="Rounded Rectangular Callout 8">
            <a:extLst>
              <a:ext uri="{FF2B5EF4-FFF2-40B4-BE49-F238E27FC236}">
                <a16:creationId xmlns:a16="http://schemas.microsoft.com/office/drawing/2014/main" id="{6EB7B98B-8B36-4211-ABB0-0FB4356BE2D9}"/>
              </a:ext>
            </a:extLst>
          </p:cNvPr>
          <p:cNvSpPr/>
          <p:nvPr/>
        </p:nvSpPr>
        <p:spPr>
          <a:xfrm rot="1487244">
            <a:off x="8169623" y="4557157"/>
            <a:ext cx="1522122" cy="649677"/>
          </a:xfrm>
          <a:prstGeom prst="wedgeRoundRectCallout">
            <a:avLst>
              <a:gd name="adj1" fmla="val -48661"/>
              <a:gd name="adj2" fmla="val 7238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algn="ctr"/>
            <a:r>
              <a:rPr lang="en-GB" sz="1350" dirty="0"/>
              <a:t>Genome</a:t>
            </a:r>
          </a:p>
        </p:txBody>
      </p:sp>
      <p:sp>
        <p:nvSpPr>
          <p:cNvPr id="18" name="Rounded Rectangular Callout 9">
            <a:extLst>
              <a:ext uri="{FF2B5EF4-FFF2-40B4-BE49-F238E27FC236}">
                <a16:creationId xmlns:a16="http://schemas.microsoft.com/office/drawing/2014/main" id="{19FD71DA-5315-4233-B541-87AFA0FC5F4E}"/>
              </a:ext>
            </a:extLst>
          </p:cNvPr>
          <p:cNvSpPr/>
          <p:nvPr/>
        </p:nvSpPr>
        <p:spPr>
          <a:xfrm rot="1020369">
            <a:off x="2617511" y="4476394"/>
            <a:ext cx="1522122" cy="649677"/>
          </a:xfrm>
          <a:prstGeom prst="wedgeRoundRectCallout">
            <a:avLst>
              <a:gd name="adj1" fmla="val -48661"/>
              <a:gd name="adj2" fmla="val 72387"/>
              <a:gd name="adj3" fmla="val 16667"/>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algn="ctr"/>
            <a:r>
              <a:rPr lang="en-GB" sz="1350" dirty="0"/>
              <a:t>Chromosome</a:t>
            </a:r>
          </a:p>
        </p:txBody>
      </p:sp>
      <p:sp>
        <p:nvSpPr>
          <p:cNvPr id="19" name="Rounded Rectangular Callout 5">
            <a:extLst>
              <a:ext uri="{FF2B5EF4-FFF2-40B4-BE49-F238E27FC236}">
                <a16:creationId xmlns:a16="http://schemas.microsoft.com/office/drawing/2014/main" id="{295F1519-8652-458F-87AD-0E344E555ED8}"/>
              </a:ext>
            </a:extLst>
          </p:cNvPr>
          <p:cNvSpPr/>
          <p:nvPr/>
        </p:nvSpPr>
        <p:spPr>
          <a:xfrm>
            <a:off x="4846903" y="5237159"/>
            <a:ext cx="2498193" cy="517646"/>
          </a:xfrm>
          <a:prstGeom prst="wedgeRoundRectCallout">
            <a:avLst>
              <a:gd name="adj1" fmla="val -40264"/>
              <a:gd name="adj2" fmla="val 8231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algn="ctr"/>
            <a:r>
              <a:rPr lang="en-GB" sz="1350" dirty="0"/>
              <a:t>Whole Genome Sequencing</a:t>
            </a:r>
          </a:p>
        </p:txBody>
      </p:sp>
      <p:sp>
        <p:nvSpPr>
          <p:cNvPr id="20" name="Rounded Rectangular Callout 7">
            <a:extLst>
              <a:ext uri="{FF2B5EF4-FFF2-40B4-BE49-F238E27FC236}">
                <a16:creationId xmlns:a16="http://schemas.microsoft.com/office/drawing/2014/main" id="{279C48A6-3B76-466D-9C2D-9A4DC08ADC2E}"/>
              </a:ext>
            </a:extLst>
          </p:cNvPr>
          <p:cNvSpPr/>
          <p:nvPr/>
        </p:nvSpPr>
        <p:spPr>
          <a:xfrm rot="1445697">
            <a:off x="8159986" y="2344570"/>
            <a:ext cx="1192588" cy="531001"/>
          </a:xfrm>
          <a:prstGeom prst="wedgeRoundRectCallout">
            <a:avLst>
              <a:gd name="adj1" fmla="val -37509"/>
              <a:gd name="adj2" fmla="val 85433"/>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pPr algn="ctr"/>
            <a:r>
              <a:rPr lang="en-GB" sz="1350" dirty="0"/>
              <a:t>Exome</a:t>
            </a:r>
          </a:p>
        </p:txBody>
      </p:sp>
      <p:sp>
        <p:nvSpPr>
          <p:cNvPr id="12" name="TextBox 11">
            <a:extLst>
              <a:ext uri="{FF2B5EF4-FFF2-40B4-BE49-F238E27FC236}">
                <a16:creationId xmlns:a16="http://schemas.microsoft.com/office/drawing/2014/main" id="{850C648E-E3E6-4AC4-BF6C-18CD1EC04F16}"/>
              </a:ext>
            </a:extLst>
          </p:cNvPr>
          <p:cNvSpPr txBox="1"/>
          <p:nvPr/>
        </p:nvSpPr>
        <p:spPr>
          <a:xfrm>
            <a:off x="2241805" y="6197324"/>
            <a:ext cx="8005907" cy="351956"/>
          </a:xfrm>
          <a:prstGeom prst="rect">
            <a:avLst/>
          </a:prstGeom>
          <a:noFill/>
        </p:spPr>
        <p:txBody>
          <a:bodyPr wrap="square">
            <a:spAutoFit/>
          </a:bodyPr>
          <a:lstStyle/>
          <a:p>
            <a:r>
              <a:rPr lang="en-GB" sz="1687" dirty="0">
                <a:hlinkClick r:id="rId5"/>
              </a:rPr>
              <a:t>What is genomics? - Genomics Education Programme (hee.nhs.uk)</a:t>
            </a:r>
            <a:endParaRPr lang="en-GB" sz="1687" dirty="0"/>
          </a:p>
        </p:txBody>
      </p:sp>
      <p:pic>
        <p:nvPicPr>
          <p:cNvPr id="3" name="Picture 2" descr="Related image">
            <a:extLst>
              <a:ext uri="{FF2B5EF4-FFF2-40B4-BE49-F238E27FC236}">
                <a16:creationId xmlns:a16="http://schemas.microsoft.com/office/drawing/2014/main" id="{15B807EE-E92D-52B4-F052-B325D5D37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308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DA50-05CA-7C5E-D5B0-863388C015EB}"/>
              </a:ext>
            </a:extLst>
          </p:cNvPr>
          <p:cNvSpPr>
            <a:spLocks noGrp="1"/>
          </p:cNvSpPr>
          <p:nvPr>
            <p:ph type="title"/>
          </p:nvPr>
        </p:nvSpPr>
        <p:spPr>
          <a:xfrm>
            <a:off x="705965" y="178816"/>
            <a:ext cx="10515600" cy="1325563"/>
          </a:xfrm>
        </p:spPr>
        <p:txBody>
          <a:bodyPr/>
          <a:lstStyle/>
          <a:p>
            <a:r>
              <a:rPr lang="en-GB" dirty="0"/>
              <a:t>Where can we direct patients for further support?</a:t>
            </a:r>
          </a:p>
        </p:txBody>
      </p:sp>
      <p:sp>
        <p:nvSpPr>
          <p:cNvPr id="5" name="TextBox 4">
            <a:extLst>
              <a:ext uri="{FF2B5EF4-FFF2-40B4-BE49-F238E27FC236}">
                <a16:creationId xmlns:a16="http://schemas.microsoft.com/office/drawing/2014/main" id="{64A1861F-D6F7-9FA1-5CB4-0016E8DF35CD}"/>
              </a:ext>
            </a:extLst>
          </p:cNvPr>
          <p:cNvSpPr txBox="1"/>
          <p:nvPr/>
        </p:nvSpPr>
        <p:spPr>
          <a:xfrm>
            <a:off x="8024881" y="2380460"/>
            <a:ext cx="3836043" cy="2269882"/>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GB" dirty="0"/>
              <a:t>General cancer support </a:t>
            </a:r>
          </a:p>
          <a:p>
            <a:r>
              <a:rPr lang="en-GB" dirty="0"/>
              <a:t>Macmillan </a:t>
            </a:r>
          </a:p>
          <a:p>
            <a:r>
              <a:rPr lang="en-GB" dirty="0"/>
              <a:t>Sunflowers </a:t>
            </a:r>
          </a:p>
          <a:p>
            <a:r>
              <a:rPr lang="en-GB" dirty="0" err="1"/>
              <a:t>Maggies</a:t>
            </a:r>
            <a:r>
              <a:rPr lang="en-GB" dirty="0"/>
              <a:t> </a:t>
            </a:r>
          </a:p>
        </p:txBody>
      </p:sp>
      <p:pic>
        <p:nvPicPr>
          <p:cNvPr id="4" name="top left corner.png" descr="top left corner.png">
            <a:extLst>
              <a:ext uri="{FF2B5EF4-FFF2-40B4-BE49-F238E27FC236}">
                <a16:creationId xmlns:a16="http://schemas.microsoft.com/office/drawing/2014/main" id="{27594421-EA50-A792-2F1B-8436FBB61226}"/>
              </a:ext>
            </a:extLst>
          </p:cNvPr>
          <p:cNvPicPr>
            <a:picLocks noChangeAspect="1"/>
          </p:cNvPicPr>
          <p:nvPr/>
        </p:nvPicPr>
        <p:blipFill>
          <a:blip r:embed="rId3"/>
          <a:stretch>
            <a:fillRect/>
          </a:stretch>
        </p:blipFill>
        <p:spPr>
          <a:xfrm rot="10800000">
            <a:off x="9338432" y="5041046"/>
            <a:ext cx="2853568" cy="1816954"/>
          </a:xfrm>
          <a:prstGeom prst="rect">
            <a:avLst/>
          </a:prstGeom>
          <a:ln w="12700">
            <a:miter lim="400000"/>
          </a:ln>
        </p:spPr>
      </p:pic>
      <p:pic>
        <p:nvPicPr>
          <p:cNvPr id="6" name="Picture 5">
            <a:extLst>
              <a:ext uri="{FF2B5EF4-FFF2-40B4-BE49-F238E27FC236}">
                <a16:creationId xmlns:a16="http://schemas.microsoft.com/office/drawing/2014/main" id="{90D23F71-6792-C71E-9550-B7F6DFE656FF}"/>
              </a:ext>
            </a:extLst>
          </p:cNvPr>
          <p:cNvPicPr>
            <a:picLocks noChangeAspect="1"/>
          </p:cNvPicPr>
          <p:nvPr/>
        </p:nvPicPr>
        <p:blipFill>
          <a:blip r:embed="rId4"/>
          <a:stretch>
            <a:fillRect/>
          </a:stretch>
        </p:blipFill>
        <p:spPr>
          <a:xfrm>
            <a:off x="453190" y="1399438"/>
            <a:ext cx="2143125" cy="2143125"/>
          </a:xfrm>
          <a:prstGeom prst="rect">
            <a:avLst/>
          </a:prstGeom>
        </p:spPr>
      </p:pic>
      <p:pic>
        <p:nvPicPr>
          <p:cNvPr id="7" name="Picture 6">
            <a:extLst>
              <a:ext uri="{FF2B5EF4-FFF2-40B4-BE49-F238E27FC236}">
                <a16:creationId xmlns:a16="http://schemas.microsoft.com/office/drawing/2014/main" id="{EFFCC3D6-ABCF-4EFA-F7D8-9AD8540B8868}"/>
              </a:ext>
            </a:extLst>
          </p:cNvPr>
          <p:cNvPicPr>
            <a:picLocks noChangeAspect="1"/>
          </p:cNvPicPr>
          <p:nvPr/>
        </p:nvPicPr>
        <p:blipFill>
          <a:blip r:embed="rId5"/>
          <a:stretch>
            <a:fillRect/>
          </a:stretch>
        </p:blipFill>
        <p:spPr>
          <a:xfrm>
            <a:off x="5673844" y="1620930"/>
            <a:ext cx="1519060" cy="1519060"/>
          </a:xfrm>
          <a:prstGeom prst="rect">
            <a:avLst/>
          </a:prstGeom>
        </p:spPr>
      </p:pic>
      <p:pic>
        <p:nvPicPr>
          <p:cNvPr id="9" name="Picture 8" descr="A colorful text on a blue background&#10;&#10;AI-generated content may be incorrect.">
            <a:extLst>
              <a:ext uri="{FF2B5EF4-FFF2-40B4-BE49-F238E27FC236}">
                <a16:creationId xmlns:a16="http://schemas.microsoft.com/office/drawing/2014/main" id="{702C6CDA-07C5-2157-7BA3-B1F9C8DAAE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703" y="1951921"/>
            <a:ext cx="2080440" cy="1143099"/>
          </a:xfrm>
          <a:prstGeom prst="rect">
            <a:avLst/>
          </a:prstGeom>
        </p:spPr>
      </p:pic>
      <p:pic>
        <p:nvPicPr>
          <p:cNvPr id="10" name="Picture 9">
            <a:extLst>
              <a:ext uri="{FF2B5EF4-FFF2-40B4-BE49-F238E27FC236}">
                <a16:creationId xmlns:a16="http://schemas.microsoft.com/office/drawing/2014/main" id="{8F519517-16DD-8809-E620-43741AF404FB}"/>
              </a:ext>
            </a:extLst>
          </p:cNvPr>
          <p:cNvPicPr>
            <a:picLocks noChangeAspect="1"/>
          </p:cNvPicPr>
          <p:nvPr/>
        </p:nvPicPr>
        <p:blipFill>
          <a:blip r:embed="rId7"/>
          <a:stretch>
            <a:fillRect/>
          </a:stretch>
        </p:blipFill>
        <p:spPr>
          <a:xfrm>
            <a:off x="4150417" y="3587532"/>
            <a:ext cx="2853568" cy="2853568"/>
          </a:xfrm>
          <a:prstGeom prst="rect">
            <a:avLst/>
          </a:prstGeom>
        </p:spPr>
      </p:pic>
      <p:pic>
        <p:nvPicPr>
          <p:cNvPr id="1028" name="Picture 4" descr="Breast Cancer Now Volunteering in Isle ...">
            <a:extLst>
              <a:ext uri="{FF2B5EF4-FFF2-40B4-BE49-F238E27FC236}">
                <a16:creationId xmlns:a16="http://schemas.microsoft.com/office/drawing/2014/main" id="{5E00F8D4-6452-CB23-A0DD-7ECF94896D0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885"/>
          <a:stretch/>
        </p:blipFill>
        <p:spPr bwMode="auto">
          <a:xfrm>
            <a:off x="1524752" y="4186334"/>
            <a:ext cx="2143125" cy="15669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D343A94-C2A6-70FC-2386-09B185550948}"/>
              </a:ext>
            </a:extLst>
          </p:cNvPr>
          <p:cNvSpPr txBox="1"/>
          <p:nvPr/>
        </p:nvSpPr>
        <p:spPr>
          <a:xfrm>
            <a:off x="1229049" y="5949523"/>
            <a:ext cx="6795832" cy="646331"/>
          </a:xfrm>
          <a:prstGeom prst="rect">
            <a:avLst/>
          </a:prstGeom>
          <a:noFill/>
        </p:spPr>
        <p:txBody>
          <a:bodyPr wrap="square">
            <a:spAutoFit/>
          </a:bodyPr>
          <a:lstStyle/>
          <a:p>
            <a:pPr algn="ctr"/>
            <a:r>
              <a:rPr lang="en-GB" dirty="0">
                <a:hlinkClick r:id="rId9"/>
              </a:rPr>
              <a:t>www.patientinfolibrary.royalmarsden.nhs.uk/lynchsyndrome</a:t>
            </a:r>
            <a:r>
              <a:rPr lang="en-GB" dirty="0"/>
              <a:t> - Beginners guide to Lynch </a:t>
            </a:r>
          </a:p>
        </p:txBody>
      </p:sp>
    </p:spTree>
    <p:extLst>
      <p:ext uri="{BB962C8B-B14F-4D97-AF65-F5344CB8AC3E}">
        <p14:creationId xmlns:p14="http://schemas.microsoft.com/office/powerpoint/2010/main" val="396547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1723" y="609600"/>
            <a:ext cx="4512989" cy="2227730"/>
          </a:xfrm>
        </p:spPr>
        <p:txBody>
          <a:bodyPr anchor="ctr">
            <a:normAutofit/>
          </a:bodyPr>
          <a:lstStyle/>
          <a:p>
            <a:pPr>
              <a:lnSpc>
                <a:spcPct val="90000"/>
              </a:lnSpc>
            </a:pPr>
            <a:br>
              <a:rPr lang="en-GB" sz="2500" dirty="0"/>
            </a:br>
            <a:r>
              <a:rPr lang="en-GB" sz="2500" dirty="0"/>
              <a:t>Legacy of 100 000 Genome Project - </a:t>
            </a:r>
            <a:br>
              <a:rPr lang="en-GB" sz="2500" dirty="0"/>
            </a:br>
            <a:r>
              <a:rPr lang="en-GB" sz="2500" dirty="0"/>
              <a:t> National Genomics Medicine Service</a:t>
            </a:r>
            <a:br>
              <a:rPr lang="en-GB" sz="2500" dirty="0">
                <a:solidFill>
                  <a:srgbClr val="FFFFFF"/>
                </a:solidFill>
              </a:rPr>
            </a:br>
            <a:endParaRPr lang="en-GB" sz="2500" dirty="0">
              <a:solidFill>
                <a:srgbClr val="FFFFFF"/>
              </a:solidFill>
            </a:endParaRPr>
          </a:p>
        </p:txBody>
      </p:sp>
      <p:pic>
        <p:nvPicPr>
          <p:cNvPr id="6" name="Picture 2">
            <a:extLst>
              <a:ext uri="{FF2B5EF4-FFF2-40B4-BE49-F238E27FC236}">
                <a16:creationId xmlns:a16="http://schemas.microsoft.com/office/drawing/2014/main" id="{7064E9DC-81E2-4E59-99F1-8631679C37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50175" y="1168399"/>
            <a:ext cx="3470925" cy="46101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7181725" y="2837329"/>
            <a:ext cx="4512988" cy="3317938"/>
          </a:xfrm>
        </p:spPr>
        <p:txBody>
          <a:bodyPr anchor="t">
            <a:normAutofit/>
          </a:bodyPr>
          <a:lstStyle/>
          <a:p>
            <a:pPr>
              <a:lnSpc>
                <a:spcPct val="90000"/>
              </a:lnSpc>
              <a:buFont typeface="Arial" panose="020B0604020202020204" pitchFamily="34" charset="0"/>
              <a:buChar char="•"/>
            </a:pPr>
            <a:r>
              <a:rPr lang="en-GB" sz="1100" dirty="0"/>
              <a:t>NHSE – Re-procurement of Genetic Laboratory Services to underpin new Genomic Medicine Services – completed 2018</a:t>
            </a:r>
          </a:p>
          <a:p>
            <a:pPr>
              <a:lnSpc>
                <a:spcPct val="90000"/>
              </a:lnSpc>
            </a:pPr>
            <a:endParaRPr lang="en-GB" sz="1100" dirty="0"/>
          </a:p>
          <a:p>
            <a:pPr>
              <a:lnSpc>
                <a:spcPct val="90000"/>
              </a:lnSpc>
              <a:buFont typeface="Arial" panose="020B0604020202020204" pitchFamily="34" charset="0"/>
              <a:buChar char="•"/>
            </a:pPr>
            <a:r>
              <a:rPr lang="en-GB" sz="1100" dirty="0"/>
              <a:t>Development and issuing of Test Directory – Rare Disease and Cancer – latest update due any time.</a:t>
            </a:r>
          </a:p>
          <a:p>
            <a:pPr>
              <a:lnSpc>
                <a:spcPct val="90000"/>
              </a:lnSpc>
              <a:buFont typeface="Arial" panose="020B0604020202020204" pitchFamily="34" charset="0"/>
              <a:buChar char="•"/>
            </a:pPr>
            <a:endParaRPr lang="en-GB" sz="1100" dirty="0"/>
          </a:p>
          <a:p>
            <a:pPr>
              <a:lnSpc>
                <a:spcPct val="90000"/>
              </a:lnSpc>
              <a:buFont typeface="Arial" panose="020B0604020202020204" pitchFamily="34" charset="0"/>
              <a:buChar char="•"/>
            </a:pPr>
            <a:r>
              <a:rPr lang="en-GB" sz="1100" dirty="0"/>
              <a:t>Development of National Genomic Medicine Service</a:t>
            </a:r>
          </a:p>
          <a:p>
            <a:pPr lvl="1">
              <a:lnSpc>
                <a:spcPct val="90000"/>
              </a:lnSpc>
              <a:buFont typeface="Arial" panose="020B0604020202020204" pitchFamily="34" charset="0"/>
              <a:buChar char="•"/>
            </a:pPr>
            <a:r>
              <a:rPr lang="en-GB" sz="1100" dirty="0"/>
              <a:t>GLHs</a:t>
            </a:r>
          </a:p>
          <a:p>
            <a:pPr lvl="1">
              <a:lnSpc>
                <a:spcPct val="90000"/>
              </a:lnSpc>
              <a:buFont typeface="Arial" panose="020B0604020202020204" pitchFamily="34" charset="0"/>
              <a:buChar char="•"/>
            </a:pPr>
            <a:r>
              <a:rPr lang="en-GB" sz="1100" dirty="0"/>
              <a:t>GMSAs</a:t>
            </a:r>
          </a:p>
          <a:p>
            <a:pPr lvl="1">
              <a:lnSpc>
                <a:spcPct val="90000"/>
              </a:lnSpc>
              <a:buFont typeface="Arial" panose="020B0604020202020204" pitchFamily="34" charset="0"/>
              <a:buChar char="•"/>
            </a:pPr>
            <a:r>
              <a:rPr lang="en-GB" sz="1100" dirty="0"/>
              <a:t>Clinical Genomics Services; new draft service specification</a:t>
            </a:r>
          </a:p>
          <a:p>
            <a:pPr lvl="1">
              <a:lnSpc>
                <a:spcPct val="90000"/>
              </a:lnSpc>
              <a:buFont typeface="Arial" panose="020B0604020202020204" pitchFamily="34" charset="0"/>
              <a:buChar char="•"/>
            </a:pPr>
            <a:r>
              <a:rPr lang="en-GB" sz="1100" dirty="0"/>
              <a:t>Cancer</a:t>
            </a:r>
          </a:p>
          <a:p>
            <a:pPr lvl="1">
              <a:lnSpc>
                <a:spcPct val="90000"/>
              </a:lnSpc>
              <a:buFont typeface="Arial" panose="020B0604020202020204" pitchFamily="34" charset="0"/>
              <a:buChar char="•"/>
            </a:pPr>
            <a:r>
              <a:rPr lang="en-GB" sz="1100" dirty="0"/>
              <a:t>Mainstream Specialties</a:t>
            </a:r>
          </a:p>
          <a:p>
            <a:pPr lvl="1">
              <a:lnSpc>
                <a:spcPct val="90000"/>
              </a:lnSpc>
              <a:buFont typeface="Arial" panose="020B0604020202020204" pitchFamily="34" charset="0"/>
              <a:buChar char="•"/>
            </a:pPr>
            <a:endParaRPr lang="en-GB" sz="1100" dirty="0"/>
          </a:p>
          <a:p>
            <a:pPr lvl="1">
              <a:lnSpc>
                <a:spcPct val="90000"/>
              </a:lnSpc>
              <a:buFont typeface="Arial" panose="020B0604020202020204" pitchFamily="34" charset="0"/>
              <a:buChar char="•"/>
            </a:pPr>
            <a:endParaRPr lang="en-GB" sz="1100" dirty="0"/>
          </a:p>
          <a:p>
            <a:pPr marL="0" indent="0">
              <a:lnSpc>
                <a:spcPct val="90000"/>
              </a:lnSpc>
            </a:pPr>
            <a:endParaRPr lang="en-GB" sz="1100" dirty="0"/>
          </a:p>
          <a:p>
            <a:pPr marL="0" indent="0">
              <a:lnSpc>
                <a:spcPct val="90000"/>
              </a:lnSpc>
            </a:pPr>
            <a:endParaRPr lang="en-GB" sz="1100" dirty="0">
              <a:solidFill>
                <a:srgbClr val="FFFFFF"/>
              </a:solidFill>
            </a:endParaRPr>
          </a:p>
        </p:txBody>
      </p:sp>
      <p:pic>
        <p:nvPicPr>
          <p:cNvPr id="4" name="Picture 3" descr="Related image">
            <a:extLst>
              <a:ext uri="{FF2B5EF4-FFF2-40B4-BE49-F238E27FC236}">
                <a16:creationId xmlns:a16="http://schemas.microsoft.com/office/drawing/2014/main" id="{CE2FA6D8-FE16-41C7-8382-E2C4310C8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18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3E76-6980-4F51-9B42-984AA841CA62}"/>
              </a:ext>
            </a:extLst>
          </p:cNvPr>
          <p:cNvSpPr>
            <a:spLocks noGrp="1"/>
          </p:cNvSpPr>
          <p:nvPr>
            <p:ph type="title"/>
          </p:nvPr>
        </p:nvSpPr>
        <p:spPr/>
        <p:txBody>
          <a:bodyPr/>
          <a:lstStyle/>
          <a:p>
            <a:pPr algn="ctr"/>
            <a:r>
              <a:rPr lang="en-GB" dirty="0"/>
              <a:t>Test Directories</a:t>
            </a:r>
          </a:p>
        </p:txBody>
      </p:sp>
      <p:pic>
        <p:nvPicPr>
          <p:cNvPr id="5" name="Picture 4">
            <a:extLst>
              <a:ext uri="{FF2B5EF4-FFF2-40B4-BE49-F238E27FC236}">
                <a16:creationId xmlns:a16="http://schemas.microsoft.com/office/drawing/2014/main" id="{5205070E-558D-49C9-9194-61BD96B2D4B5}"/>
              </a:ext>
            </a:extLst>
          </p:cNvPr>
          <p:cNvPicPr>
            <a:picLocks noChangeAspect="1"/>
          </p:cNvPicPr>
          <p:nvPr/>
        </p:nvPicPr>
        <p:blipFill rotWithShape="1">
          <a:blip r:embed="rId2"/>
          <a:srcRect l="38187" t="22377" r="23226" b="571"/>
          <a:stretch/>
        </p:blipFill>
        <p:spPr>
          <a:xfrm>
            <a:off x="441105" y="3283738"/>
            <a:ext cx="2775819" cy="3002416"/>
          </a:xfrm>
          <a:prstGeom prst="rect">
            <a:avLst/>
          </a:prstGeom>
        </p:spPr>
      </p:pic>
      <p:sp>
        <p:nvSpPr>
          <p:cNvPr id="6" name="TextBox 5">
            <a:extLst>
              <a:ext uri="{FF2B5EF4-FFF2-40B4-BE49-F238E27FC236}">
                <a16:creationId xmlns:a16="http://schemas.microsoft.com/office/drawing/2014/main" id="{166FBD97-4AC7-477C-8BA9-0C726A5CC283}"/>
              </a:ext>
            </a:extLst>
          </p:cNvPr>
          <p:cNvSpPr txBox="1"/>
          <p:nvPr/>
        </p:nvSpPr>
        <p:spPr>
          <a:xfrm>
            <a:off x="856906" y="2298527"/>
            <a:ext cx="1944216"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FF0000"/>
                </a:solidFill>
                <a:effectLst/>
                <a:uFillTx/>
                <a:latin typeface="Calibri"/>
                <a:ea typeface="Calibri"/>
                <a:cs typeface="Calibri"/>
                <a:sym typeface="Calibri"/>
              </a:rPr>
              <a:t>Rare Disease</a:t>
            </a:r>
          </a:p>
        </p:txBody>
      </p:sp>
      <p:sp>
        <p:nvSpPr>
          <p:cNvPr id="7" name="TextBox 6">
            <a:extLst>
              <a:ext uri="{FF2B5EF4-FFF2-40B4-BE49-F238E27FC236}">
                <a16:creationId xmlns:a16="http://schemas.microsoft.com/office/drawing/2014/main" id="{2EAD8734-D113-4786-8000-A4F39B9BCAF0}"/>
              </a:ext>
            </a:extLst>
          </p:cNvPr>
          <p:cNvSpPr txBox="1"/>
          <p:nvPr/>
        </p:nvSpPr>
        <p:spPr>
          <a:xfrm>
            <a:off x="6989124" y="2416132"/>
            <a:ext cx="3250704"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rgbClr val="FF0000"/>
                </a:solidFill>
                <a:effectLst/>
                <a:uFillTx/>
                <a:latin typeface="Calibri"/>
                <a:ea typeface="Calibri"/>
                <a:cs typeface="Calibri"/>
                <a:sym typeface="Calibri"/>
              </a:rPr>
              <a:t>Cancer</a:t>
            </a:r>
          </a:p>
        </p:txBody>
      </p:sp>
      <p:pic>
        <p:nvPicPr>
          <p:cNvPr id="9" name="Picture 8">
            <a:extLst>
              <a:ext uri="{FF2B5EF4-FFF2-40B4-BE49-F238E27FC236}">
                <a16:creationId xmlns:a16="http://schemas.microsoft.com/office/drawing/2014/main" id="{50C232A6-2E31-4800-9947-C729403C8453}"/>
              </a:ext>
            </a:extLst>
          </p:cNvPr>
          <p:cNvPicPr>
            <a:picLocks noChangeAspect="1"/>
          </p:cNvPicPr>
          <p:nvPr/>
        </p:nvPicPr>
        <p:blipFill rotWithShape="1">
          <a:blip r:embed="rId3"/>
          <a:srcRect l="19287" t="57269" r="19288" b="20924"/>
          <a:stretch/>
        </p:blipFill>
        <p:spPr>
          <a:xfrm>
            <a:off x="4389644" y="3674851"/>
            <a:ext cx="7058974" cy="1357495"/>
          </a:xfrm>
          <a:prstGeom prst="rect">
            <a:avLst/>
          </a:prstGeom>
        </p:spPr>
      </p:pic>
      <p:sp>
        <p:nvSpPr>
          <p:cNvPr id="10" name="TextBox 9">
            <a:extLst>
              <a:ext uri="{FF2B5EF4-FFF2-40B4-BE49-F238E27FC236}">
                <a16:creationId xmlns:a16="http://schemas.microsoft.com/office/drawing/2014/main" id="{6C87FAB5-D33D-4F1D-93F5-4F6D5AAD6101}"/>
              </a:ext>
            </a:extLst>
          </p:cNvPr>
          <p:cNvSpPr txBox="1"/>
          <p:nvPr/>
        </p:nvSpPr>
        <p:spPr>
          <a:xfrm>
            <a:off x="4454958" y="6101488"/>
            <a:ext cx="7146234"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GB" dirty="0"/>
              <a:t>www.england.nhs.uk/publication/national-genomic-test-directories/</a:t>
            </a:r>
          </a:p>
        </p:txBody>
      </p:sp>
      <p:pic>
        <p:nvPicPr>
          <p:cNvPr id="3" name="Picture 2" descr="Related image">
            <a:extLst>
              <a:ext uri="{FF2B5EF4-FFF2-40B4-BE49-F238E27FC236}">
                <a16:creationId xmlns:a16="http://schemas.microsoft.com/office/drawing/2014/main" id="{2A513E89-D6C5-536A-9069-322BE1170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508" y="251215"/>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49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66B1-11A2-44C9-A8EB-52D64D0BE1DA}"/>
              </a:ext>
            </a:extLst>
          </p:cNvPr>
          <p:cNvSpPr>
            <a:spLocks noGrp="1"/>
          </p:cNvSpPr>
          <p:nvPr>
            <p:ph type="title"/>
          </p:nvPr>
        </p:nvSpPr>
        <p:spPr/>
        <p:txBody>
          <a:bodyPr>
            <a:normAutofit/>
          </a:bodyPr>
          <a:lstStyle/>
          <a:p>
            <a:pPr algn="ctr"/>
            <a:r>
              <a:rPr lang="en-GB" dirty="0"/>
              <a:t>Rare Disease  </a:t>
            </a:r>
            <a:br>
              <a:rPr lang="en-GB" dirty="0"/>
            </a:br>
            <a:r>
              <a:rPr lang="en-GB" sz="1600" dirty="0">
                <a:hlinkClick r:id="rId3"/>
              </a:rPr>
              <a:t>https://www.england.nhs.uk/wp-content/uploads/2018/08/rare-and-inherited-disease-eligibility-criteria-v4.pdf</a:t>
            </a:r>
            <a:br>
              <a:rPr lang="en-GB" sz="1600" dirty="0"/>
            </a:br>
            <a:endParaRPr lang="en-GB" sz="1600" dirty="0"/>
          </a:p>
        </p:txBody>
      </p:sp>
      <p:pic>
        <p:nvPicPr>
          <p:cNvPr id="6" name="Picture 5">
            <a:extLst>
              <a:ext uri="{FF2B5EF4-FFF2-40B4-BE49-F238E27FC236}">
                <a16:creationId xmlns:a16="http://schemas.microsoft.com/office/drawing/2014/main" id="{B70D692B-A5FE-47DB-98E1-E77A02058E70}"/>
              </a:ext>
            </a:extLst>
          </p:cNvPr>
          <p:cNvPicPr>
            <a:picLocks noChangeAspect="1"/>
          </p:cNvPicPr>
          <p:nvPr/>
        </p:nvPicPr>
        <p:blipFill rotWithShape="1">
          <a:blip r:embed="rId4"/>
          <a:srcRect l="43919" t="28465" r="18088" b="22277"/>
          <a:stretch/>
        </p:blipFill>
        <p:spPr>
          <a:xfrm>
            <a:off x="7309590" y="2341944"/>
            <a:ext cx="4588830" cy="3222588"/>
          </a:xfrm>
          <a:prstGeom prst="rect">
            <a:avLst/>
          </a:prstGeom>
        </p:spPr>
      </p:pic>
      <p:sp>
        <p:nvSpPr>
          <p:cNvPr id="9" name="Oval 8">
            <a:extLst>
              <a:ext uri="{FF2B5EF4-FFF2-40B4-BE49-F238E27FC236}">
                <a16:creationId xmlns:a16="http://schemas.microsoft.com/office/drawing/2014/main" id="{42FD186A-DEAB-491D-89F5-EACF8C6DC5E9}"/>
              </a:ext>
            </a:extLst>
          </p:cNvPr>
          <p:cNvSpPr/>
          <p:nvPr/>
        </p:nvSpPr>
        <p:spPr>
          <a:xfrm>
            <a:off x="7203004" y="2552466"/>
            <a:ext cx="2490757" cy="3012065"/>
          </a:xfrm>
          <a:prstGeom prst="ellipse">
            <a:avLst/>
          </a:prstGeom>
          <a:noFill/>
          <a:ln w="25400" cap="flat">
            <a:solidFill>
              <a:srgbClr val="00B050"/>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B419AC0C-C53B-4236-8615-4D1E280BE6EE}"/>
                  </a:ext>
                </a:extLst>
              </p14:cNvPr>
              <p14:cNvContentPartPr/>
              <p14:nvPr/>
            </p14:nvContentPartPr>
            <p14:xfrm>
              <a:off x="609477" y="2884563"/>
              <a:ext cx="1782360" cy="33120"/>
            </p14:xfrm>
          </p:contentPart>
        </mc:Choice>
        <mc:Fallback xmlns="">
          <p:pic>
            <p:nvPicPr>
              <p:cNvPr id="20" name="Ink 19">
                <a:extLst>
                  <a:ext uri="{FF2B5EF4-FFF2-40B4-BE49-F238E27FC236}">
                    <a16:creationId xmlns:a16="http://schemas.microsoft.com/office/drawing/2014/main" id="{B419AC0C-C53B-4236-8615-4D1E280BE6EE}"/>
                  </a:ext>
                </a:extLst>
              </p:cNvPr>
              <p:cNvPicPr/>
              <p:nvPr/>
            </p:nvPicPr>
            <p:blipFill>
              <a:blip r:embed="rId6"/>
              <a:stretch>
                <a:fillRect/>
              </a:stretch>
            </p:blipFill>
            <p:spPr>
              <a:xfrm>
                <a:off x="573477" y="2812563"/>
                <a:ext cx="18540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286FA945-0341-404A-8C85-0E723D4ADB3B}"/>
                  </a:ext>
                </a:extLst>
              </p14:cNvPr>
              <p14:cNvContentPartPr/>
              <p14:nvPr/>
            </p14:nvContentPartPr>
            <p14:xfrm>
              <a:off x="609477" y="3019203"/>
              <a:ext cx="2449080" cy="62640"/>
            </p14:xfrm>
          </p:contentPart>
        </mc:Choice>
        <mc:Fallback xmlns="">
          <p:pic>
            <p:nvPicPr>
              <p:cNvPr id="21" name="Ink 20">
                <a:extLst>
                  <a:ext uri="{FF2B5EF4-FFF2-40B4-BE49-F238E27FC236}">
                    <a16:creationId xmlns:a16="http://schemas.microsoft.com/office/drawing/2014/main" id="{286FA945-0341-404A-8C85-0E723D4ADB3B}"/>
                  </a:ext>
                </a:extLst>
              </p:cNvPr>
              <p:cNvPicPr/>
              <p:nvPr/>
            </p:nvPicPr>
            <p:blipFill>
              <a:blip r:embed="rId8"/>
              <a:stretch>
                <a:fillRect/>
              </a:stretch>
            </p:blipFill>
            <p:spPr>
              <a:xfrm>
                <a:off x="573477" y="2947203"/>
                <a:ext cx="2520720" cy="206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AF5561B9-A045-4331-93CB-C8891B738D71}"/>
                  </a:ext>
                </a:extLst>
              </p14:cNvPr>
              <p14:cNvContentPartPr/>
              <p14:nvPr/>
            </p14:nvContentPartPr>
            <p14:xfrm>
              <a:off x="609477" y="3179403"/>
              <a:ext cx="3739680" cy="82800"/>
            </p14:xfrm>
          </p:contentPart>
        </mc:Choice>
        <mc:Fallback xmlns="">
          <p:pic>
            <p:nvPicPr>
              <p:cNvPr id="22" name="Ink 21">
                <a:extLst>
                  <a:ext uri="{FF2B5EF4-FFF2-40B4-BE49-F238E27FC236}">
                    <a16:creationId xmlns:a16="http://schemas.microsoft.com/office/drawing/2014/main" id="{AF5561B9-A045-4331-93CB-C8891B738D71}"/>
                  </a:ext>
                </a:extLst>
              </p:cNvPr>
              <p:cNvPicPr/>
              <p:nvPr/>
            </p:nvPicPr>
            <p:blipFill>
              <a:blip r:embed="rId10"/>
              <a:stretch>
                <a:fillRect/>
              </a:stretch>
            </p:blipFill>
            <p:spPr>
              <a:xfrm>
                <a:off x="573477" y="3107403"/>
                <a:ext cx="38113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032FE647-6580-45BF-A4AA-F6E775A2259E}"/>
                  </a:ext>
                </a:extLst>
              </p14:cNvPr>
              <p14:cNvContentPartPr/>
              <p14:nvPr/>
            </p14:nvContentPartPr>
            <p14:xfrm>
              <a:off x="592917" y="4695003"/>
              <a:ext cx="1493640" cy="75240"/>
            </p14:xfrm>
          </p:contentPart>
        </mc:Choice>
        <mc:Fallback xmlns="">
          <p:pic>
            <p:nvPicPr>
              <p:cNvPr id="23" name="Ink 22">
                <a:extLst>
                  <a:ext uri="{FF2B5EF4-FFF2-40B4-BE49-F238E27FC236}">
                    <a16:creationId xmlns:a16="http://schemas.microsoft.com/office/drawing/2014/main" id="{032FE647-6580-45BF-A4AA-F6E775A2259E}"/>
                  </a:ext>
                </a:extLst>
              </p:cNvPr>
              <p:cNvPicPr/>
              <p:nvPr/>
            </p:nvPicPr>
            <p:blipFill>
              <a:blip r:embed="rId12"/>
              <a:stretch>
                <a:fillRect/>
              </a:stretch>
            </p:blipFill>
            <p:spPr>
              <a:xfrm>
                <a:off x="557277" y="4623003"/>
                <a:ext cx="15652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174436F7-5F35-469E-A287-5EF4F6DEBBC5}"/>
                  </a:ext>
                </a:extLst>
              </p14:cNvPr>
              <p14:cNvContentPartPr/>
              <p14:nvPr/>
            </p14:nvContentPartPr>
            <p14:xfrm>
              <a:off x="658437" y="4882563"/>
              <a:ext cx="3059280" cy="69480"/>
            </p14:xfrm>
          </p:contentPart>
        </mc:Choice>
        <mc:Fallback xmlns="">
          <p:pic>
            <p:nvPicPr>
              <p:cNvPr id="24" name="Ink 23">
                <a:extLst>
                  <a:ext uri="{FF2B5EF4-FFF2-40B4-BE49-F238E27FC236}">
                    <a16:creationId xmlns:a16="http://schemas.microsoft.com/office/drawing/2014/main" id="{174436F7-5F35-469E-A287-5EF4F6DEBBC5}"/>
                  </a:ext>
                </a:extLst>
              </p:cNvPr>
              <p:cNvPicPr/>
              <p:nvPr/>
            </p:nvPicPr>
            <p:blipFill>
              <a:blip r:embed="rId14"/>
              <a:stretch>
                <a:fillRect/>
              </a:stretch>
            </p:blipFill>
            <p:spPr>
              <a:xfrm>
                <a:off x="622797" y="4810563"/>
                <a:ext cx="31309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285C0D14-8249-41A9-A80A-3CF4BD29AE0B}"/>
                  </a:ext>
                </a:extLst>
              </p14:cNvPr>
              <p14:cNvContentPartPr/>
              <p14:nvPr/>
            </p14:nvContentPartPr>
            <p14:xfrm>
              <a:off x="600837" y="5362083"/>
              <a:ext cx="3078000" cy="103320"/>
            </p14:xfrm>
          </p:contentPart>
        </mc:Choice>
        <mc:Fallback xmlns="">
          <p:pic>
            <p:nvPicPr>
              <p:cNvPr id="25" name="Ink 24">
                <a:extLst>
                  <a:ext uri="{FF2B5EF4-FFF2-40B4-BE49-F238E27FC236}">
                    <a16:creationId xmlns:a16="http://schemas.microsoft.com/office/drawing/2014/main" id="{285C0D14-8249-41A9-A80A-3CF4BD29AE0B}"/>
                  </a:ext>
                </a:extLst>
              </p:cNvPr>
              <p:cNvPicPr/>
              <p:nvPr/>
            </p:nvPicPr>
            <p:blipFill>
              <a:blip r:embed="rId16"/>
              <a:stretch>
                <a:fillRect/>
              </a:stretch>
            </p:blipFill>
            <p:spPr>
              <a:xfrm>
                <a:off x="565197" y="5290443"/>
                <a:ext cx="314964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3DB89BA4-6EC5-4763-AEEB-A71216FC57C8}"/>
                  </a:ext>
                </a:extLst>
              </p14:cNvPr>
              <p14:cNvContentPartPr/>
              <p14:nvPr/>
            </p14:nvContentPartPr>
            <p14:xfrm>
              <a:off x="592917" y="4356963"/>
              <a:ext cx="1650240" cy="67320"/>
            </p14:xfrm>
          </p:contentPart>
        </mc:Choice>
        <mc:Fallback xmlns="">
          <p:pic>
            <p:nvPicPr>
              <p:cNvPr id="27" name="Ink 26">
                <a:extLst>
                  <a:ext uri="{FF2B5EF4-FFF2-40B4-BE49-F238E27FC236}">
                    <a16:creationId xmlns:a16="http://schemas.microsoft.com/office/drawing/2014/main" id="{3DB89BA4-6EC5-4763-AEEB-A71216FC57C8}"/>
                  </a:ext>
                </a:extLst>
              </p:cNvPr>
              <p:cNvPicPr/>
              <p:nvPr/>
            </p:nvPicPr>
            <p:blipFill>
              <a:blip r:embed="rId18"/>
              <a:stretch>
                <a:fillRect/>
              </a:stretch>
            </p:blipFill>
            <p:spPr>
              <a:xfrm>
                <a:off x="557277" y="4285323"/>
                <a:ext cx="1721880" cy="210960"/>
              </a:xfrm>
              <a:prstGeom prst="rect">
                <a:avLst/>
              </a:prstGeom>
            </p:spPr>
          </p:pic>
        </mc:Fallback>
      </mc:AlternateContent>
      <p:pic>
        <p:nvPicPr>
          <p:cNvPr id="13" name="Picture 12">
            <a:extLst>
              <a:ext uri="{FF2B5EF4-FFF2-40B4-BE49-F238E27FC236}">
                <a16:creationId xmlns:a16="http://schemas.microsoft.com/office/drawing/2014/main" id="{6177C3FB-7B0F-408B-920B-47DB9BBEDC45}"/>
              </a:ext>
            </a:extLst>
          </p:cNvPr>
          <p:cNvPicPr>
            <a:picLocks noChangeAspect="1"/>
          </p:cNvPicPr>
          <p:nvPr/>
        </p:nvPicPr>
        <p:blipFill rotWithShape="1">
          <a:blip r:embed="rId19"/>
          <a:srcRect l="11377" t="17315" r="77555" b="57466"/>
          <a:stretch/>
        </p:blipFill>
        <p:spPr>
          <a:xfrm>
            <a:off x="263726" y="2099005"/>
            <a:ext cx="6830222" cy="4316627"/>
          </a:xfrm>
          <a:prstGeom prst="rect">
            <a:avLst/>
          </a:prstGeom>
        </p:spPr>
      </p:pic>
      <p:pic>
        <p:nvPicPr>
          <p:cNvPr id="3" name="Picture 2" descr="Related image">
            <a:extLst>
              <a:ext uri="{FF2B5EF4-FFF2-40B4-BE49-F238E27FC236}">
                <a16:creationId xmlns:a16="http://schemas.microsoft.com/office/drawing/2014/main" id="{8D60CB93-4147-2681-5B44-5B02F9FAB9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49483" y="108469"/>
            <a:ext cx="1746399" cy="74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53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1001</TotalTime>
  <Words>2728</Words>
  <Application>Microsoft Office PowerPoint</Application>
  <PresentationFormat>Widescreen</PresentationFormat>
  <Paragraphs>378</Paragraphs>
  <Slides>60</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-apple-system</vt:lpstr>
      <vt:lpstr>Aptos</vt:lpstr>
      <vt:lpstr>Aptos Display</vt:lpstr>
      <vt:lpstr>Arial</vt:lpstr>
      <vt:lpstr>Barlow Bold</vt:lpstr>
      <vt:lpstr>Barlow Ultra-Bold</vt:lpstr>
      <vt:lpstr>Calibri</vt:lpstr>
      <vt:lpstr>Calibri (body)</vt:lpstr>
      <vt:lpstr>Calibri body</vt:lpstr>
      <vt:lpstr>Google Sans</vt:lpstr>
      <vt:lpstr>Hind</vt:lpstr>
      <vt:lpstr>Wingdings 3</vt:lpstr>
      <vt:lpstr>Office Theme</vt:lpstr>
      <vt:lpstr>   Mainstream Genomic Testing for Inherited Gynaecological cancers </vt:lpstr>
      <vt:lpstr>Plan</vt:lpstr>
      <vt:lpstr>Main difference between genetics and genomics</vt:lpstr>
      <vt:lpstr>Germline  vs Somatic variants?</vt:lpstr>
      <vt:lpstr>Cancer is a disease of the Genome </vt:lpstr>
      <vt:lpstr>Genetic tests</vt:lpstr>
      <vt:lpstr> Legacy of 100 000 Genome Project -   National Genomics Medicine Service </vt:lpstr>
      <vt:lpstr>Test Directories</vt:lpstr>
      <vt:lpstr>Rare Disease   https://www.england.nhs.uk/wp-content/uploads/2018/08/rare-and-inherited-disease-eligibility-criteria-v4.pdf </vt:lpstr>
      <vt:lpstr>PowerPoint Presentation</vt:lpstr>
      <vt:lpstr>Somatic testing: Cancer test directory</vt:lpstr>
      <vt:lpstr>PowerPoint Presentation</vt:lpstr>
      <vt:lpstr>PowerPoint Presentation</vt:lpstr>
      <vt:lpstr>Mainstream genetic testing 1</vt:lpstr>
      <vt:lpstr>Mainstream genetic testing 2 </vt:lpstr>
      <vt:lpstr>Mainstream genetic testing 3</vt:lpstr>
      <vt:lpstr>Mainstream genetic testing 4</vt:lpstr>
      <vt:lpstr>PowerPoint Presentation</vt:lpstr>
      <vt:lpstr>GTAB</vt:lpstr>
      <vt:lpstr>PowerPoint Presentation</vt:lpstr>
      <vt:lpstr>Genetic Counselling </vt:lpstr>
      <vt:lpstr>Family history </vt:lpstr>
      <vt:lpstr>Case Study – endometrial cancer  </vt:lpstr>
      <vt:lpstr>Case Study – ovarian cancer </vt:lpstr>
      <vt:lpstr>Endometrial Cancer</vt:lpstr>
      <vt:lpstr>National Test Directory https://www.england.nhs.uk/publication/national-genomic-test-directories/</vt:lpstr>
      <vt:lpstr>Lynch Syndrome Panel (R210)</vt:lpstr>
      <vt:lpstr>Lynch Related Cancers</vt:lpstr>
      <vt:lpstr>Amsterdam Criteria</vt:lpstr>
      <vt:lpstr>Flowchart</vt:lpstr>
      <vt:lpstr>PowerPoint Presentation</vt:lpstr>
      <vt:lpstr>PowerPoint Presentation</vt:lpstr>
      <vt:lpstr>PowerPoint Presentation</vt:lpstr>
      <vt:lpstr>PowerPoint Presentation</vt:lpstr>
      <vt:lpstr>Ovarian cancer </vt:lpstr>
      <vt:lpstr>Inherited ovarian cancer panel (R207) </vt:lpstr>
      <vt:lpstr>National test directory </vt:lpstr>
      <vt:lpstr>First degree relatives (FDR) </vt:lpstr>
      <vt:lpstr>National test directory </vt:lpstr>
      <vt:lpstr>Second degree relatives (SDR) </vt:lpstr>
      <vt:lpstr>National test directory </vt:lpstr>
      <vt:lpstr>Third degree relatives (TDR) </vt:lpstr>
      <vt:lpstr>Ovarian cancer flowchart </vt:lpstr>
      <vt:lpstr>PowerPoint Presentation</vt:lpstr>
      <vt:lpstr>PowerPoint Presentation</vt:lpstr>
      <vt:lpstr>PowerPoint Presentation</vt:lpstr>
      <vt:lpstr>Consenting</vt:lpstr>
      <vt:lpstr>Discussion in clinic </vt:lpstr>
      <vt:lpstr>Storing DNA </vt:lpstr>
      <vt:lpstr>FAQ </vt:lpstr>
      <vt:lpstr>Where do I find the consent form? </vt:lpstr>
      <vt:lpstr>Where do I find the blood form?</vt:lpstr>
      <vt:lpstr>Where do I find the blood form?</vt:lpstr>
      <vt:lpstr>How do I complete the form?</vt:lpstr>
      <vt:lpstr>How do I complete the form?</vt:lpstr>
      <vt:lpstr>How do patients have bloods taken? </vt:lpstr>
      <vt:lpstr>How long do results take? </vt:lpstr>
      <vt:lpstr>How long does it take for a patient to be seen when referred to clinical genetics? </vt:lpstr>
      <vt:lpstr>Who do I contact if I have general questions about genetic testing or questions about a patient? </vt:lpstr>
      <vt:lpstr>Where can we direct patients for further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 Quigley</dc:creator>
  <cp:lastModifiedBy>Tanya Davis</cp:lastModifiedBy>
  <cp:revision>33</cp:revision>
  <dcterms:created xsi:type="dcterms:W3CDTF">2025-03-13T16:34:51Z</dcterms:created>
  <dcterms:modified xsi:type="dcterms:W3CDTF">2025-06-24T08:03:11Z</dcterms:modified>
</cp:coreProperties>
</file>