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319" r:id="rId3"/>
    <p:sldId id="320" r:id="rId4"/>
    <p:sldId id="3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409F-4CBF-4596-A765-E14500C69CC4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56144-E806-46D2-BE4D-3D1CB70C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4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56144-E806-46D2-BE4D-3D1CB70CA7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3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56144-E806-46D2-BE4D-3D1CB70CA7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005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456144-E806-46D2-BE4D-3D1CB70CA7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F6AC7-8697-8583-7303-C28798AEB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FBC62-D119-9778-DA3C-9C16F9E92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BBA5-4C9D-356F-69F3-351BCB1C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E8CDF-9049-BA68-D5F6-B79DF52B8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1EB86-BB25-BDF4-C5C3-9B9A8E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4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7D90-2059-4DFD-0318-D859E607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55827-9474-F4DC-94A8-BD3148B89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02833-132C-8161-6D55-E0DAB73B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E6066-CFD3-9038-0814-238979CC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119C-6DE4-D433-7920-67CDF0B8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9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FF4D9-D827-6492-88FA-45ABCA1E9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4308E-8DAB-A295-A022-4E7817AF9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5972C-7241-47E7-C017-E1AAD2B9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8AD7B-818C-5E77-4DFD-4420D1CF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BF43-7F06-FD12-743E-5EE9B7C6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3788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21B1-C358-4223-BE21-DD16B006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E1E6-5BE3-9190-FFE4-B6552559C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5B14-8C2E-1F2C-A392-3E338AED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0357-889A-79E5-6389-3275AE36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A2112-136B-11C8-423C-E3293482E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16EE-419E-7130-C4C4-238A5D91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DC579-AFB6-5352-6B6A-64E89FE21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5405C-41FF-E25E-1592-74ED8343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5DD69-757F-C39E-007B-4750BFEB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4CE7-3988-67F7-E97E-84C98F08B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6BAB-C03C-ABBD-5A52-7D718AD48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F35D-2A96-04CA-22BC-9FE3198D8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FFCF8-5EC6-BCCF-4DC2-B8CD60E1C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AB310-24F0-739C-C924-E9982824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6A6CC-ABE0-402A-16B9-9E00FAAA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C08B4-A86B-C4F0-7DBC-6A6F7038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5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A41B-58EC-7F5D-E239-3E73128E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5BE97-7BFA-4A41-8E1F-906381AD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3B2-F66D-169B-37E3-AF9B23A9E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C3D37-DD36-CD48-3E8A-8AC77E910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6026B-3479-DD29-02C8-CEAF85DB4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35749-5C7F-4866-67F9-B8C0D796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0BB09-73BC-67A7-0D07-C535F4EE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B911E4-C9AE-4C1B-3223-ED474DA6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4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FBA7-7D49-00EF-09C9-EA6E71BF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F59E9-45DE-47BD-4CF8-2B34D990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AAA7D-B3EE-27C8-1A31-2EE8A493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E96C7-E3B0-5CE3-4879-B8DCBB62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8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0D8230-C741-4A7E-FAF1-59A94411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C2171-8A35-E2B6-6AC8-98B7F887F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87102-0D63-5CCE-E853-2940F40D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5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17E1-D54F-3174-FFDA-40DB5A2C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7405F-20A7-D8E9-7A7B-E638C924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4E487-EE04-8892-6B93-0CA1CDB92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EF9A8-DD79-227F-43CF-8008565F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FC998-F04E-439D-D180-60001E7F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B48F2-0704-066B-A2C1-6E016F71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B8856-F636-53BB-EF3F-7B4F882C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9680F-9EFB-F59D-F944-1DBDDB9F8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BC7CD-0EED-328B-F93D-357F61886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FFE21-5109-4466-6565-B521A78FA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B725-5B30-0FEE-9121-7086F1FD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88A2F-53EB-BE27-89FB-3239F952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EBA466-FD02-4A73-DBEB-5E3B6A4A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5A1C0-9377-0933-6185-C377A8752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FF9E8-A6F2-908D-B306-AE0E009A9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D48-F69A-435B-90D4-FF5BAD95501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9446E-9728-DB63-A538-18EB199B0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B1B57-D2BA-BB35-0C65-54DA8B4B2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FB53-7012-42C7-BFF5-919506EE0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mailto:lwft.clingen@nhs.net" TargetMode="Externa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7019" y="1"/>
            <a:ext cx="5385323" cy="3428999"/>
            <a:chOff x="5377510" y="1"/>
            <a:chExt cx="7659126" cy="4876799"/>
          </a:xfrm>
        </p:grpSpPr>
        <p:pic>
          <p:nvPicPr>
            <p:cNvPr id="119" name="top right corner.png" descr="top right corner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7510" y="1"/>
              <a:ext cx="7659126" cy="487679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0" name="Liverpool Women's NHS Foiundation Trust WHITE.png" descr="Liverpool Women's NHS Foiundation Trust WHIT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18946" y="510135"/>
              <a:ext cx="3615512" cy="142812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2105646" y="2887331"/>
            <a:ext cx="6936396" cy="2625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en-GB" sz="2812" b="1" dirty="0">
                <a:solidFill>
                  <a:srgbClr val="AE25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Mainstream Genomic Testing for Inherited Breast Cancer (R208)</a:t>
            </a:r>
          </a:p>
          <a:p>
            <a:pPr algn="l"/>
            <a:r>
              <a:rPr lang="en-GB" sz="2812" b="1" dirty="0">
                <a:solidFill>
                  <a:srgbClr val="AE25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Merseyside and Cheshire </a:t>
            </a:r>
          </a:p>
          <a:p>
            <a:pPr algn="l"/>
            <a:r>
              <a:rPr lang="en-GB" sz="2531" b="1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Welcome</a:t>
            </a:r>
            <a:r>
              <a:rPr lang="en-GB" sz="1406" dirty="0">
                <a:solidFill>
                  <a:srgbClr val="0070C0"/>
                </a:solidFill>
              </a:rPr>
              <a:t> </a:t>
            </a:r>
          </a:p>
          <a:p>
            <a:pPr algn="l"/>
            <a:endParaRPr lang="en-GB" sz="1406" b="1" dirty="0">
              <a:solidFill>
                <a:srgbClr val="0070C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10751" hangingPunct="0"/>
            <a:r>
              <a:rPr lang="en-GB" sz="1266" dirty="0">
                <a:solidFill>
                  <a:srgbClr val="330072"/>
                </a:solidFill>
              </a:rPr>
              <a:t>Claire Brooks, Registered Genetic Counsellor, </a:t>
            </a:r>
            <a:r>
              <a:rPr lang="en-GB" sz="1687" dirty="0">
                <a:solidFill>
                  <a:srgbClr val="330072"/>
                </a:solidFill>
                <a:sym typeface="Helvetica Neue"/>
              </a:rPr>
              <a:t>GCRB 258</a:t>
            </a:r>
          </a:p>
          <a:p>
            <a:pPr defTabSz="410751" hangingPunct="0"/>
            <a:r>
              <a:rPr lang="en-GB" sz="1266" dirty="0">
                <a:solidFill>
                  <a:srgbClr val="330072"/>
                </a:solidFill>
              </a:rPr>
              <a:t>Liverpool Centre for Genomic Medicine </a:t>
            </a:r>
            <a:endParaRPr lang="en-GB" sz="1687" dirty="0">
              <a:solidFill>
                <a:srgbClr val="330072"/>
              </a:solidFill>
              <a:sym typeface="Helvetica Neue"/>
            </a:endParaRPr>
          </a:p>
          <a:p>
            <a:pPr defTabSz="410751" hangingPunct="0"/>
            <a:endParaRPr lang="en-GB" sz="1266" dirty="0">
              <a:solidFill>
                <a:srgbClr val="33007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9071" y="6448683"/>
            <a:ext cx="7949008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en-GB" sz="1266" i="1" dirty="0">
                <a:solidFill>
                  <a:srgbClr val="330072"/>
                </a:solidFill>
              </a:rPr>
              <a:t>The </a:t>
            </a:r>
            <a:r>
              <a:rPr lang="en-GB" sz="1266" i="1" dirty="0">
                <a:solidFill>
                  <a:srgbClr val="AE2573"/>
                </a:solidFill>
              </a:rPr>
              <a:t>best people</a:t>
            </a:r>
            <a:r>
              <a:rPr lang="en-GB" sz="1266" i="1" dirty="0">
                <a:solidFill>
                  <a:srgbClr val="330072"/>
                </a:solidFill>
              </a:rPr>
              <a:t>, giving the </a:t>
            </a:r>
            <a:r>
              <a:rPr lang="en-GB" sz="1266" i="1" dirty="0">
                <a:solidFill>
                  <a:srgbClr val="AE2573"/>
                </a:solidFill>
              </a:rPr>
              <a:t>safest care</a:t>
            </a:r>
            <a:r>
              <a:rPr lang="en-GB" sz="1266" i="1" dirty="0">
                <a:solidFill>
                  <a:srgbClr val="330072"/>
                </a:solidFill>
              </a:rPr>
              <a:t>, providing </a:t>
            </a:r>
            <a:r>
              <a:rPr lang="en-GB" sz="1266" i="1" dirty="0">
                <a:solidFill>
                  <a:srgbClr val="AE2573"/>
                </a:solidFill>
              </a:rPr>
              <a:t>outstanding experiences</a:t>
            </a:r>
            <a:endParaRPr lang="en-GB" sz="1266" dirty="0">
              <a:solidFill>
                <a:srgbClr val="AE2573"/>
              </a:solidFill>
            </a:endParaRPr>
          </a:p>
          <a:p>
            <a:pPr algn="ctr" defTabSz="410751" hangingPunct="0"/>
            <a:endParaRPr lang="en-GB" sz="1687" dirty="0">
              <a:solidFill>
                <a:srgbClr val="330072"/>
              </a:solidFill>
              <a:sym typeface="Helvetica Neue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298C886-EE83-5A32-407B-72CE27E36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0"/>
    </mc:Choice>
    <mc:Fallback xmlns="">
      <p:transition spd="slow" advTm="482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ouble-click to edit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750201" cy="11239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defRPr>
                <a:solidFill>
                  <a:srgbClr val="BF0078"/>
                </a:solidFill>
              </a:defRPr>
            </a:pPr>
            <a:r>
              <a:rPr lang="en-GB" sz="2812" b="1" dirty="0"/>
              <a:t>Overview</a:t>
            </a:r>
            <a:endParaRPr sz="2812" b="1" dirty="0"/>
          </a:p>
        </p:txBody>
      </p:sp>
      <p:sp>
        <p:nvSpPr>
          <p:cNvPr id="125" name="Double-click to edit"/>
          <p:cNvSpPr txBox="1">
            <a:spLocks noGrp="1"/>
          </p:cNvSpPr>
          <p:nvPr>
            <p:ph type="body" idx="1"/>
          </p:nvPr>
        </p:nvSpPr>
        <p:spPr>
          <a:xfrm>
            <a:off x="2197442" y="1150622"/>
            <a:ext cx="7804547" cy="35313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to the package – Claire Brooks Genetic Counsellor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Mainstreaming introduction – Dr Joanna Cliff, Consultant Oncologist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genetic testing – Anna Whaite, Genetic Counsellor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 eligibility for testing – Anna Whaite, Genetic Counsellor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 conversation – Claire Brooks, Genetic Counsellor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test: purpose and process – Claire Brooks, Genetic Counsellor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test: results – Eleanor Taylor, Genetic Counsellor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p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 and logistics – Dr Joanna Cliff, Consultant Oncologist.</a:t>
            </a:r>
            <a:endParaRPr lang="en-GB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top left corner.png" descr="top left corn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831650" y="5052544"/>
            <a:ext cx="2853568" cy="1816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0547EA2-913E-0C85-9333-9DCDE9443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29323"/>
      </p:ext>
    </p:extLst>
  </p:cSld>
  <p:clrMapOvr>
    <a:masterClrMapping/>
  </p:clrMapOvr>
  <p:transition spd="med" advTm="646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D674C-353D-9DFF-0044-6E7484A6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CC0099"/>
                </a:solidFill>
              </a:rPr>
              <a:t>Further information: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8D3ED-AE5E-FE52-6832-C2B044590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u="sng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Clinician Pack: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R208 testing flowchart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R208 patient information leaflet including consent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R208 mainstreaming frequently asked questions 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Manchester scoring guidance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test request form </a:t>
            </a:r>
          </a:p>
          <a:p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 to Genomics Test directory</a:t>
            </a:r>
          </a:p>
          <a:p>
            <a:pPr marL="0" indent="0">
              <a:buNone/>
            </a:pPr>
            <a:endParaRPr lang="en-GB" sz="1800" b="1" u="sng" dirty="0">
              <a:solidFill>
                <a:srgbClr val="CC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5447783-E26F-0051-328D-CCDA9A7C9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96612"/>
      </p:ext>
    </p:extLst>
  </p:cSld>
  <p:clrMapOvr>
    <a:masterClrMapping/>
  </p:clrMapOvr>
  <p:transition spd="med" advTm="40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AC39-E2F7-6088-31C3-324B3FAB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u="sng" dirty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Further support:</a:t>
            </a:r>
            <a:br>
              <a:rPr lang="en-GB" sz="4400" b="1" u="sng" dirty="0">
                <a:solidFill>
                  <a:srgbClr val="CC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4BFFF-3C00-D9A1-216D-8F8DF0C16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wft.clingen@nhs.net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Liverpool Centre for Genomic Medicine, Duty Doctor or Duty Genetic Counsellor: telephone 0151 802 5008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MDT’s for case discussion and education updates.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AA54263-0A31-2C64-5FB9-FAE7229C3D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71300" y="63373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522"/>
      </p:ext>
    </p:extLst>
  </p:cSld>
  <p:clrMapOvr>
    <a:masterClrMapping/>
  </p:clrMapOvr>
  <p:transition spd="med" advTm="49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195</Words>
  <Application>Microsoft Office PowerPoint</Application>
  <PresentationFormat>Widescreen</PresentationFormat>
  <Paragraphs>31</Paragraphs>
  <Slides>4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Office Theme</vt:lpstr>
      <vt:lpstr>PowerPoint Presentation</vt:lpstr>
      <vt:lpstr>Overview</vt:lpstr>
      <vt:lpstr>Further information:</vt:lpstr>
      <vt:lpstr>Further support: </vt:lpstr>
    </vt:vector>
  </TitlesOfParts>
  <Company>Liverpool Women's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Brooks</dc:creator>
  <cp:lastModifiedBy>Claire Brooks</cp:lastModifiedBy>
  <cp:revision>11</cp:revision>
  <dcterms:created xsi:type="dcterms:W3CDTF">2023-04-18T08:45:09Z</dcterms:created>
  <dcterms:modified xsi:type="dcterms:W3CDTF">2023-05-23T12:42:08Z</dcterms:modified>
</cp:coreProperties>
</file>