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1" r:id="rId3"/>
    <p:sldId id="259" r:id="rId4"/>
    <p:sldId id="258" r:id="rId5"/>
    <p:sldId id="260" r:id="rId6"/>
    <p:sldId id="262" r:id="rId7"/>
    <p:sldId id="257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18" autoAdjust="0"/>
    <p:restoredTop sz="94660"/>
  </p:normalViewPr>
  <p:slideViewPr>
    <p:cSldViewPr snapToGrid="0">
      <p:cViewPr varScale="1">
        <p:scale>
          <a:sx n="77" d="100"/>
          <a:sy n="77" d="100"/>
        </p:scale>
        <p:origin x="126" y="7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9BBD6-1C6F-4184-BADA-E98A1DBE9670}" type="datetimeFigureOut">
              <a:rPr lang="en-GB" smtClean="0"/>
              <a:t>17/07/2024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B2A33-793E-46E9-A609-D3C4A88F88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44754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9BBD6-1C6F-4184-BADA-E98A1DBE9670}" type="datetimeFigureOut">
              <a:rPr lang="en-GB" smtClean="0"/>
              <a:t>17/07/2024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B2A33-793E-46E9-A609-D3C4A88F88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68034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9BBD6-1C6F-4184-BADA-E98A1DBE9670}" type="datetimeFigureOut">
              <a:rPr lang="en-GB" smtClean="0"/>
              <a:t>17/07/2024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B2A33-793E-46E9-A609-D3C4A88F88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47923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9BBD6-1C6F-4184-BADA-E98A1DBE9670}" type="datetimeFigureOut">
              <a:rPr lang="en-GB" smtClean="0"/>
              <a:t>17/07/2024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B2A33-793E-46E9-A609-D3C4A88F88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13133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9BBD6-1C6F-4184-BADA-E98A1DBE9670}" type="datetimeFigureOut">
              <a:rPr lang="en-GB" smtClean="0"/>
              <a:t>17/07/2024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B2A33-793E-46E9-A609-D3C4A88F88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11147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9BBD6-1C6F-4184-BADA-E98A1DBE9670}" type="datetimeFigureOut">
              <a:rPr lang="en-GB" smtClean="0"/>
              <a:t>17/07/2024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B2A33-793E-46E9-A609-D3C4A88F88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10691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9BBD6-1C6F-4184-BADA-E98A1DBE9670}" type="datetimeFigureOut">
              <a:rPr lang="en-GB" smtClean="0"/>
              <a:t>17/07/2024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B2A33-793E-46E9-A609-D3C4A88F88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19953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9BBD6-1C6F-4184-BADA-E98A1DBE9670}" type="datetimeFigureOut">
              <a:rPr lang="en-GB" smtClean="0"/>
              <a:t>17/07/2024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B2A33-793E-46E9-A609-D3C4A88F88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79894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9BBD6-1C6F-4184-BADA-E98A1DBE9670}" type="datetimeFigureOut">
              <a:rPr lang="en-GB" smtClean="0"/>
              <a:t>17/07/2024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B2A33-793E-46E9-A609-D3C4A88F88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05394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9BBD6-1C6F-4184-BADA-E98A1DBE9670}" type="datetimeFigureOut">
              <a:rPr lang="en-GB" smtClean="0"/>
              <a:t>17/07/2024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B2A33-793E-46E9-A609-D3C4A88F88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32976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9BBD6-1C6F-4184-BADA-E98A1DBE9670}" type="datetimeFigureOut">
              <a:rPr lang="en-GB" smtClean="0"/>
              <a:t>17/07/2024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B2A33-793E-46E9-A609-D3C4A88F88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39935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29BBD6-1C6F-4184-BADA-E98A1DBE9670}" type="datetimeFigureOut">
              <a:rPr lang="en-GB" smtClean="0"/>
              <a:t>17/07/2024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8B2A33-793E-46E9-A609-D3C4A88F88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1169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mft.genomics@nhs.net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76305" y="1786177"/>
            <a:ext cx="10074877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="1" kern="0" dirty="0">
                <a:solidFill>
                  <a:srgbClr val="0070C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Local processes and logistics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3200" b="1" kern="0" dirty="0">
              <a:solidFill>
                <a:srgbClr val="0070C0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3200" b="1" kern="0" dirty="0">
              <a:solidFill>
                <a:srgbClr val="0070C0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Dr Shaun Tolan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Clinical Oncologist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The Clatterbridge Cancer Centre</a:t>
            </a:r>
            <a:endParaRPr kumimoji="0" lang="en-GB" sz="2000" b="1" i="0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6447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30376" y="137432"/>
            <a:ext cx="5143760" cy="67205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55121" y="498021"/>
            <a:ext cx="5396593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There are two main clinical scenarios where men with prostate cancer may have genomic analysis performed:</a:t>
            </a:r>
          </a:p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AutoNum type="arabicPeriod"/>
            </a:pPr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Somatic analysis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, i.e. testing of biopsy or prostatectomy tissue to look for BRCA1 and 2 variants in the tumour which could result in treatment with </a:t>
            </a:r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olaparib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as 2</a:t>
            </a:r>
            <a:r>
              <a:rPr lang="en-GB" sz="2000" baseline="30000" dirty="0">
                <a:latin typeface="Arial" panose="020B0604020202020204" pitchFamily="34" charset="0"/>
                <a:cs typeface="Arial" panose="020B0604020202020204" pitchFamily="34" charset="0"/>
              </a:rPr>
              <a:t>nd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or 3</a:t>
            </a:r>
            <a:r>
              <a:rPr lang="en-GB" sz="2000" baseline="30000" dirty="0">
                <a:latin typeface="Arial" panose="020B0604020202020204" pitchFamily="34" charset="0"/>
                <a:cs typeface="Arial" panose="020B0604020202020204" pitchFamily="34" charset="0"/>
              </a:rPr>
              <a:t>rd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line in </a:t>
            </a:r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mCRPC</a:t>
            </a: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AutoNum type="arabicPeriod"/>
            </a:pP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AutoNum type="arabicPeriod"/>
            </a:pPr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Germline analysis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, i.e. testing of peripheral blood lymphocytes to check inherited BRCA1 and 2 variants in the germline (heathy cells)</a:t>
            </a:r>
          </a:p>
          <a:p>
            <a:pPr marL="457200" indent="-457200">
              <a:buAutoNum type="arabicPeriod"/>
            </a:pP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The interplay of these scenarios is shown in the flow chart.</a:t>
            </a:r>
          </a:p>
        </p:txBody>
      </p:sp>
    </p:spTree>
    <p:extLst>
      <p:ext uri="{BB962C8B-B14F-4D97-AF65-F5344CB8AC3E}">
        <p14:creationId xmlns:p14="http://schemas.microsoft.com/office/powerpoint/2010/main" val="41129192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95542" y="660626"/>
            <a:ext cx="6880759" cy="578099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55121" y="432707"/>
            <a:ext cx="4604658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To arrange somatic analysis complete this form and send via email, along with the pathology report, to the local histopathology laboratory.</a:t>
            </a:r>
          </a:p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Use M218.1 code and not M218.2.</a:t>
            </a:r>
          </a:p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The lab will forward the specimen to the central Genomic Laboratory Hub.</a:t>
            </a:r>
          </a:p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Once available, the report with the result will be emailed to you along with a copy to a designated other person if included on the form.</a:t>
            </a:r>
          </a:p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Please do not reply to the account sending you the result.  If you have any questions about its content email 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mft.genomics@nhs.net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1372315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49763" y="734785"/>
            <a:ext cx="7776230" cy="345349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14300" y="620486"/>
            <a:ext cx="3902528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If a somatic BRCA1 or 2 variant is detected, </a:t>
            </a:r>
            <a:r>
              <a:rPr lang="en-GB" sz="2400" dirty="0" err="1">
                <a:latin typeface="Arial" panose="020B0604020202020204" pitchFamily="34" charset="0"/>
                <a:cs typeface="Arial" panose="020B0604020202020204" pitchFamily="34" charset="0"/>
              </a:rPr>
              <a:t>olaparib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 can be prescribed after progression on 1</a:t>
            </a:r>
            <a:r>
              <a:rPr lang="en-GB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st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 line treatment.</a:t>
            </a:r>
          </a:p>
          <a:p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NHS-E Cancer Drug Fund Blue-</a:t>
            </a:r>
            <a:r>
              <a:rPr lang="en-GB" sz="2400" dirty="0" err="1">
                <a:latin typeface="Arial" panose="020B0604020202020204" pitchFamily="34" charset="0"/>
                <a:cs typeface="Arial" panose="020B0604020202020204" pitchFamily="34" charset="0"/>
              </a:rPr>
              <a:t>Teq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 form is required.</a:t>
            </a:r>
          </a:p>
          <a:p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The patient should be counselled and offered germline analysis to check if the variant is also present in the germline.</a:t>
            </a:r>
          </a:p>
        </p:txBody>
      </p:sp>
    </p:spTree>
    <p:extLst>
      <p:ext uri="{BB962C8B-B14F-4D97-AF65-F5344CB8AC3E}">
        <p14:creationId xmlns:p14="http://schemas.microsoft.com/office/powerpoint/2010/main" val="29639765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00589" y="186418"/>
            <a:ext cx="6117177" cy="624703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69421" y="391886"/>
            <a:ext cx="5131168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Due to the nature of archived prostate biopsy and prostatectomy specimens, it is common for the somatic testing result to return as ‘Analysis failed – inadequate specimen’.</a:t>
            </a:r>
          </a:p>
          <a:p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In this situation the patient is eligible for germline analysis using the R444.2 code.  The patient should be counselled and testing offered if agreeable.</a:t>
            </a:r>
          </a:p>
          <a:p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Send the blood form to your local CCC treatment hub and book a BRCA blood test using T&amp;M in </a:t>
            </a:r>
            <a:r>
              <a:rPr lang="en-GB" sz="2400" dirty="0" err="1">
                <a:latin typeface="Arial" panose="020B0604020202020204" pitchFamily="34" charset="0"/>
                <a:cs typeface="Arial" panose="020B0604020202020204" pitchFamily="34" charset="0"/>
              </a:rPr>
              <a:t>Meditech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62958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4929" y="481693"/>
            <a:ext cx="6996792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Germline testing is looking at inherited prostate cancer (R430 indication)</a:t>
            </a: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The testing criteria for those at higher risk are:</a:t>
            </a:r>
          </a:p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• </a:t>
            </a:r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Proband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diagnosed with prostate cancer at &lt;50 years</a:t>
            </a: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• Ashkenazi Jewish ancestry and prostate cancer at any age</a:t>
            </a: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• </a:t>
            </a:r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Proband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diagnosed with metastatic prostate cancer &lt;60 years</a:t>
            </a: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• </a:t>
            </a:r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Proband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diagnosed with prostate cancer with a family history of prostate cancer where estimated likelihood of identifying a pathogenic variant in the relevant target genes is at least 10%</a:t>
            </a:r>
          </a:p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Genetic testing may occasionally be appropriate outside these criteria following discussion at a specialist MDT with a cancer geneticist present.</a:t>
            </a:r>
          </a:p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025493" y="646922"/>
            <a:ext cx="3641271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After counselling and consent, the pathway is the same as for the R444.2 request:</a:t>
            </a:r>
          </a:p>
          <a:p>
            <a:endParaRPr lang="en-GB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Use the R430 request form and send to </a:t>
            </a:r>
          </a:p>
          <a:p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local CCC treatment hub.</a:t>
            </a:r>
          </a:p>
          <a:p>
            <a:endParaRPr lang="en-GB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Book a BRCA blood test via T&amp;M in </a:t>
            </a:r>
            <a:r>
              <a:rPr lang="en-GB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Meditech</a:t>
            </a: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2243756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0778" y="3163244"/>
            <a:ext cx="9116105" cy="347840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16379" y="220436"/>
            <a:ext cx="11250385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There are overlapping indications, e.g. R208 – patient with prostate cancer and personal/family history of BRCA cancers, and R210 – patient with prostate cancer and personal/family history of MMR deficiency (Lynch syndrome).  It is important to use the correct code as </a:t>
            </a:r>
            <a:r>
              <a:rPr lang="en-GB" sz="2400">
                <a:latin typeface="Arial" panose="020B0604020202020204" pitchFamily="34" charset="0"/>
                <a:cs typeface="Arial" panose="020B0604020202020204" pitchFamily="34" charset="0"/>
              </a:rPr>
              <a:t>different genes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will be tested for.</a:t>
            </a:r>
          </a:p>
          <a:p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The relevant testing codes will be available in </a:t>
            </a:r>
            <a:r>
              <a:rPr lang="en-GB" sz="2400" dirty="0" err="1">
                <a:latin typeface="Arial" panose="020B0604020202020204" pitchFamily="34" charset="0"/>
                <a:cs typeface="Arial" panose="020B0604020202020204" pitchFamily="34" charset="0"/>
              </a:rPr>
              <a:t>Meditech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 – currently under development.</a:t>
            </a:r>
          </a:p>
        </p:txBody>
      </p:sp>
    </p:spTree>
    <p:extLst>
      <p:ext uri="{BB962C8B-B14F-4D97-AF65-F5344CB8AC3E}">
        <p14:creationId xmlns:p14="http://schemas.microsoft.com/office/powerpoint/2010/main" val="2695601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</TotalTime>
  <Words>552</Words>
  <Application>Microsoft Office PowerPoint</Application>
  <PresentationFormat>Widescreen</PresentationFormat>
  <Paragraphs>50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The Clatterbridge Cancer Centre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Shaun Tolan</dc:creator>
  <cp:lastModifiedBy>Sarah Maguire</cp:lastModifiedBy>
  <cp:revision>13</cp:revision>
  <dcterms:created xsi:type="dcterms:W3CDTF">2024-03-11T13:12:09Z</dcterms:created>
  <dcterms:modified xsi:type="dcterms:W3CDTF">2024-07-17T16:59:25Z</dcterms:modified>
</cp:coreProperties>
</file>