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274" r:id="rId3"/>
    <p:sldId id="272" r:id="rId4"/>
    <p:sldId id="271" r:id="rId5"/>
    <p:sldId id="275" r:id="rId6"/>
    <p:sldId id="277" r:id="rId7"/>
    <p:sldId id="273" r:id="rId8"/>
    <p:sldId id="278" r:id="rId9"/>
    <p:sldId id="279" r:id="rId10"/>
    <p:sldId id="286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851" autoAdjust="0"/>
  </p:normalViewPr>
  <p:slideViewPr>
    <p:cSldViewPr snapToGrid="0">
      <p:cViewPr varScale="1">
        <p:scale>
          <a:sx n="101" d="100"/>
          <a:sy n="101" d="100"/>
        </p:scale>
        <p:origin x="24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anor TAYLOR" userId="8fb86c4375487732" providerId="LiveId" clId="{6A7A0995-D667-4E33-B1D5-4ED066A15847}"/>
    <pc:docChg chg="delSld">
      <pc:chgData name="Eleanor TAYLOR" userId="8fb86c4375487732" providerId="LiveId" clId="{6A7A0995-D667-4E33-B1D5-4ED066A15847}" dt="2023-05-01T13:24:46.019" v="10" actId="2696"/>
      <pc:docMkLst>
        <pc:docMk/>
      </pc:docMkLst>
      <pc:sldChg chg="del">
        <pc:chgData name="Eleanor TAYLOR" userId="8fb86c4375487732" providerId="LiveId" clId="{6A7A0995-D667-4E33-B1D5-4ED066A15847}" dt="2023-05-01T13:24:19.831" v="0" actId="2696"/>
        <pc:sldMkLst>
          <pc:docMk/>
          <pc:sldMk cId="3253782189" sldId="256"/>
        </pc:sldMkLst>
      </pc:sldChg>
      <pc:sldChg chg="del">
        <pc:chgData name="Eleanor TAYLOR" userId="8fb86c4375487732" providerId="LiveId" clId="{6A7A0995-D667-4E33-B1D5-4ED066A15847}" dt="2023-05-01T13:24:22.016" v="1" actId="2696"/>
        <pc:sldMkLst>
          <pc:docMk/>
          <pc:sldMk cId="3269652789" sldId="257"/>
        </pc:sldMkLst>
      </pc:sldChg>
      <pc:sldChg chg="del">
        <pc:chgData name="Eleanor TAYLOR" userId="8fb86c4375487732" providerId="LiveId" clId="{6A7A0995-D667-4E33-B1D5-4ED066A15847}" dt="2023-05-01T13:24:24.528" v="2" actId="2696"/>
        <pc:sldMkLst>
          <pc:docMk/>
          <pc:sldMk cId="3838262653" sldId="258"/>
        </pc:sldMkLst>
      </pc:sldChg>
      <pc:sldChg chg="del">
        <pc:chgData name="Eleanor TAYLOR" userId="8fb86c4375487732" providerId="LiveId" clId="{6A7A0995-D667-4E33-B1D5-4ED066A15847}" dt="2023-05-01T13:24:26.638" v="3" actId="2696"/>
        <pc:sldMkLst>
          <pc:docMk/>
          <pc:sldMk cId="3065852206" sldId="259"/>
        </pc:sldMkLst>
      </pc:sldChg>
      <pc:sldChg chg="del">
        <pc:chgData name="Eleanor TAYLOR" userId="8fb86c4375487732" providerId="LiveId" clId="{6A7A0995-D667-4E33-B1D5-4ED066A15847}" dt="2023-05-01T13:24:28.875" v="4" actId="2696"/>
        <pc:sldMkLst>
          <pc:docMk/>
          <pc:sldMk cId="3080465390" sldId="260"/>
        </pc:sldMkLst>
      </pc:sldChg>
      <pc:sldChg chg="del">
        <pc:chgData name="Eleanor TAYLOR" userId="8fb86c4375487732" providerId="LiveId" clId="{6A7A0995-D667-4E33-B1D5-4ED066A15847}" dt="2023-05-01T13:24:31.257" v="5" actId="2696"/>
        <pc:sldMkLst>
          <pc:docMk/>
          <pc:sldMk cId="2087645695" sldId="261"/>
        </pc:sldMkLst>
      </pc:sldChg>
      <pc:sldChg chg="del">
        <pc:chgData name="Eleanor TAYLOR" userId="8fb86c4375487732" providerId="LiveId" clId="{6A7A0995-D667-4E33-B1D5-4ED066A15847}" dt="2023-05-01T13:24:33.817" v="6" actId="2696"/>
        <pc:sldMkLst>
          <pc:docMk/>
          <pc:sldMk cId="3546375176" sldId="262"/>
        </pc:sldMkLst>
      </pc:sldChg>
      <pc:sldChg chg="del">
        <pc:chgData name="Eleanor TAYLOR" userId="8fb86c4375487732" providerId="LiveId" clId="{6A7A0995-D667-4E33-B1D5-4ED066A15847}" dt="2023-05-01T13:24:38.728" v="8" actId="2696"/>
        <pc:sldMkLst>
          <pc:docMk/>
          <pc:sldMk cId="2903140705" sldId="263"/>
        </pc:sldMkLst>
      </pc:sldChg>
      <pc:sldChg chg="del">
        <pc:chgData name="Eleanor TAYLOR" userId="8fb86c4375487732" providerId="LiveId" clId="{6A7A0995-D667-4E33-B1D5-4ED066A15847}" dt="2023-05-01T13:24:41.766" v="9" actId="2696"/>
        <pc:sldMkLst>
          <pc:docMk/>
          <pc:sldMk cId="4163381092" sldId="265"/>
        </pc:sldMkLst>
      </pc:sldChg>
      <pc:sldChg chg="del">
        <pc:chgData name="Eleanor TAYLOR" userId="8fb86c4375487732" providerId="LiveId" clId="{6A7A0995-D667-4E33-B1D5-4ED066A15847}" dt="2023-05-01T13:24:46.019" v="10" actId="2696"/>
        <pc:sldMkLst>
          <pc:docMk/>
          <pc:sldMk cId="1578777429" sldId="266"/>
        </pc:sldMkLst>
      </pc:sldChg>
      <pc:sldChg chg="del">
        <pc:chgData name="Eleanor TAYLOR" userId="8fb86c4375487732" providerId="LiveId" clId="{6A7A0995-D667-4E33-B1D5-4ED066A15847}" dt="2023-05-01T13:24:36.040" v="7" actId="2696"/>
        <pc:sldMkLst>
          <pc:docMk/>
          <pc:sldMk cId="1520783814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9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6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12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23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0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00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89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629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61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70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455FC5-D3E3-435E-9FAB-8A3825B0049A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C21FB40-6D87-4567-8F37-0EFAA4F992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43" y="472107"/>
            <a:ext cx="443637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genetic test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377111" y="1248224"/>
            <a:ext cx="705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 variants identified during the genetic testing process are analysed using the guidelines published by the American College of Molecular Genetics and Genomics (ACMG)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7BED67-1A37-4EEC-9157-FE3CA1134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991" y="2459877"/>
            <a:ext cx="6663069" cy="2857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2F295C-F09A-4E17-B290-71085495F654}"/>
              </a:ext>
            </a:extLst>
          </p:cNvPr>
          <p:cNvSpPr txBox="1"/>
          <p:nvPr/>
        </p:nvSpPr>
        <p:spPr>
          <a:xfrm>
            <a:off x="1310859" y="5625895"/>
            <a:ext cx="502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Link to paper: </a:t>
            </a:r>
            <a:r>
              <a:rPr lang="en-GB" b="0" i="0" dirty="0">
                <a:solidFill>
                  <a:schemeClr val="accent1"/>
                </a:solidFill>
                <a:effectLst/>
                <a:latin typeface="-apple-system"/>
              </a:rPr>
              <a:t>https://doi.org/10.1038/gim.2015.30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E4AC79-147A-4325-954E-C531C8773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4"/>
    </mc:Choice>
    <mc:Fallback xmlns="">
      <p:transition spd="slow" advTm="4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959" y="332407"/>
            <a:ext cx="4834218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Responsibilities of the clinician</a:t>
            </a: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639CC-444B-4AC2-A2A4-D3ECE98D9255}"/>
              </a:ext>
            </a:extLst>
          </p:cNvPr>
          <p:cNvSpPr txBox="1"/>
          <p:nvPr/>
        </p:nvSpPr>
        <p:spPr>
          <a:xfrm>
            <a:off x="1188718" y="1116106"/>
            <a:ext cx="723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clinician giving the test result will need to explain what the result means for the patient </a:t>
            </a:r>
          </a:p>
          <a:p>
            <a:pPr algn="ctr"/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e.g. will the result change their treatment recommendations?</a:t>
            </a:r>
          </a:p>
          <a:p>
            <a:pPr algn="ctr"/>
            <a:endParaRPr lang="en-GB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 patients who are found to have a pathogenic gene variant should be referred to their local Genomic Medicine Service for a full implications discussion:</a:t>
            </a:r>
          </a:p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Does the result change their cancer risk?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management options are available to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are their reproductive options?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support groups are available to them?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Are they eligible for any research trials?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this mean for their family members?</a:t>
            </a:r>
          </a:p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1DF659-4B46-49C8-A112-01BCFCB13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2"/>
    </mc:Choice>
    <mc:Fallback xmlns="">
      <p:transition spd="slow" advTm="7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64707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6" y="2356104"/>
            <a:ext cx="5227314" cy="32552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If you have any questions </a:t>
            </a:r>
            <a: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about the genetic testing process or the interpretation of the genetic test result, please contact:</a:t>
            </a: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The North West Genomics Laboratory Hub on</a:t>
            </a: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mft.genomics@nhs.net</a:t>
            </a: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  <a:t>The Genetic Counselling team at the Liverpool Centre for Genomic Medicine on</a:t>
            </a: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200" spc="-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b="1" spc="-100" dirty="0">
                <a:latin typeface="Calibri" panose="020F0502020204030204" pitchFamily="34" charset="0"/>
                <a:cs typeface="Calibri" panose="020F0502020204030204" pitchFamily="34" charset="0"/>
              </a:rPr>
              <a:t>lwft.clingen@nhs.net</a:t>
            </a:r>
            <a:br>
              <a:rPr lang="en-US" sz="2000" spc="-100" dirty="0"/>
            </a:br>
            <a:endParaRPr lang="en-US" sz="2000" spc="-100" dirty="0"/>
          </a:p>
        </p:txBody>
      </p:sp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4AED72C8-6CDE-4A87-ADD9-BD0D23781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8180" y="2128080"/>
            <a:ext cx="2593687" cy="259368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35BF45-A7D0-44AD-904F-8DB71BAF9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2"/>
    </mc:Choice>
    <mc:Fallback xmlns="">
      <p:transition spd="slow" advTm="3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43" y="472107"/>
            <a:ext cx="443637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genetic test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334582" y="1248224"/>
            <a:ext cx="705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All identified variants are assigned to one of five categories: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584E40-C214-407B-BFE2-16FDA59C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7" y="1759323"/>
            <a:ext cx="27527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46CCC0-02D9-4F2A-8859-7AADF3B1F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2"/>
    </mc:Choice>
    <mc:Fallback xmlns="">
      <p:transition spd="slow" advTm="5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43" y="472107"/>
            <a:ext cx="443637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genetic test 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A13876EA-097C-4F52-BF6D-149D4068C657}"/>
              </a:ext>
            </a:extLst>
          </p:cNvPr>
          <p:cNvSpPr/>
          <p:nvPr/>
        </p:nvSpPr>
        <p:spPr>
          <a:xfrm rot="1913464">
            <a:off x="3352988" y="3688740"/>
            <a:ext cx="368595" cy="5797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307E064-9CA5-424A-B06D-5E7E70E62ACA}"/>
              </a:ext>
            </a:extLst>
          </p:cNvPr>
          <p:cNvSpPr/>
          <p:nvPr/>
        </p:nvSpPr>
        <p:spPr>
          <a:xfrm>
            <a:off x="4572000" y="3860341"/>
            <a:ext cx="368595" cy="5797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57D01A4-47DB-48A9-9377-B89A66CF42C3}"/>
              </a:ext>
            </a:extLst>
          </p:cNvPr>
          <p:cNvSpPr/>
          <p:nvPr/>
        </p:nvSpPr>
        <p:spPr>
          <a:xfrm rot="19575956">
            <a:off x="5731796" y="3653230"/>
            <a:ext cx="368595" cy="5797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362BE1-6BCE-4EFC-89FF-46E14145777C}"/>
              </a:ext>
            </a:extLst>
          </p:cNvPr>
          <p:cNvSpPr/>
          <p:nvPr/>
        </p:nvSpPr>
        <p:spPr>
          <a:xfrm>
            <a:off x="1618176" y="4533006"/>
            <a:ext cx="1723992" cy="12369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disease-causing variant is identified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8A3D4D-3C93-4CA1-9BAB-46C20FDB8386}"/>
              </a:ext>
            </a:extLst>
          </p:cNvPr>
          <p:cNvSpPr/>
          <p:nvPr/>
        </p:nvSpPr>
        <p:spPr>
          <a:xfrm>
            <a:off x="3875822" y="4669316"/>
            <a:ext cx="1723992" cy="12369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No clinically relevant variants are identified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4E9821-99B5-445E-BC8D-6156907DB459}"/>
              </a:ext>
            </a:extLst>
          </p:cNvPr>
          <p:cNvSpPr/>
          <p:nvPr/>
        </p:nvSpPr>
        <p:spPr>
          <a:xfrm>
            <a:off x="6123063" y="4533006"/>
            <a:ext cx="1626781" cy="116603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 variant of unknown significance is identified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71511-B614-4CA3-880A-2836D1B0C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7" y="1794668"/>
            <a:ext cx="2094278" cy="1897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583124" y="1271933"/>
            <a:ext cx="640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There are three potential outcomes of the genetic testing process: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D3BD7C-93CF-4CDE-B70A-57D5E8BAC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7"/>
    </mc:Choice>
    <mc:Fallback xmlns="">
      <p:transition spd="slow" advTm="4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289894" y="1228785"/>
            <a:ext cx="7038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Inherited genetic cause identified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Pathogenic / likely pathogenic variant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B9FA254-080E-48BD-9EFE-4E0E7A3F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471488"/>
            <a:ext cx="4437063" cy="5810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A disease-causing variant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4A1FD-4D17-49D3-93F1-AF724483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429" y="2328387"/>
            <a:ext cx="7111210" cy="1181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B5BD5-4D2C-415D-AF4C-F543A9AD6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389" y="3907543"/>
            <a:ext cx="6559291" cy="22854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ED5314-CEAF-432D-859F-01176EE23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2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89"/>
    </mc:Choice>
    <mc:Fallback xmlns="">
      <p:transition spd="slow" advTm="14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43" y="472107"/>
            <a:ext cx="443637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An uninformative result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207568" y="1227629"/>
            <a:ext cx="718647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Inherited genetic cause not identified – chance is reduced but not excluded</a:t>
            </a:r>
          </a:p>
          <a:p>
            <a:pPr>
              <a:lnSpc>
                <a:spcPct val="50000"/>
              </a:lnSpc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There may be a variant that has not been identified due to the limitations of the current laboratory technology.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There may be an variant in a gene which hasn’t been tested.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D6F590-978E-4E8A-A54C-281E71B059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73" b="17528"/>
          <a:stretch/>
        </p:blipFill>
        <p:spPr>
          <a:xfrm>
            <a:off x="972616" y="3312240"/>
            <a:ext cx="7771827" cy="20716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32A895-180E-4805-8A60-57281D0CB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30"/>
    </mc:Choice>
    <mc:Fallback xmlns="">
      <p:transition spd="slow" advTm="9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092" y="472107"/>
            <a:ext cx="610473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A variant of unknown significance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E9AAA-FE96-428E-8F68-395056FCBD91}"/>
              </a:ext>
            </a:extLst>
          </p:cNvPr>
          <p:cNvSpPr txBox="1"/>
          <p:nvPr/>
        </p:nvSpPr>
        <p:spPr>
          <a:xfrm>
            <a:off x="1342120" y="1223575"/>
            <a:ext cx="7100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 some cases, there is not enough evidence available to classify a variant as pathogenic/likely pathogenic or benign/likely benign. These variants are known as variants of unknown significance (VUS).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D21C4-BDE8-4DD7-A910-4EF5D1F2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877" y="3925726"/>
            <a:ext cx="6367164" cy="1977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CB3CA-D36D-4BBE-BCE5-5E2981604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423" y="2436796"/>
            <a:ext cx="7004368" cy="9922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4F0EB3-DE9A-44B1-AE80-FCAC90DD3F0D}"/>
              </a:ext>
            </a:extLst>
          </p:cNvPr>
          <p:cNvSpPr/>
          <p:nvPr/>
        </p:nvSpPr>
        <p:spPr>
          <a:xfrm>
            <a:off x="1516912" y="4345172"/>
            <a:ext cx="6542567" cy="7088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9C89E-34E1-4ADE-91D9-11C043F58005}"/>
              </a:ext>
            </a:extLst>
          </p:cNvPr>
          <p:cNvSpPr/>
          <p:nvPr/>
        </p:nvSpPr>
        <p:spPr>
          <a:xfrm>
            <a:off x="4749210" y="3135373"/>
            <a:ext cx="1169581" cy="1394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72A301-6394-4AA4-8341-E46A1B04A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1"/>
    </mc:Choice>
    <mc:Fallback xmlns="">
      <p:transition spd="slow" advTm="4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092" y="472107"/>
            <a:ext cx="6104735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A variant of unknown significance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84FD68-817B-4057-8A25-E4728E2BF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8403" y="2320359"/>
            <a:ext cx="6856214" cy="595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C96802-844F-4C45-A539-827DBFFF3FC3}"/>
              </a:ext>
            </a:extLst>
          </p:cNvPr>
          <p:cNvSpPr txBox="1"/>
          <p:nvPr/>
        </p:nvSpPr>
        <p:spPr>
          <a:xfrm>
            <a:off x="1061683" y="1036609"/>
            <a:ext cx="760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 VUS is a variant in the gene sequence with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unknown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consequences in terms of the function of the gene product and the risk of disease. </a:t>
            </a:r>
          </a:p>
          <a:p>
            <a:pPr>
              <a:lnSpc>
                <a:spcPct val="5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 VUS can fall anywhere along the spectrum of being close to ‘likely benign’ to being close to ‘likely pathogenic’: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E49492-41EF-41D0-9AA9-BB4C4A940326}"/>
              </a:ext>
            </a:extLst>
          </p:cNvPr>
          <p:cNvSpPr txBox="1"/>
          <p:nvPr/>
        </p:nvSpPr>
        <p:spPr>
          <a:xfrm>
            <a:off x="1244193" y="2953568"/>
            <a:ext cx="702463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As a result, </a:t>
            </a:r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only variants that are classified as pathogenic/likely pathogenic should be used to direct clinical management.</a:t>
            </a:r>
          </a:p>
          <a:p>
            <a:pPr algn="just">
              <a:lnSpc>
                <a:spcPct val="50000"/>
              </a:lnSpc>
            </a:pP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This also means predictive genetic testing for a VUS </a:t>
            </a:r>
            <a:r>
              <a:rPr lang="en-GB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cannot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be offered to the patient’s wider family.</a:t>
            </a:r>
          </a:p>
          <a:p>
            <a:pPr algn="just">
              <a:lnSpc>
                <a:spcPct val="50000"/>
              </a:lnSpc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All variants of unknown significance will be kept under review by the laboratory team. The laboratory will automatically be notified if the classification of a variant has changed to ‘likely pathogenic’ or ‘pathogenic’ and they will issue a new genetic test report for any patient in their database who carries this re-classified variant. The clinician who receives the new genetic test report will be responsible for sharing this information with the patient.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AB1DBF-99FD-4E59-9654-876F47F8A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B68E8-F91E-DC1F-4A25-8DB3B63EDD18}"/>
              </a:ext>
            </a:extLst>
          </p:cNvPr>
          <p:cNvSpPr txBox="1"/>
          <p:nvPr/>
        </p:nvSpPr>
        <p:spPr>
          <a:xfrm>
            <a:off x="927336" y="5792386"/>
            <a:ext cx="82186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genomic testing identifies a VUS, please refer to Clinical Genetics and discuss with Laboratory who will be able to provide guidance on interpretation, and any next steps that may be required e.g. further testing*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0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37"/>
    </mc:Choice>
    <mc:Fallback xmlns="">
      <p:transition spd="slow" advTm="13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097" y="522336"/>
            <a:ext cx="4396438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the small print…..</a:t>
            </a:r>
            <a:endParaRPr lang="en-US" sz="3200" spc="-1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C96802-844F-4C45-A539-827DBFFF3FC3}"/>
              </a:ext>
            </a:extLst>
          </p:cNvPr>
          <p:cNvSpPr txBox="1"/>
          <p:nvPr/>
        </p:nvSpPr>
        <p:spPr>
          <a:xfrm>
            <a:off x="1198332" y="1186223"/>
            <a:ext cx="7213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‘notes’ section on the laboratory report contains details of what testing was performed, what genes were examined, the quality parameters of the test and the limitations of the test: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05E14-201C-46D6-81FF-020A2AC9C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73" y="2101593"/>
            <a:ext cx="7350929" cy="44872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2979B9-D5DF-4067-94E7-8C39E0157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94"/>
    </mc:Choice>
    <mc:Fallback xmlns="">
      <p:transition spd="slow" advTm="9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DAAE7A-177F-4691-8F07-36CBBA611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2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B1296-3261-4D2B-B361-D3818FC5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026" y="472107"/>
            <a:ext cx="3382801" cy="57978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spc="-1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Giving the test result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F82D1D-28BC-4216-A1EA-F7D9C6D1A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652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1DC48-C242-4442-822C-570436B8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4333" y="767825"/>
            <a:ext cx="381009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C96802-844F-4C45-A539-827DBFFF3FC3}"/>
              </a:ext>
            </a:extLst>
          </p:cNvPr>
          <p:cNvSpPr txBox="1"/>
          <p:nvPr/>
        </p:nvSpPr>
        <p:spPr>
          <a:xfrm>
            <a:off x="1342231" y="1156369"/>
            <a:ext cx="7100131" cy="331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Practical considerations when giving the genetic test result: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Check the test report prior to the results appointment;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Consider having the report checked/witnessed by a 2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clinician;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Disclose the result at the start of the appointment;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Confirm the name and date of birth of patient and cross-check details against the genetic test report, before disclosing the result;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State the result in simple terms i.e. leave no room for ambiguity;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Recognise that the result can provoke a range of emotions and meet the patient with empathy</a:t>
            </a:r>
          </a:p>
          <a:p>
            <a:pPr>
              <a:spcAft>
                <a:spcPts val="500"/>
              </a:spcAft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D59525-7EA2-4B63-924F-D7DADC3848A3}"/>
              </a:ext>
            </a:extLst>
          </p:cNvPr>
          <p:cNvSpPr/>
          <p:nvPr/>
        </p:nvSpPr>
        <p:spPr>
          <a:xfrm>
            <a:off x="5772582" y="5313145"/>
            <a:ext cx="965200" cy="67557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Guilt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BF14E09-59BF-41A7-9277-CCC8EEEB2D3E}"/>
              </a:ext>
            </a:extLst>
          </p:cNvPr>
          <p:cNvSpPr/>
          <p:nvPr/>
        </p:nvSpPr>
        <p:spPr>
          <a:xfrm>
            <a:off x="3295655" y="4404599"/>
            <a:ext cx="1059646" cy="69666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Anger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74ED0E-4F8C-44E2-AAC2-58350E8253D4}"/>
              </a:ext>
            </a:extLst>
          </p:cNvPr>
          <p:cNvSpPr/>
          <p:nvPr/>
        </p:nvSpPr>
        <p:spPr>
          <a:xfrm>
            <a:off x="4487323" y="5254187"/>
            <a:ext cx="1059646" cy="761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Relief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0196F2-6661-4D99-BCC1-C172F0EF0BD9}"/>
              </a:ext>
            </a:extLst>
          </p:cNvPr>
          <p:cNvSpPr/>
          <p:nvPr/>
        </p:nvSpPr>
        <p:spPr>
          <a:xfrm>
            <a:off x="2023340" y="4536297"/>
            <a:ext cx="965200" cy="67557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Fear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885B35-9C53-4C50-9DCB-EDCACD874A94}"/>
              </a:ext>
            </a:extLst>
          </p:cNvPr>
          <p:cNvSpPr/>
          <p:nvPr/>
        </p:nvSpPr>
        <p:spPr>
          <a:xfrm>
            <a:off x="4689549" y="4361007"/>
            <a:ext cx="1094110" cy="67557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Blame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048DAD4-2A92-49F6-8258-66E16304698C}"/>
              </a:ext>
            </a:extLst>
          </p:cNvPr>
          <p:cNvSpPr/>
          <p:nvPr/>
        </p:nvSpPr>
        <p:spPr>
          <a:xfrm>
            <a:off x="1329506" y="5338724"/>
            <a:ext cx="960068" cy="67557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Grief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6D84A-64EE-4CD7-AA15-A28EC15605B7}"/>
              </a:ext>
            </a:extLst>
          </p:cNvPr>
          <p:cNvSpPr/>
          <p:nvPr/>
        </p:nvSpPr>
        <p:spPr>
          <a:xfrm>
            <a:off x="6988142" y="5348746"/>
            <a:ext cx="1394153" cy="67557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Sadness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0B2245-7CAF-438D-9B71-F159F63201EA}"/>
              </a:ext>
            </a:extLst>
          </p:cNvPr>
          <p:cNvSpPr/>
          <p:nvPr/>
        </p:nvSpPr>
        <p:spPr>
          <a:xfrm>
            <a:off x="6001493" y="4499291"/>
            <a:ext cx="1627138" cy="67557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3FF441-130C-48B1-BC08-03E231F6716E}"/>
              </a:ext>
            </a:extLst>
          </p:cNvPr>
          <p:cNvSpPr/>
          <p:nvPr/>
        </p:nvSpPr>
        <p:spPr>
          <a:xfrm>
            <a:off x="2596263" y="5340616"/>
            <a:ext cx="1641462" cy="6755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Uncertainty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CF578D-E75B-477A-AEBE-980A1B552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81"/>
    </mc:Choice>
    <mc:Fallback xmlns="">
      <p:transition spd="slow" advTm="14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171</TotalTime>
  <Words>742</Words>
  <Application>Microsoft Office PowerPoint</Application>
  <PresentationFormat>On-screen Show (4:3)</PresentationFormat>
  <Paragraphs>64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-apple-system</vt:lpstr>
      <vt:lpstr>Arial</vt:lpstr>
      <vt:lpstr>Calibri</vt:lpstr>
      <vt:lpstr>Corbel</vt:lpstr>
      <vt:lpstr>Wingdings 2</vt:lpstr>
      <vt:lpstr>Frame</vt:lpstr>
      <vt:lpstr>Possible genetic test results</vt:lpstr>
      <vt:lpstr>Possible genetic test results</vt:lpstr>
      <vt:lpstr>Possible genetic test results</vt:lpstr>
      <vt:lpstr>1) A disease-causing variant</vt:lpstr>
      <vt:lpstr>2) An uninformative result</vt:lpstr>
      <vt:lpstr>3) A variant of unknown significance </vt:lpstr>
      <vt:lpstr>3) A variant of unknown significance </vt:lpstr>
      <vt:lpstr>Check the small print…..</vt:lpstr>
      <vt:lpstr>Giving the test result</vt:lpstr>
      <vt:lpstr>Responsibilities of the clinician</vt:lpstr>
      <vt:lpstr>If you have any questions about the genetic testing process or the interpretation of the genetic test result, please contact:  The North West Genomics Laboratory Hub on  mft.genomics@nhs.net  or  The Genetic Counselling team at the Liverpool Centre for Genomic Medicine on  lwft.clingen@nhs.net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TAYLOR</dc:creator>
  <cp:lastModifiedBy>Sarah Maguire</cp:lastModifiedBy>
  <cp:revision>20</cp:revision>
  <dcterms:created xsi:type="dcterms:W3CDTF">2021-06-14T10:35:50Z</dcterms:created>
  <dcterms:modified xsi:type="dcterms:W3CDTF">2024-07-17T17:11:19Z</dcterms:modified>
</cp:coreProperties>
</file>