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9"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088" autoAdjust="0"/>
  </p:normalViewPr>
  <p:slideViewPr>
    <p:cSldViewPr snapToGrid="0">
      <p:cViewPr varScale="1">
        <p:scale>
          <a:sx n="80" d="100"/>
          <a:sy n="80" d="100"/>
        </p:scale>
        <p:origin x="1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35C00-37B4-424A-8C0A-BEC1DFB91632}" type="datetimeFigureOut">
              <a:rPr lang="en-GB" smtClean="0"/>
              <a:t>12/02/2024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38C4B-CEBF-44F2-A7B2-6748AC15ABDD}" type="slidenum">
              <a:rPr lang="en-GB" smtClean="0"/>
              <a:t>‹#›</a:t>
            </a:fld>
            <a:endParaRPr lang="en-GB"/>
          </a:p>
        </p:txBody>
      </p:sp>
    </p:spTree>
    <p:extLst>
      <p:ext uri="{BB962C8B-B14F-4D97-AF65-F5344CB8AC3E}">
        <p14:creationId xmlns:p14="http://schemas.microsoft.com/office/powerpoint/2010/main" val="3701582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talk, we will cover some pf the practical aspects of testing </a:t>
            </a:r>
          </a:p>
        </p:txBody>
      </p:sp>
      <p:sp>
        <p:nvSpPr>
          <p:cNvPr id="4" name="Slide Number Placeholder 3"/>
          <p:cNvSpPr>
            <a:spLocks noGrp="1"/>
          </p:cNvSpPr>
          <p:nvPr>
            <p:ph type="sldNum" sz="quarter" idx="5"/>
          </p:nvPr>
        </p:nvSpPr>
        <p:spPr/>
        <p:txBody>
          <a:bodyPr/>
          <a:lstStyle/>
          <a:p>
            <a:fld id="{68838C4B-CEBF-44F2-A7B2-6748AC15ABDD}" type="slidenum">
              <a:rPr lang="en-GB" smtClean="0"/>
              <a:t>1</a:t>
            </a:fld>
            <a:endParaRPr lang="en-GB"/>
          </a:p>
        </p:txBody>
      </p:sp>
    </p:spTree>
    <p:extLst>
      <p:ext uri="{BB962C8B-B14F-4D97-AF65-F5344CB8AC3E}">
        <p14:creationId xmlns:p14="http://schemas.microsoft.com/office/powerpoint/2010/main" val="752581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pink section on the form you specify the particular type of test you are doing. As you will be requesting a diagnostic test, you will need to either tick or mark an X in the diagnostic screen test box  </a:t>
            </a:r>
          </a:p>
        </p:txBody>
      </p:sp>
      <p:sp>
        <p:nvSpPr>
          <p:cNvPr id="4" name="Slide Number Placeholder 3"/>
          <p:cNvSpPr>
            <a:spLocks noGrp="1"/>
          </p:cNvSpPr>
          <p:nvPr>
            <p:ph type="sldNum" sz="quarter" idx="5"/>
          </p:nvPr>
        </p:nvSpPr>
        <p:spPr/>
        <p:txBody>
          <a:bodyPr/>
          <a:lstStyle/>
          <a:p>
            <a:fld id="{68838C4B-CEBF-44F2-A7B2-6748AC15ABDD}" type="slidenum">
              <a:rPr lang="en-GB" smtClean="0"/>
              <a:t>10</a:t>
            </a:fld>
            <a:endParaRPr lang="en-GB"/>
          </a:p>
        </p:txBody>
      </p:sp>
    </p:spTree>
    <p:extLst>
      <p:ext uri="{BB962C8B-B14F-4D97-AF65-F5344CB8AC3E}">
        <p14:creationId xmlns:p14="http://schemas.microsoft.com/office/powerpoint/2010/main" val="1498116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the right, is the clinical details section</a:t>
            </a:r>
          </a:p>
          <a:p>
            <a:endParaRPr lang="en-GB" dirty="0"/>
          </a:p>
          <a:p>
            <a:r>
              <a:rPr lang="en-GB" dirty="0"/>
              <a:t>Here is where you put how the patient meets testing criteria as specified in the national test directory. As we have previously stated, testing criteria can change when new versions of the test directory are released. It is therefore really important that you check the test directory before ordering a test </a:t>
            </a:r>
          </a:p>
        </p:txBody>
      </p:sp>
      <p:sp>
        <p:nvSpPr>
          <p:cNvPr id="4" name="Slide Number Placeholder 3"/>
          <p:cNvSpPr>
            <a:spLocks noGrp="1"/>
          </p:cNvSpPr>
          <p:nvPr>
            <p:ph type="sldNum" sz="quarter" idx="5"/>
          </p:nvPr>
        </p:nvSpPr>
        <p:spPr/>
        <p:txBody>
          <a:bodyPr/>
          <a:lstStyle/>
          <a:p>
            <a:fld id="{68838C4B-CEBF-44F2-A7B2-6748AC15ABDD}" type="slidenum">
              <a:rPr lang="en-GB" smtClean="0"/>
              <a:t>11</a:t>
            </a:fld>
            <a:endParaRPr lang="en-GB"/>
          </a:p>
        </p:txBody>
      </p:sp>
    </p:spTree>
    <p:extLst>
      <p:ext uri="{BB962C8B-B14F-4D97-AF65-F5344CB8AC3E}">
        <p14:creationId xmlns:p14="http://schemas.microsoft.com/office/powerpoint/2010/main" val="3473179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spoken about how it is usual practice for the lab to store a patients DNA. If your patient is happy for their DNA to be a stored, you don’t need to do anything. However,  if the patient does not wish to have their DNA stored, you will need to tick this box</a:t>
            </a:r>
          </a:p>
        </p:txBody>
      </p:sp>
      <p:sp>
        <p:nvSpPr>
          <p:cNvPr id="4" name="Slide Number Placeholder 3"/>
          <p:cNvSpPr>
            <a:spLocks noGrp="1"/>
          </p:cNvSpPr>
          <p:nvPr>
            <p:ph type="sldNum" sz="quarter" idx="5"/>
          </p:nvPr>
        </p:nvSpPr>
        <p:spPr/>
        <p:txBody>
          <a:bodyPr/>
          <a:lstStyle/>
          <a:p>
            <a:fld id="{68838C4B-CEBF-44F2-A7B2-6748AC15ABDD}" type="slidenum">
              <a:rPr lang="en-GB" smtClean="0"/>
              <a:t>12</a:t>
            </a:fld>
            <a:endParaRPr lang="en-GB"/>
          </a:p>
        </p:txBody>
      </p:sp>
    </p:spTree>
    <p:extLst>
      <p:ext uri="{BB962C8B-B14F-4D97-AF65-F5344CB8AC3E}">
        <p14:creationId xmlns:p14="http://schemas.microsoft.com/office/powerpoint/2010/main" val="784372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last section is to be completed by the person who takes the blood sample. </a:t>
            </a:r>
          </a:p>
          <a:p>
            <a:r>
              <a:rPr lang="en-GB" dirty="0"/>
              <a:t>These are the specimen details so stating that it is an EDTA blood sample, when it was taken and who by. </a:t>
            </a:r>
          </a:p>
        </p:txBody>
      </p:sp>
      <p:sp>
        <p:nvSpPr>
          <p:cNvPr id="4" name="Slide Number Placeholder 3"/>
          <p:cNvSpPr>
            <a:spLocks noGrp="1"/>
          </p:cNvSpPr>
          <p:nvPr>
            <p:ph type="sldNum" sz="quarter" idx="5"/>
          </p:nvPr>
        </p:nvSpPr>
        <p:spPr/>
        <p:txBody>
          <a:bodyPr/>
          <a:lstStyle/>
          <a:p>
            <a:fld id="{68838C4B-CEBF-44F2-A7B2-6748AC15ABDD}" type="slidenum">
              <a:rPr lang="en-GB" smtClean="0"/>
              <a:t>13</a:t>
            </a:fld>
            <a:endParaRPr lang="en-GB"/>
          </a:p>
        </p:txBody>
      </p:sp>
    </p:spTree>
    <p:extLst>
      <p:ext uri="{BB962C8B-B14F-4D97-AF65-F5344CB8AC3E}">
        <p14:creationId xmlns:p14="http://schemas.microsoft.com/office/powerpoint/2010/main" val="1508903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previously stated, the second page does not need to be completed. It provides guidance on how to complete the test request form</a:t>
            </a:r>
          </a:p>
          <a:p>
            <a:endParaRPr lang="en-GB" dirty="0"/>
          </a:p>
          <a:p>
            <a:r>
              <a:rPr lang="en-GB" dirty="0"/>
              <a:t>So that’s completes the section on the test purpose and  process</a:t>
            </a:r>
          </a:p>
          <a:p>
            <a:endParaRPr lang="en-GB" dirty="0"/>
          </a:p>
          <a:p>
            <a:r>
              <a:rPr lang="en-GB" dirty="0"/>
              <a:t>Thank you </a:t>
            </a:r>
          </a:p>
        </p:txBody>
      </p:sp>
      <p:sp>
        <p:nvSpPr>
          <p:cNvPr id="4" name="Slide Number Placeholder 3"/>
          <p:cNvSpPr>
            <a:spLocks noGrp="1"/>
          </p:cNvSpPr>
          <p:nvPr>
            <p:ph type="sldNum" sz="quarter" idx="5"/>
          </p:nvPr>
        </p:nvSpPr>
        <p:spPr/>
        <p:txBody>
          <a:bodyPr/>
          <a:lstStyle/>
          <a:p>
            <a:fld id="{68838C4B-CEBF-44F2-A7B2-6748AC15ABDD}" type="slidenum">
              <a:rPr lang="en-GB" smtClean="0"/>
              <a:t>14</a:t>
            </a:fld>
            <a:endParaRPr lang="en-GB"/>
          </a:p>
        </p:txBody>
      </p:sp>
    </p:spTree>
    <p:extLst>
      <p:ext uri="{BB962C8B-B14F-4D97-AF65-F5344CB8AC3E}">
        <p14:creationId xmlns:p14="http://schemas.microsoft.com/office/powerpoint/2010/main" val="428706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cover sample requirements</a:t>
            </a:r>
          </a:p>
          <a:p>
            <a:r>
              <a:rPr lang="en-GB" dirty="0"/>
              <a:t>Expected time frames to get a result</a:t>
            </a:r>
          </a:p>
          <a:p>
            <a:r>
              <a:rPr lang="en-GB" dirty="0"/>
              <a:t>Sample storage in the laboratory</a:t>
            </a:r>
          </a:p>
          <a:p>
            <a:r>
              <a:rPr lang="en-GB" dirty="0"/>
              <a:t>And we will cover the paperwork that needs to be completed to go along with the sample </a:t>
            </a:r>
          </a:p>
        </p:txBody>
      </p:sp>
      <p:sp>
        <p:nvSpPr>
          <p:cNvPr id="4" name="Slide Number Placeholder 3"/>
          <p:cNvSpPr>
            <a:spLocks noGrp="1"/>
          </p:cNvSpPr>
          <p:nvPr>
            <p:ph type="sldNum" sz="quarter" idx="5"/>
          </p:nvPr>
        </p:nvSpPr>
        <p:spPr/>
        <p:txBody>
          <a:bodyPr/>
          <a:lstStyle/>
          <a:p>
            <a:fld id="{68838C4B-CEBF-44F2-A7B2-6748AC15ABDD}" type="slidenum">
              <a:rPr lang="en-GB" smtClean="0"/>
              <a:t>2</a:t>
            </a:fld>
            <a:endParaRPr lang="en-GB"/>
          </a:p>
        </p:txBody>
      </p:sp>
    </p:spTree>
    <p:extLst>
      <p:ext uri="{BB962C8B-B14F-4D97-AF65-F5344CB8AC3E}">
        <p14:creationId xmlns:p14="http://schemas.microsoft.com/office/powerpoint/2010/main" val="685791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Sample requirements</a:t>
            </a:r>
          </a:p>
          <a:p>
            <a:endParaRPr lang="en-GB" dirty="0"/>
          </a:p>
          <a:p>
            <a:r>
              <a:rPr lang="en-GB" dirty="0"/>
              <a:t>Venous blood sample, collected in an EDTA tube. Usually require around 4 </a:t>
            </a:r>
            <a:r>
              <a:rPr lang="en-GB" dirty="0" err="1"/>
              <a:t>mls</a:t>
            </a:r>
            <a:r>
              <a:rPr lang="en-GB" dirty="0"/>
              <a:t> </a:t>
            </a:r>
          </a:p>
          <a:p>
            <a:endParaRPr lang="en-GB" dirty="0"/>
          </a:p>
          <a:p>
            <a:r>
              <a:rPr lang="en-GB" dirty="0"/>
              <a:t>This is the preferred way obtain the sample. However, if patients have a problem with having blood samples taken it can be done using a saliva collection kit. Its important to note that only specifics saliva kits can be used</a:t>
            </a:r>
          </a:p>
          <a:p>
            <a:endParaRPr lang="en-GB" dirty="0"/>
          </a:p>
          <a:p>
            <a:r>
              <a:rPr lang="en-GB" dirty="0"/>
              <a:t>If you have any questions about this, you can contact the lab for advice. They would also be able to advise you as to whether there were any other sample types would be appropriate </a:t>
            </a:r>
          </a:p>
        </p:txBody>
      </p:sp>
      <p:sp>
        <p:nvSpPr>
          <p:cNvPr id="4" name="Slide Number Placeholder 3"/>
          <p:cNvSpPr>
            <a:spLocks noGrp="1"/>
          </p:cNvSpPr>
          <p:nvPr>
            <p:ph type="sldNum" sz="quarter" idx="5"/>
          </p:nvPr>
        </p:nvSpPr>
        <p:spPr/>
        <p:txBody>
          <a:bodyPr/>
          <a:lstStyle/>
          <a:p>
            <a:fld id="{68838C4B-CEBF-44F2-A7B2-6748AC15ABDD}" type="slidenum">
              <a:rPr lang="en-GB" smtClean="0"/>
              <a:t>3</a:t>
            </a:fld>
            <a:endParaRPr lang="en-GB"/>
          </a:p>
        </p:txBody>
      </p:sp>
    </p:spTree>
    <p:extLst>
      <p:ext uri="{BB962C8B-B14F-4D97-AF65-F5344CB8AC3E}">
        <p14:creationId xmlns:p14="http://schemas.microsoft.com/office/powerpoint/2010/main" val="1144760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Result are expected to take around 6 weeks from when the lab receives the sample</a:t>
            </a:r>
          </a:p>
          <a:p>
            <a:endParaRPr lang="en-GB" dirty="0"/>
          </a:p>
          <a:p>
            <a:r>
              <a:rPr lang="en-GB" dirty="0"/>
              <a:t>When the lab receive the sample they will store any DNA not used for the test unless the patients opts out of this. This is so that an additional sample does not need to be taken from the patient if further testing is indicated. However, the patient has the option to opt out of this. We will cover how you can request for the lab to not store a patient's DNA later in this presentation </a:t>
            </a:r>
          </a:p>
        </p:txBody>
      </p:sp>
      <p:sp>
        <p:nvSpPr>
          <p:cNvPr id="4" name="Slide Number Placeholder 3"/>
          <p:cNvSpPr>
            <a:spLocks noGrp="1"/>
          </p:cNvSpPr>
          <p:nvPr>
            <p:ph type="sldNum" sz="quarter" idx="5"/>
          </p:nvPr>
        </p:nvSpPr>
        <p:spPr/>
        <p:txBody>
          <a:bodyPr/>
          <a:lstStyle/>
          <a:p>
            <a:fld id="{68838C4B-CEBF-44F2-A7B2-6748AC15ABDD}" type="slidenum">
              <a:rPr lang="en-GB" smtClean="0"/>
              <a:t>4</a:t>
            </a:fld>
            <a:endParaRPr lang="en-GB"/>
          </a:p>
        </p:txBody>
      </p:sp>
    </p:spTree>
    <p:extLst>
      <p:ext uri="{BB962C8B-B14F-4D97-AF65-F5344CB8AC3E}">
        <p14:creationId xmlns:p14="http://schemas.microsoft.com/office/powerpoint/2010/main" val="1388013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 will move on to the genetic test request form. It is a two-sided document. The front of the form which you can see on your left, is the part you need to complete</a:t>
            </a:r>
          </a:p>
          <a:p>
            <a:r>
              <a:rPr lang="en-GB" dirty="0"/>
              <a:t>The back of the form provides guidance on how to complete the form </a:t>
            </a:r>
          </a:p>
        </p:txBody>
      </p:sp>
      <p:sp>
        <p:nvSpPr>
          <p:cNvPr id="4" name="Slide Number Placeholder 3"/>
          <p:cNvSpPr>
            <a:spLocks noGrp="1"/>
          </p:cNvSpPr>
          <p:nvPr>
            <p:ph type="sldNum" sz="quarter" idx="5"/>
          </p:nvPr>
        </p:nvSpPr>
        <p:spPr/>
        <p:txBody>
          <a:bodyPr/>
          <a:lstStyle/>
          <a:p>
            <a:fld id="{68838C4B-CEBF-44F2-A7B2-6748AC15ABDD}" type="slidenum">
              <a:rPr lang="en-GB" smtClean="0"/>
              <a:t>5</a:t>
            </a:fld>
            <a:endParaRPr lang="en-GB"/>
          </a:p>
        </p:txBody>
      </p:sp>
    </p:spTree>
    <p:extLst>
      <p:ext uri="{BB962C8B-B14F-4D97-AF65-F5344CB8AC3E}">
        <p14:creationId xmlns:p14="http://schemas.microsoft.com/office/powerpoint/2010/main" val="861425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Firstly, the patient demographics which can be found at the top of the form </a:t>
            </a:r>
          </a:p>
        </p:txBody>
      </p:sp>
      <p:sp>
        <p:nvSpPr>
          <p:cNvPr id="4" name="Slide Number Placeholder 3"/>
          <p:cNvSpPr>
            <a:spLocks noGrp="1"/>
          </p:cNvSpPr>
          <p:nvPr>
            <p:ph type="sldNum" sz="quarter" idx="5"/>
          </p:nvPr>
        </p:nvSpPr>
        <p:spPr/>
        <p:txBody>
          <a:bodyPr/>
          <a:lstStyle/>
          <a:p>
            <a:fld id="{68838C4B-CEBF-44F2-A7B2-6748AC15ABDD}" type="slidenum">
              <a:rPr lang="en-GB" smtClean="0"/>
              <a:t>6</a:t>
            </a:fld>
            <a:endParaRPr lang="en-GB"/>
          </a:p>
        </p:txBody>
      </p:sp>
    </p:spTree>
    <p:extLst>
      <p:ext uri="{BB962C8B-B14F-4D97-AF65-F5344CB8AC3E}">
        <p14:creationId xmlns:p14="http://schemas.microsoft.com/office/powerpoint/2010/main" val="2627583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use a patient sticker if you wish, however if the patient labels does not contain all the information highlighted by the blue star, this must be filled in by hand</a:t>
            </a:r>
          </a:p>
          <a:p>
            <a:endParaRPr lang="en-GB" dirty="0"/>
          </a:p>
          <a:p>
            <a:r>
              <a:rPr lang="en-GB" dirty="0"/>
              <a:t>You must also complete your information as the referring clinician. These must be included in full, so for example you must write out your full name and not just initials. . Hospital and department you are working in should be written in full, abbreviations should not be used. </a:t>
            </a:r>
          </a:p>
          <a:p>
            <a:endParaRPr lang="en-GB" dirty="0"/>
          </a:p>
          <a:p>
            <a:r>
              <a:rPr lang="en-GB" dirty="0"/>
              <a:t>You will need to provide an e-mail or telephone number for the lab to be able to get in touch with you in order to provide you with the result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68838C4B-CEBF-44F2-A7B2-6748AC15ABDD}" type="slidenum">
              <a:rPr lang="en-GB" smtClean="0"/>
              <a:t>7</a:t>
            </a:fld>
            <a:endParaRPr lang="en-GB"/>
          </a:p>
        </p:txBody>
      </p:sp>
    </p:spTree>
    <p:extLst>
      <p:ext uri="{BB962C8B-B14F-4D97-AF65-F5344CB8AC3E}">
        <p14:creationId xmlns:p14="http://schemas.microsoft.com/office/powerpoint/2010/main" val="2155478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Finally, the last box. If it is not the patients consultant who is completing the form but you would like them to receive a copy of the report, you can put their details here </a:t>
            </a:r>
          </a:p>
          <a:p>
            <a:endParaRPr lang="en-GB" dirty="0"/>
          </a:p>
        </p:txBody>
      </p:sp>
      <p:sp>
        <p:nvSpPr>
          <p:cNvPr id="4" name="Slide Number Placeholder 3"/>
          <p:cNvSpPr>
            <a:spLocks noGrp="1"/>
          </p:cNvSpPr>
          <p:nvPr>
            <p:ph type="sldNum" sz="quarter" idx="5"/>
          </p:nvPr>
        </p:nvSpPr>
        <p:spPr/>
        <p:txBody>
          <a:bodyPr/>
          <a:lstStyle/>
          <a:p>
            <a:fld id="{68838C4B-CEBF-44F2-A7B2-6748AC15ABDD}" type="slidenum">
              <a:rPr lang="en-GB" smtClean="0"/>
              <a:t>8</a:t>
            </a:fld>
            <a:endParaRPr lang="en-GB"/>
          </a:p>
        </p:txBody>
      </p:sp>
    </p:spTree>
    <p:extLst>
      <p:ext uri="{BB962C8B-B14F-4D97-AF65-F5344CB8AC3E}">
        <p14:creationId xmlns:p14="http://schemas.microsoft.com/office/powerpoint/2010/main" val="2015713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section below that is where you put the test that is required</a:t>
            </a:r>
          </a:p>
          <a:p>
            <a:endParaRPr lang="en-GB" dirty="0"/>
          </a:p>
          <a:p>
            <a:r>
              <a:rPr lang="en-GB" dirty="0"/>
              <a:t>Every test in the National Test directory has a code. As has been previously outlined, the tests that you will requesting will either be R430 or R444. So, you write the number of the test you want to request in this section.  What </a:t>
            </a:r>
          </a:p>
        </p:txBody>
      </p:sp>
      <p:sp>
        <p:nvSpPr>
          <p:cNvPr id="4" name="Slide Number Placeholder 3"/>
          <p:cNvSpPr>
            <a:spLocks noGrp="1"/>
          </p:cNvSpPr>
          <p:nvPr>
            <p:ph type="sldNum" sz="quarter" idx="5"/>
          </p:nvPr>
        </p:nvSpPr>
        <p:spPr/>
        <p:txBody>
          <a:bodyPr/>
          <a:lstStyle/>
          <a:p>
            <a:fld id="{68838C4B-CEBF-44F2-A7B2-6748AC15ABDD}" type="slidenum">
              <a:rPr lang="en-GB" smtClean="0"/>
              <a:t>9</a:t>
            </a:fld>
            <a:endParaRPr lang="en-GB"/>
          </a:p>
        </p:txBody>
      </p:sp>
    </p:spTree>
    <p:extLst>
      <p:ext uri="{BB962C8B-B14F-4D97-AF65-F5344CB8AC3E}">
        <p14:creationId xmlns:p14="http://schemas.microsoft.com/office/powerpoint/2010/main" val="3425140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ABE3C-A0F0-D0CC-D825-D3F3A6E043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70AFD2-F5F5-B91B-878D-E589071450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63A1CD-E0C9-0210-C924-062E29A60A62}"/>
              </a:ext>
            </a:extLst>
          </p:cNvPr>
          <p:cNvSpPr>
            <a:spLocks noGrp="1"/>
          </p:cNvSpPr>
          <p:nvPr>
            <p:ph type="dt" sz="half" idx="10"/>
          </p:nvPr>
        </p:nvSpPr>
        <p:spPr/>
        <p:txBody>
          <a:bodyPr/>
          <a:lstStyle/>
          <a:p>
            <a:fld id="{24177153-AF24-4F45-8D2B-663ECEF5962D}" type="datetimeFigureOut">
              <a:rPr lang="en-GB" smtClean="0"/>
              <a:t>12/02/2024</a:t>
            </a:fld>
            <a:endParaRPr lang="en-GB"/>
          </a:p>
        </p:txBody>
      </p:sp>
      <p:sp>
        <p:nvSpPr>
          <p:cNvPr id="5" name="Footer Placeholder 4">
            <a:extLst>
              <a:ext uri="{FF2B5EF4-FFF2-40B4-BE49-F238E27FC236}">
                <a16:creationId xmlns:a16="http://schemas.microsoft.com/office/drawing/2014/main" id="{8790D289-29AC-120D-DD2B-D0CA8BD72D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7CD7CD-1BCA-0EFF-09EE-A8593F159678}"/>
              </a:ext>
            </a:extLst>
          </p:cNvPr>
          <p:cNvSpPr>
            <a:spLocks noGrp="1"/>
          </p:cNvSpPr>
          <p:nvPr>
            <p:ph type="sldNum" sz="quarter" idx="12"/>
          </p:nvPr>
        </p:nvSpPr>
        <p:spPr/>
        <p:txBody>
          <a:bodyPr/>
          <a:lstStyle/>
          <a:p>
            <a:fld id="{66F27647-AF1A-40CB-B3FB-B735DC9D130C}" type="slidenum">
              <a:rPr lang="en-GB" smtClean="0"/>
              <a:t>‹#›</a:t>
            </a:fld>
            <a:endParaRPr lang="en-GB"/>
          </a:p>
        </p:txBody>
      </p:sp>
    </p:spTree>
    <p:extLst>
      <p:ext uri="{BB962C8B-B14F-4D97-AF65-F5344CB8AC3E}">
        <p14:creationId xmlns:p14="http://schemas.microsoft.com/office/powerpoint/2010/main" val="3607753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DAB3F-8100-4CED-F546-8656607E73E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CBAA71-CAD8-34CA-A34A-0FE6EC203A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5FBCF8-F2AE-0E92-EDE3-6A338AF4A12D}"/>
              </a:ext>
            </a:extLst>
          </p:cNvPr>
          <p:cNvSpPr>
            <a:spLocks noGrp="1"/>
          </p:cNvSpPr>
          <p:nvPr>
            <p:ph type="dt" sz="half" idx="10"/>
          </p:nvPr>
        </p:nvSpPr>
        <p:spPr/>
        <p:txBody>
          <a:bodyPr/>
          <a:lstStyle/>
          <a:p>
            <a:fld id="{24177153-AF24-4F45-8D2B-663ECEF5962D}" type="datetimeFigureOut">
              <a:rPr lang="en-GB" smtClean="0"/>
              <a:t>12/02/2024</a:t>
            </a:fld>
            <a:endParaRPr lang="en-GB"/>
          </a:p>
        </p:txBody>
      </p:sp>
      <p:sp>
        <p:nvSpPr>
          <p:cNvPr id="5" name="Footer Placeholder 4">
            <a:extLst>
              <a:ext uri="{FF2B5EF4-FFF2-40B4-BE49-F238E27FC236}">
                <a16:creationId xmlns:a16="http://schemas.microsoft.com/office/drawing/2014/main" id="{6B01AA20-1424-B6BD-D99F-DA86891F22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64F173-5A72-F971-FA46-93525A771545}"/>
              </a:ext>
            </a:extLst>
          </p:cNvPr>
          <p:cNvSpPr>
            <a:spLocks noGrp="1"/>
          </p:cNvSpPr>
          <p:nvPr>
            <p:ph type="sldNum" sz="quarter" idx="12"/>
          </p:nvPr>
        </p:nvSpPr>
        <p:spPr/>
        <p:txBody>
          <a:bodyPr/>
          <a:lstStyle/>
          <a:p>
            <a:fld id="{66F27647-AF1A-40CB-B3FB-B735DC9D130C}" type="slidenum">
              <a:rPr lang="en-GB" smtClean="0"/>
              <a:t>‹#›</a:t>
            </a:fld>
            <a:endParaRPr lang="en-GB"/>
          </a:p>
        </p:txBody>
      </p:sp>
    </p:spTree>
    <p:extLst>
      <p:ext uri="{BB962C8B-B14F-4D97-AF65-F5344CB8AC3E}">
        <p14:creationId xmlns:p14="http://schemas.microsoft.com/office/powerpoint/2010/main" val="2766704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D2E7DC-AF24-ABC1-DFF9-E33DBF1C5E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452FBC-8DA4-0FA2-F7BE-7149526175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2C9B61-FDAA-5660-1867-E6226EE7726C}"/>
              </a:ext>
            </a:extLst>
          </p:cNvPr>
          <p:cNvSpPr>
            <a:spLocks noGrp="1"/>
          </p:cNvSpPr>
          <p:nvPr>
            <p:ph type="dt" sz="half" idx="10"/>
          </p:nvPr>
        </p:nvSpPr>
        <p:spPr/>
        <p:txBody>
          <a:bodyPr/>
          <a:lstStyle/>
          <a:p>
            <a:fld id="{24177153-AF24-4F45-8D2B-663ECEF5962D}" type="datetimeFigureOut">
              <a:rPr lang="en-GB" smtClean="0"/>
              <a:t>12/02/2024</a:t>
            </a:fld>
            <a:endParaRPr lang="en-GB"/>
          </a:p>
        </p:txBody>
      </p:sp>
      <p:sp>
        <p:nvSpPr>
          <p:cNvPr id="5" name="Footer Placeholder 4">
            <a:extLst>
              <a:ext uri="{FF2B5EF4-FFF2-40B4-BE49-F238E27FC236}">
                <a16:creationId xmlns:a16="http://schemas.microsoft.com/office/drawing/2014/main" id="{1EC45313-C5ED-3E87-B642-9211F2E33B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A7BAED-F7B3-6429-17A0-5AD6C935779F}"/>
              </a:ext>
            </a:extLst>
          </p:cNvPr>
          <p:cNvSpPr>
            <a:spLocks noGrp="1"/>
          </p:cNvSpPr>
          <p:nvPr>
            <p:ph type="sldNum" sz="quarter" idx="12"/>
          </p:nvPr>
        </p:nvSpPr>
        <p:spPr/>
        <p:txBody>
          <a:bodyPr/>
          <a:lstStyle/>
          <a:p>
            <a:fld id="{66F27647-AF1A-40CB-B3FB-B735DC9D130C}" type="slidenum">
              <a:rPr lang="en-GB" smtClean="0"/>
              <a:t>‹#›</a:t>
            </a:fld>
            <a:endParaRPr lang="en-GB"/>
          </a:p>
        </p:txBody>
      </p:sp>
    </p:spTree>
    <p:extLst>
      <p:ext uri="{BB962C8B-B14F-4D97-AF65-F5344CB8AC3E}">
        <p14:creationId xmlns:p14="http://schemas.microsoft.com/office/powerpoint/2010/main" val="3116875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97A58-CBC6-FEE8-D15A-791DCC60E0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2A2E26-F546-25A2-E36F-22A5B68CA3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49CD40-247A-C6D3-B2FE-4A73FEF98344}"/>
              </a:ext>
            </a:extLst>
          </p:cNvPr>
          <p:cNvSpPr>
            <a:spLocks noGrp="1"/>
          </p:cNvSpPr>
          <p:nvPr>
            <p:ph type="dt" sz="half" idx="10"/>
          </p:nvPr>
        </p:nvSpPr>
        <p:spPr/>
        <p:txBody>
          <a:bodyPr/>
          <a:lstStyle/>
          <a:p>
            <a:fld id="{24177153-AF24-4F45-8D2B-663ECEF5962D}" type="datetimeFigureOut">
              <a:rPr lang="en-GB" smtClean="0"/>
              <a:t>12/02/2024</a:t>
            </a:fld>
            <a:endParaRPr lang="en-GB"/>
          </a:p>
        </p:txBody>
      </p:sp>
      <p:sp>
        <p:nvSpPr>
          <p:cNvPr id="5" name="Footer Placeholder 4">
            <a:extLst>
              <a:ext uri="{FF2B5EF4-FFF2-40B4-BE49-F238E27FC236}">
                <a16:creationId xmlns:a16="http://schemas.microsoft.com/office/drawing/2014/main" id="{A37E845C-2531-CCC5-1AB3-5AD1491D46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328AAB-1926-152A-BD50-078F71AE1DCA}"/>
              </a:ext>
            </a:extLst>
          </p:cNvPr>
          <p:cNvSpPr>
            <a:spLocks noGrp="1"/>
          </p:cNvSpPr>
          <p:nvPr>
            <p:ph type="sldNum" sz="quarter" idx="12"/>
          </p:nvPr>
        </p:nvSpPr>
        <p:spPr/>
        <p:txBody>
          <a:bodyPr/>
          <a:lstStyle/>
          <a:p>
            <a:fld id="{66F27647-AF1A-40CB-B3FB-B735DC9D130C}" type="slidenum">
              <a:rPr lang="en-GB" smtClean="0"/>
              <a:t>‹#›</a:t>
            </a:fld>
            <a:endParaRPr lang="en-GB"/>
          </a:p>
        </p:txBody>
      </p:sp>
    </p:spTree>
    <p:extLst>
      <p:ext uri="{BB962C8B-B14F-4D97-AF65-F5344CB8AC3E}">
        <p14:creationId xmlns:p14="http://schemas.microsoft.com/office/powerpoint/2010/main" val="1027440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15BC-9A6D-A5EA-BF34-ACE5AD7549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FEC11B-65A0-C4E8-F8F0-6ABD13691D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D72A91-1C50-C3D4-7C09-D4131C2E7CF5}"/>
              </a:ext>
            </a:extLst>
          </p:cNvPr>
          <p:cNvSpPr>
            <a:spLocks noGrp="1"/>
          </p:cNvSpPr>
          <p:nvPr>
            <p:ph type="dt" sz="half" idx="10"/>
          </p:nvPr>
        </p:nvSpPr>
        <p:spPr/>
        <p:txBody>
          <a:bodyPr/>
          <a:lstStyle/>
          <a:p>
            <a:fld id="{24177153-AF24-4F45-8D2B-663ECEF5962D}" type="datetimeFigureOut">
              <a:rPr lang="en-GB" smtClean="0"/>
              <a:t>12/02/2024</a:t>
            </a:fld>
            <a:endParaRPr lang="en-GB"/>
          </a:p>
        </p:txBody>
      </p:sp>
      <p:sp>
        <p:nvSpPr>
          <p:cNvPr id="5" name="Footer Placeholder 4">
            <a:extLst>
              <a:ext uri="{FF2B5EF4-FFF2-40B4-BE49-F238E27FC236}">
                <a16:creationId xmlns:a16="http://schemas.microsoft.com/office/drawing/2014/main" id="{BD4D67AB-A36A-95EA-A2BD-C557B16BBA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7A4F6D-F4BA-A3EE-6A52-E20E6CB851CD}"/>
              </a:ext>
            </a:extLst>
          </p:cNvPr>
          <p:cNvSpPr>
            <a:spLocks noGrp="1"/>
          </p:cNvSpPr>
          <p:nvPr>
            <p:ph type="sldNum" sz="quarter" idx="12"/>
          </p:nvPr>
        </p:nvSpPr>
        <p:spPr/>
        <p:txBody>
          <a:bodyPr/>
          <a:lstStyle/>
          <a:p>
            <a:fld id="{66F27647-AF1A-40CB-B3FB-B735DC9D130C}" type="slidenum">
              <a:rPr lang="en-GB" smtClean="0"/>
              <a:t>‹#›</a:t>
            </a:fld>
            <a:endParaRPr lang="en-GB"/>
          </a:p>
        </p:txBody>
      </p:sp>
    </p:spTree>
    <p:extLst>
      <p:ext uri="{BB962C8B-B14F-4D97-AF65-F5344CB8AC3E}">
        <p14:creationId xmlns:p14="http://schemas.microsoft.com/office/powerpoint/2010/main" val="205046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971E6-930F-46DA-98BF-EEA11E8FA7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338D64-94A2-8822-5710-2432451129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712DCA-6D12-AB70-3CBD-3FE03E6DDF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0506A9-4DEC-F309-DBDB-B71575530EAE}"/>
              </a:ext>
            </a:extLst>
          </p:cNvPr>
          <p:cNvSpPr>
            <a:spLocks noGrp="1"/>
          </p:cNvSpPr>
          <p:nvPr>
            <p:ph type="dt" sz="half" idx="10"/>
          </p:nvPr>
        </p:nvSpPr>
        <p:spPr/>
        <p:txBody>
          <a:bodyPr/>
          <a:lstStyle/>
          <a:p>
            <a:fld id="{24177153-AF24-4F45-8D2B-663ECEF5962D}" type="datetimeFigureOut">
              <a:rPr lang="en-GB" smtClean="0"/>
              <a:t>12/02/2024</a:t>
            </a:fld>
            <a:endParaRPr lang="en-GB"/>
          </a:p>
        </p:txBody>
      </p:sp>
      <p:sp>
        <p:nvSpPr>
          <p:cNvPr id="6" name="Footer Placeholder 5">
            <a:extLst>
              <a:ext uri="{FF2B5EF4-FFF2-40B4-BE49-F238E27FC236}">
                <a16:creationId xmlns:a16="http://schemas.microsoft.com/office/drawing/2014/main" id="{84B08DC9-B742-9F67-46CB-EDD1FE73AF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7D7612-7963-42AA-7230-FB151CDC9DE8}"/>
              </a:ext>
            </a:extLst>
          </p:cNvPr>
          <p:cNvSpPr>
            <a:spLocks noGrp="1"/>
          </p:cNvSpPr>
          <p:nvPr>
            <p:ph type="sldNum" sz="quarter" idx="12"/>
          </p:nvPr>
        </p:nvSpPr>
        <p:spPr/>
        <p:txBody>
          <a:bodyPr/>
          <a:lstStyle/>
          <a:p>
            <a:fld id="{66F27647-AF1A-40CB-B3FB-B735DC9D130C}" type="slidenum">
              <a:rPr lang="en-GB" smtClean="0"/>
              <a:t>‹#›</a:t>
            </a:fld>
            <a:endParaRPr lang="en-GB"/>
          </a:p>
        </p:txBody>
      </p:sp>
    </p:spTree>
    <p:extLst>
      <p:ext uri="{BB962C8B-B14F-4D97-AF65-F5344CB8AC3E}">
        <p14:creationId xmlns:p14="http://schemas.microsoft.com/office/powerpoint/2010/main" val="410173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FD8F5-2868-FE7E-A6E8-DED2F6D1ACE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56E966-756A-94BD-C765-D2186B03E2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642C62-7104-F28B-E3C9-D45272BD96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B1C7B4-CFB3-C557-542E-8E266DAECD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389F81-693A-24EA-E964-0DABE04F9B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FF13F2C-75A2-EA55-28BF-930C34C0C2DB}"/>
              </a:ext>
            </a:extLst>
          </p:cNvPr>
          <p:cNvSpPr>
            <a:spLocks noGrp="1"/>
          </p:cNvSpPr>
          <p:nvPr>
            <p:ph type="dt" sz="half" idx="10"/>
          </p:nvPr>
        </p:nvSpPr>
        <p:spPr/>
        <p:txBody>
          <a:bodyPr/>
          <a:lstStyle/>
          <a:p>
            <a:fld id="{24177153-AF24-4F45-8D2B-663ECEF5962D}" type="datetimeFigureOut">
              <a:rPr lang="en-GB" smtClean="0"/>
              <a:t>12/02/2024</a:t>
            </a:fld>
            <a:endParaRPr lang="en-GB"/>
          </a:p>
        </p:txBody>
      </p:sp>
      <p:sp>
        <p:nvSpPr>
          <p:cNvPr id="8" name="Footer Placeholder 7">
            <a:extLst>
              <a:ext uri="{FF2B5EF4-FFF2-40B4-BE49-F238E27FC236}">
                <a16:creationId xmlns:a16="http://schemas.microsoft.com/office/drawing/2014/main" id="{D449C507-BE7D-E754-4A40-8DF07018166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A35190E-591D-3580-C5AB-92790D8346FD}"/>
              </a:ext>
            </a:extLst>
          </p:cNvPr>
          <p:cNvSpPr>
            <a:spLocks noGrp="1"/>
          </p:cNvSpPr>
          <p:nvPr>
            <p:ph type="sldNum" sz="quarter" idx="12"/>
          </p:nvPr>
        </p:nvSpPr>
        <p:spPr/>
        <p:txBody>
          <a:bodyPr/>
          <a:lstStyle/>
          <a:p>
            <a:fld id="{66F27647-AF1A-40CB-B3FB-B735DC9D130C}" type="slidenum">
              <a:rPr lang="en-GB" smtClean="0"/>
              <a:t>‹#›</a:t>
            </a:fld>
            <a:endParaRPr lang="en-GB"/>
          </a:p>
        </p:txBody>
      </p:sp>
    </p:spTree>
    <p:extLst>
      <p:ext uri="{BB962C8B-B14F-4D97-AF65-F5344CB8AC3E}">
        <p14:creationId xmlns:p14="http://schemas.microsoft.com/office/powerpoint/2010/main" val="4000533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D61BB-7438-55FD-8E65-FAC06905D4F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58E569-890A-23B0-61F0-30A4AECC5B90}"/>
              </a:ext>
            </a:extLst>
          </p:cNvPr>
          <p:cNvSpPr>
            <a:spLocks noGrp="1"/>
          </p:cNvSpPr>
          <p:nvPr>
            <p:ph type="dt" sz="half" idx="10"/>
          </p:nvPr>
        </p:nvSpPr>
        <p:spPr/>
        <p:txBody>
          <a:bodyPr/>
          <a:lstStyle/>
          <a:p>
            <a:fld id="{24177153-AF24-4F45-8D2B-663ECEF5962D}" type="datetimeFigureOut">
              <a:rPr lang="en-GB" smtClean="0"/>
              <a:t>12/02/2024</a:t>
            </a:fld>
            <a:endParaRPr lang="en-GB"/>
          </a:p>
        </p:txBody>
      </p:sp>
      <p:sp>
        <p:nvSpPr>
          <p:cNvPr id="4" name="Footer Placeholder 3">
            <a:extLst>
              <a:ext uri="{FF2B5EF4-FFF2-40B4-BE49-F238E27FC236}">
                <a16:creationId xmlns:a16="http://schemas.microsoft.com/office/drawing/2014/main" id="{F4CEBBF6-F075-C01F-497F-D5D1B6D3C9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703AC2-FEB4-EBFF-3D03-BC2034B01ACD}"/>
              </a:ext>
            </a:extLst>
          </p:cNvPr>
          <p:cNvSpPr>
            <a:spLocks noGrp="1"/>
          </p:cNvSpPr>
          <p:nvPr>
            <p:ph type="sldNum" sz="quarter" idx="12"/>
          </p:nvPr>
        </p:nvSpPr>
        <p:spPr/>
        <p:txBody>
          <a:bodyPr/>
          <a:lstStyle/>
          <a:p>
            <a:fld id="{66F27647-AF1A-40CB-B3FB-B735DC9D130C}" type="slidenum">
              <a:rPr lang="en-GB" smtClean="0"/>
              <a:t>‹#›</a:t>
            </a:fld>
            <a:endParaRPr lang="en-GB"/>
          </a:p>
        </p:txBody>
      </p:sp>
    </p:spTree>
    <p:extLst>
      <p:ext uri="{BB962C8B-B14F-4D97-AF65-F5344CB8AC3E}">
        <p14:creationId xmlns:p14="http://schemas.microsoft.com/office/powerpoint/2010/main" val="23059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FD87A2-FC33-A729-254F-053A1201DDAF}"/>
              </a:ext>
            </a:extLst>
          </p:cNvPr>
          <p:cNvSpPr>
            <a:spLocks noGrp="1"/>
          </p:cNvSpPr>
          <p:nvPr>
            <p:ph type="dt" sz="half" idx="10"/>
          </p:nvPr>
        </p:nvSpPr>
        <p:spPr/>
        <p:txBody>
          <a:bodyPr/>
          <a:lstStyle/>
          <a:p>
            <a:fld id="{24177153-AF24-4F45-8D2B-663ECEF5962D}" type="datetimeFigureOut">
              <a:rPr lang="en-GB" smtClean="0"/>
              <a:t>12/02/2024</a:t>
            </a:fld>
            <a:endParaRPr lang="en-GB"/>
          </a:p>
        </p:txBody>
      </p:sp>
      <p:sp>
        <p:nvSpPr>
          <p:cNvPr id="3" name="Footer Placeholder 2">
            <a:extLst>
              <a:ext uri="{FF2B5EF4-FFF2-40B4-BE49-F238E27FC236}">
                <a16:creationId xmlns:a16="http://schemas.microsoft.com/office/drawing/2014/main" id="{C9A7DD85-2054-EA7F-D204-A641E2FA3A1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A65D07B-3912-72A1-786E-2F10323A70BF}"/>
              </a:ext>
            </a:extLst>
          </p:cNvPr>
          <p:cNvSpPr>
            <a:spLocks noGrp="1"/>
          </p:cNvSpPr>
          <p:nvPr>
            <p:ph type="sldNum" sz="quarter" idx="12"/>
          </p:nvPr>
        </p:nvSpPr>
        <p:spPr/>
        <p:txBody>
          <a:bodyPr/>
          <a:lstStyle/>
          <a:p>
            <a:fld id="{66F27647-AF1A-40CB-B3FB-B735DC9D130C}" type="slidenum">
              <a:rPr lang="en-GB" smtClean="0"/>
              <a:t>‹#›</a:t>
            </a:fld>
            <a:endParaRPr lang="en-GB"/>
          </a:p>
        </p:txBody>
      </p:sp>
    </p:spTree>
    <p:extLst>
      <p:ext uri="{BB962C8B-B14F-4D97-AF65-F5344CB8AC3E}">
        <p14:creationId xmlns:p14="http://schemas.microsoft.com/office/powerpoint/2010/main" val="3055645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DCFFA-CD56-C444-D230-60066E628D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FE58DC6-14A5-3662-8C3E-71C8CB9350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D874B3C-6DDF-7E47-E899-21A010544B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2A151F-DD6E-4C2F-4138-8758E207F1C5}"/>
              </a:ext>
            </a:extLst>
          </p:cNvPr>
          <p:cNvSpPr>
            <a:spLocks noGrp="1"/>
          </p:cNvSpPr>
          <p:nvPr>
            <p:ph type="dt" sz="half" idx="10"/>
          </p:nvPr>
        </p:nvSpPr>
        <p:spPr/>
        <p:txBody>
          <a:bodyPr/>
          <a:lstStyle/>
          <a:p>
            <a:fld id="{24177153-AF24-4F45-8D2B-663ECEF5962D}" type="datetimeFigureOut">
              <a:rPr lang="en-GB" smtClean="0"/>
              <a:t>12/02/2024</a:t>
            </a:fld>
            <a:endParaRPr lang="en-GB"/>
          </a:p>
        </p:txBody>
      </p:sp>
      <p:sp>
        <p:nvSpPr>
          <p:cNvPr id="6" name="Footer Placeholder 5">
            <a:extLst>
              <a:ext uri="{FF2B5EF4-FFF2-40B4-BE49-F238E27FC236}">
                <a16:creationId xmlns:a16="http://schemas.microsoft.com/office/drawing/2014/main" id="{A1E816F5-AD6E-A028-6DCE-60235A98A4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2399E5-6E26-0712-A6EE-750AADE38517}"/>
              </a:ext>
            </a:extLst>
          </p:cNvPr>
          <p:cNvSpPr>
            <a:spLocks noGrp="1"/>
          </p:cNvSpPr>
          <p:nvPr>
            <p:ph type="sldNum" sz="quarter" idx="12"/>
          </p:nvPr>
        </p:nvSpPr>
        <p:spPr/>
        <p:txBody>
          <a:bodyPr/>
          <a:lstStyle/>
          <a:p>
            <a:fld id="{66F27647-AF1A-40CB-B3FB-B735DC9D130C}" type="slidenum">
              <a:rPr lang="en-GB" smtClean="0"/>
              <a:t>‹#›</a:t>
            </a:fld>
            <a:endParaRPr lang="en-GB"/>
          </a:p>
        </p:txBody>
      </p:sp>
    </p:spTree>
    <p:extLst>
      <p:ext uri="{BB962C8B-B14F-4D97-AF65-F5344CB8AC3E}">
        <p14:creationId xmlns:p14="http://schemas.microsoft.com/office/powerpoint/2010/main" val="15612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8042-29E7-D640-5F4E-B9D8C886BA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8DDF66-E249-8E49-CF7A-E9F1079FB4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F4A3560-EC2A-AC45-CCFE-E4E512C469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730FF-7DE3-4B91-A7DD-580C1EE0C9AF}"/>
              </a:ext>
            </a:extLst>
          </p:cNvPr>
          <p:cNvSpPr>
            <a:spLocks noGrp="1"/>
          </p:cNvSpPr>
          <p:nvPr>
            <p:ph type="dt" sz="half" idx="10"/>
          </p:nvPr>
        </p:nvSpPr>
        <p:spPr/>
        <p:txBody>
          <a:bodyPr/>
          <a:lstStyle/>
          <a:p>
            <a:fld id="{24177153-AF24-4F45-8D2B-663ECEF5962D}" type="datetimeFigureOut">
              <a:rPr lang="en-GB" smtClean="0"/>
              <a:t>12/02/2024</a:t>
            </a:fld>
            <a:endParaRPr lang="en-GB"/>
          </a:p>
        </p:txBody>
      </p:sp>
      <p:sp>
        <p:nvSpPr>
          <p:cNvPr id="6" name="Footer Placeholder 5">
            <a:extLst>
              <a:ext uri="{FF2B5EF4-FFF2-40B4-BE49-F238E27FC236}">
                <a16:creationId xmlns:a16="http://schemas.microsoft.com/office/drawing/2014/main" id="{6CFB350B-B2AF-0309-BED6-5AF8C40960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289E93-2E7B-B0A5-6F2E-ACE72E78FEA9}"/>
              </a:ext>
            </a:extLst>
          </p:cNvPr>
          <p:cNvSpPr>
            <a:spLocks noGrp="1"/>
          </p:cNvSpPr>
          <p:nvPr>
            <p:ph type="sldNum" sz="quarter" idx="12"/>
          </p:nvPr>
        </p:nvSpPr>
        <p:spPr/>
        <p:txBody>
          <a:bodyPr/>
          <a:lstStyle/>
          <a:p>
            <a:fld id="{66F27647-AF1A-40CB-B3FB-B735DC9D130C}" type="slidenum">
              <a:rPr lang="en-GB" smtClean="0"/>
              <a:t>‹#›</a:t>
            </a:fld>
            <a:endParaRPr lang="en-GB"/>
          </a:p>
        </p:txBody>
      </p:sp>
    </p:spTree>
    <p:extLst>
      <p:ext uri="{BB962C8B-B14F-4D97-AF65-F5344CB8AC3E}">
        <p14:creationId xmlns:p14="http://schemas.microsoft.com/office/powerpoint/2010/main" val="1749098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41F177-630C-7935-77C3-097A599A31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F4438B-97DA-5659-85EB-A02170564F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D3F827-7287-6936-58C8-286F50E2B4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77153-AF24-4F45-8D2B-663ECEF5962D}" type="datetimeFigureOut">
              <a:rPr lang="en-GB" smtClean="0"/>
              <a:t>12/02/2024</a:t>
            </a:fld>
            <a:endParaRPr lang="en-GB"/>
          </a:p>
        </p:txBody>
      </p:sp>
      <p:sp>
        <p:nvSpPr>
          <p:cNvPr id="5" name="Footer Placeholder 4">
            <a:extLst>
              <a:ext uri="{FF2B5EF4-FFF2-40B4-BE49-F238E27FC236}">
                <a16:creationId xmlns:a16="http://schemas.microsoft.com/office/drawing/2014/main" id="{898AB298-BC38-789C-2F42-E5B1D3F384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0932372-9F2A-067A-DA0D-6DE87E1720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27647-AF1A-40CB-B3FB-B735DC9D130C}" type="slidenum">
              <a:rPr lang="en-GB" smtClean="0"/>
              <a:t>‹#›</a:t>
            </a:fld>
            <a:endParaRPr lang="en-GB"/>
          </a:p>
        </p:txBody>
      </p:sp>
    </p:spTree>
    <p:extLst>
      <p:ext uri="{BB962C8B-B14F-4D97-AF65-F5344CB8AC3E}">
        <p14:creationId xmlns:p14="http://schemas.microsoft.com/office/powerpoint/2010/main" val="2568148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notesSlide" Target="../notesSlides/notesSlide10.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4.png"/><Relationship Id="rId5" Type="http://schemas.openxmlformats.org/officeDocument/2006/relationships/image" Target="../media/image7.jpeg"/><Relationship Id="rId10" Type="http://schemas.openxmlformats.org/officeDocument/2006/relationships/image" Target="../media/image4.png"/><Relationship Id="rId4" Type="http://schemas.openxmlformats.org/officeDocument/2006/relationships/notesSlide" Target="../notesSlides/notesSlide11.xml"/><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3.png"/><Relationship Id="rId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notesSlide" Target="../notesSlides/notesSlide12.xml"/><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3.png"/><Relationship Id="rId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notesSlide" Target="../notesSlides/notesSlide13.xml"/><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notesSlide" Target="../notesSlides/notesSlide2.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notesSlide" Target="../notesSlides/notesSlide5.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6.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media7.m4a"/><Relationship Id="rId7" Type="http://schemas.openxmlformats.org/officeDocument/2006/relationships/image" Target="../media/image6.png"/><Relationship Id="rId2" Type="http://schemas.microsoft.com/office/2007/relationships/media" Target="../media/media7.m4a"/><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4.png"/><Relationship Id="rId5" Type="http://schemas.openxmlformats.org/officeDocument/2006/relationships/notesSlide" Target="../notesSlides/notesSlide7.xml"/><Relationship Id="rId10" Type="http://schemas.openxmlformats.org/officeDocument/2006/relationships/image" Target="../media/image11.png"/><Relationship Id="rId4" Type="http://schemas.openxmlformats.org/officeDocument/2006/relationships/slideLayout" Target="../slideLayouts/slideLayout2.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notesSlide" Target="../notesSlides/notesSlide8.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7.jpeg"/><Relationship Id="rId5" Type="http://schemas.openxmlformats.org/officeDocument/2006/relationships/image" Target="../media/image13.png"/><Relationship Id="rId10" Type="http://schemas.openxmlformats.org/officeDocument/2006/relationships/image" Target="../media/image4.png"/><Relationship Id="rId4" Type="http://schemas.openxmlformats.org/officeDocument/2006/relationships/notesSlide" Target="../notesSlides/notesSlide9.xm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8AF94-1BDE-3366-A5A9-F0D5DD32FCD4}"/>
              </a:ext>
            </a:extLst>
          </p:cNvPr>
          <p:cNvSpPr>
            <a:spLocks noGrp="1"/>
          </p:cNvSpPr>
          <p:nvPr>
            <p:ph type="ctrTitle"/>
          </p:nvPr>
        </p:nvSpPr>
        <p:spPr>
          <a:xfrm>
            <a:off x="1281215" y="3019106"/>
            <a:ext cx="9144000" cy="2387600"/>
          </a:xfrm>
        </p:spPr>
        <p:txBody>
          <a:bodyPr>
            <a:normAutofit fontScale="90000"/>
          </a:bodyPr>
          <a:lstStyle/>
          <a:p>
            <a:r>
              <a:rPr lang="en-GB" sz="4000" b="1" dirty="0">
                <a:solidFill>
                  <a:srgbClr val="CC3399"/>
                </a:solidFill>
                <a:latin typeface="Helvetica Neue"/>
                <a:ea typeface="Helvetica Neue"/>
                <a:cs typeface="Helvetica Neue"/>
                <a:sym typeface="Helvetica Neue"/>
              </a:rPr>
              <a:t>The test: purpose of and process of ordering germline testing</a:t>
            </a:r>
            <a:br>
              <a:rPr lang="en-GB" sz="6600" b="1" dirty="0">
                <a:solidFill>
                  <a:srgbClr val="CC3399"/>
                </a:solidFill>
                <a:latin typeface="Helvetica Neue"/>
                <a:ea typeface="Helvetica Neue"/>
                <a:cs typeface="Helvetica Neue"/>
                <a:sym typeface="Helvetica Neue"/>
              </a:rPr>
            </a:br>
            <a:r>
              <a:rPr lang="en-GB" sz="6600" b="1" dirty="0">
                <a:solidFill>
                  <a:srgbClr val="CC3399"/>
                </a:solidFill>
                <a:latin typeface="Helvetica Neue"/>
                <a:ea typeface="Helvetica Neue"/>
                <a:cs typeface="Helvetica Neue"/>
                <a:sym typeface="Helvetica Neue"/>
              </a:rPr>
              <a:t> </a:t>
            </a:r>
            <a:br>
              <a:rPr lang="en-GB" sz="6000" b="1" dirty="0">
                <a:solidFill>
                  <a:srgbClr val="CC3399"/>
                </a:solidFill>
                <a:latin typeface="Helvetica Neue"/>
                <a:ea typeface="Helvetica Neue"/>
                <a:cs typeface="Helvetica Neue"/>
                <a:sym typeface="Helvetica Neue"/>
              </a:rPr>
            </a:br>
            <a:endParaRPr lang="en-GB" dirty="0"/>
          </a:p>
        </p:txBody>
      </p:sp>
      <p:sp>
        <p:nvSpPr>
          <p:cNvPr id="3" name="Subtitle 2">
            <a:extLst>
              <a:ext uri="{FF2B5EF4-FFF2-40B4-BE49-F238E27FC236}">
                <a16:creationId xmlns:a16="http://schemas.microsoft.com/office/drawing/2014/main" id="{6BD065ED-F97E-63D3-74F1-BF3CE494555F}"/>
              </a:ext>
            </a:extLst>
          </p:cNvPr>
          <p:cNvSpPr>
            <a:spLocks noGrp="1"/>
          </p:cNvSpPr>
          <p:nvPr>
            <p:ph type="subTitle" idx="1"/>
          </p:nvPr>
        </p:nvSpPr>
        <p:spPr>
          <a:xfrm>
            <a:off x="961963" y="4959391"/>
            <a:ext cx="9144000" cy="994148"/>
          </a:xfrm>
        </p:spPr>
        <p:txBody>
          <a:bodyPr>
            <a:normAutofit fontScale="85000" lnSpcReduction="20000"/>
          </a:bodyPr>
          <a:lstStyle/>
          <a:p>
            <a:pPr algn="l"/>
            <a:br>
              <a:rPr lang="en-GB" sz="1900" i="1" dirty="0">
                <a:solidFill>
                  <a:srgbClr val="7030A0"/>
                </a:solidFill>
                <a:latin typeface="Helvetica Neue"/>
                <a:ea typeface="Helvetica Neue"/>
                <a:cs typeface="Helvetica Neue"/>
                <a:sym typeface="Helvetica Neue"/>
              </a:rPr>
            </a:br>
            <a:r>
              <a:rPr lang="en-GB" sz="1900" i="1" dirty="0">
                <a:solidFill>
                  <a:srgbClr val="7030A0"/>
                </a:solidFill>
                <a:latin typeface="Helvetica Neue"/>
                <a:ea typeface="Helvetica Neue"/>
                <a:cs typeface="Helvetica Neue"/>
                <a:sym typeface="Helvetica Neue"/>
              </a:rPr>
              <a:t>Tanya Davis, HCPC Registered Genetic Counsellor, CS021450</a:t>
            </a:r>
          </a:p>
          <a:p>
            <a:pPr algn="l"/>
            <a:r>
              <a:rPr lang="en-GB" sz="1900" i="1" dirty="0">
                <a:solidFill>
                  <a:srgbClr val="7030A0"/>
                </a:solidFill>
                <a:latin typeface="Helvetica Neue"/>
              </a:rPr>
              <a:t>Liverpool Centre for Genomic Medicine </a:t>
            </a:r>
            <a:br>
              <a:rPr lang="en-GB" sz="2400" dirty="0">
                <a:solidFill>
                  <a:srgbClr val="0070C0"/>
                </a:solidFill>
                <a:latin typeface="Helvetica Neue"/>
              </a:rPr>
            </a:br>
            <a:endParaRPr lang="en-GB" dirty="0"/>
          </a:p>
        </p:txBody>
      </p:sp>
      <p:grpSp>
        <p:nvGrpSpPr>
          <p:cNvPr id="4" name="Group 3">
            <a:extLst>
              <a:ext uri="{FF2B5EF4-FFF2-40B4-BE49-F238E27FC236}">
                <a16:creationId xmlns:a16="http://schemas.microsoft.com/office/drawing/2014/main" id="{2B495BDB-7C3B-BCCE-78AE-CA0EF9721232}"/>
              </a:ext>
            </a:extLst>
          </p:cNvPr>
          <p:cNvGrpSpPr/>
          <p:nvPr/>
        </p:nvGrpSpPr>
        <p:grpSpPr>
          <a:xfrm>
            <a:off x="6806677" y="1"/>
            <a:ext cx="5385323" cy="3428999"/>
            <a:chOff x="5377510" y="1"/>
            <a:chExt cx="7659126" cy="4876799"/>
          </a:xfrm>
        </p:grpSpPr>
        <p:pic>
          <p:nvPicPr>
            <p:cNvPr id="5" name="top right corner.png" descr="top right corner.png">
              <a:extLst>
                <a:ext uri="{FF2B5EF4-FFF2-40B4-BE49-F238E27FC236}">
                  <a16:creationId xmlns:a16="http://schemas.microsoft.com/office/drawing/2014/main" id="{F83E6222-884A-DABA-D2BA-5CAA57952FE2}"/>
                </a:ext>
              </a:extLst>
            </p:cNvPr>
            <p:cNvPicPr>
              <a:picLocks noChangeAspect="1"/>
            </p:cNvPicPr>
            <p:nvPr/>
          </p:nvPicPr>
          <p:blipFill>
            <a:blip r:embed="rId5"/>
            <a:stretch>
              <a:fillRect/>
            </a:stretch>
          </p:blipFill>
          <p:spPr>
            <a:xfrm>
              <a:off x="5377510" y="1"/>
              <a:ext cx="7659126" cy="4876799"/>
            </a:xfrm>
            <a:prstGeom prst="rect">
              <a:avLst/>
            </a:prstGeom>
            <a:ln w="12700">
              <a:miter lim="400000"/>
            </a:ln>
          </p:spPr>
        </p:pic>
        <p:pic>
          <p:nvPicPr>
            <p:cNvPr id="6" name="Liverpool Women's NHS Foiundation Trust WHITE.png" descr="Liverpool Women's NHS Foiundation Trust WHITE.png">
              <a:extLst>
                <a:ext uri="{FF2B5EF4-FFF2-40B4-BE49-F238E27FC236}">
                  <a16:creationId xmlns:a16="http://schemas.microsoft.com/office/drawing/2014/main" id="{E88DC04A-8254-08D3-60AE-C0C86A9AE868}"/>
                </a:ext>
              </a:extLst>
            </p:cNvPr>
            <p:cNvPicPr>
              <a:picLocks noChangeAspect="1"/>
            </p:cNvPicPr>
            <p:nvPr/>
          </p:nvPicPr>
          <p:blipFill>
            <a:blip r:embed="rId6"/>
            <a:stretch>
              <a:fillRect/>
            </a:stretch>
          </p:blipFill>
          <p:spPr>
            <a:xfrm>
              <a:off x="8918946" y="510135"/>
              <a:ext cx="3615512" cy="1428128"/>
            </a:xfrm>
            <a:prstGeom prst="rect">
              <a:avLst/>
            </a:prstGeom>
            <a:ln w="12700">
              <a:miter lim="400000"/>
            </a:ln>
          </p:spPr>
        </p:pic>
      </p:grpSp>
      <p:sp>
        <p:nvSpPr>
          <p:cNvPr id="7" name="Subtitle 6">
            <a:extLst>
              <a:ext uri="{FF2B5EF4-FFF2-40B4-BE49-F238E27FC236}">
                <a16:creationId xmlns:a16="http://schemas.microsoft.com/office/drawing/2014/main" id="{65C183EC-B455-8C0C-D175-A99E7EAE1DEA}"/>
              </a:ext>
            </a:extLst>
          </p:cNvPr>
          <p:cNvSpPr txBox="1">
            <a:spLocks/>
          </p:cNvSpPr>
          <p:nvPr/>
        </p:nvSpPr>
        <p:spPr>
          <a:xfrm>
            <a:off x="1345734" y="5775149"/>
            <a:ext cx="9144000" cy="1655762"/>
          </a:xfrm>
          <a:prstGeom prst="rect">
            <a:avLst/>
          </a:prstGeom>
          <a:ln w="12700" cap="flat">
            <a:noFill/>
            <a:miter lim="400000"/>
          </a:ln>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66" i="1" dirty="0">
                <a:solidFill>
                  <a:srgbClr val="330072"/>
                </a:solidFill>
              </a:rPr>
              <a:t>The </a:t>
            </a:r>
            <a:r>
              <a:rPr lang="en-GB" sz="1266" i="1" dirty="0">
                <a:solidFill>
                  <a:srgbClr val="AE2573"/>
                </a:solidFill>
              </a:rPr>
              <a:t>best people</a:t>
            </a:r>
            <a:r>
              <a:rPr lang="en-GB" sz="1266" i="1" dirty="0">
                <a:solidFill>
                  <a:srgbClr val="330072"/>
                </a:solidFill>
              </a:rPr>
              <a:t>, giving the </a:t>
            </a:r>
            <a:r>
              <a:rPr lang="en-GB" sz="1266" i="1" dirty="0">
                <a:solidFill>
                  <a:srgbClr val="AE2573"/>
                </a:solidFill>
              </a:rPr>
              <a:t>safest care</a:t>
            </a:r>
            <a:r>
              <a:rPr lang="en-GB" sz="1266" i="1" dirty="0">
                <a:solidFill>
                  <a:srgbClr val="330072"/>
                </a:solidFill>
              </a:rPr>
              <a:t>, providing </a:t>
            </a:r>
            <a:r>
              <a:rPr lang="en-GB" sz="1266" i="1" dirty="0">
                <a:solidFill>
                  <a:srgbClr val="AE2573"/>
                </a:solidFill>
              </a:rPr>
              <a:t>outstanding experiences</a:t>
            </a:r>
            <a:endParaRPr lang="en-GB" sz="1266" dirty="0">
              <a:solidFill>
                <a:srgbClr val="AE2573"/>
              </a:solidFill>
            </a:endParaRPr>
          </a:p>
          <a:p>
            <a:pPr defTabSz="410751" hangingPunct="0"/>
            <a:endParaRPr lang="en-GB" sz="1687" dirty="0">
              <a:solidFill>
                <a:srgbClr val="330072"/>
              </a:solidFill>
              <a:sym typeface="Helvetica Neue"/>
            </a:endParaRPr>
          </a:p>
        </p:txBody>
      </p:sp>
      <p:pic>
        <p:nvPicPr>
          <p:cNvPr id="8" name="Picture 7">
            <a:extLst>
              <a:ext uri="{FF2B5EF4-FFF2-40B4-BE49-F238E27FC236}">
                <a16:creationId xmlns:a16="http://schemas.microsoft.com/office/drawing/2014/main" id="{26CE8D62-D549-5B63-06ED-DDC0564CDE05}"/>
              </a:ext>
            </a:extLst>
          </p:cNvPr>
          <p:cNvPicPr>
            <a:picLocks noChangeAspect="1"/>
          </p:cNvPicPr>
          <p:nvPr/>
        </p:nvPicPr>
        <p:blipFill>
          <a:blip r:embed="rId7"/>
          <a:stretch>
            <a:fillRect/>
          </a:stretch>
        </p:blipFill>
        <p:spPr>
          <a:xfrm>
            <a:off x="146160" y="6137760"/>
            <a:ext cx="1631607" cy="592492"/>
          </a:xfrm>
          <a:prstGeom prst="rect">
            <a:avLst/>
          </a:prstGeom>
        </p:spPr>
      </p:pic>
      <p:pic>
        <p:nvPicPr>
          <p:cNvPr id="9" name="Audio 8">
            <a:hlinkClick r:id="" action="ppaction://media"/>
            <a:extLst>
              <a:ext uri="{FF2B5EF4-FFF2-40B4-BE49-F238E27FC236}">
                <a16:creationId xmlns:a16="http://schemas.microsoft.com/office/drawing/2014/main" id="{85F2F7DF-2B23-04E2-1E6C-CF1B7BD5211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1627558646"/>
      </p:ext>
    </p:extLst>
  </p:cSld>
  <p:clrMapOvr>
    <a:masterClrMapping/>
  </p:clrMapOvr>
  <mc:AlternateContent xmlns:mc="http://schemas.openxmlformats.org/markup-compatibility/2006" xmlns:p14="http://schemas.microsoft.com/office/powerpoint/2010/main">
    <mc:Choice Requires="p14">
      <p:transition spd="slow" p14:dur="2000" advTm="4383"/>
    </mc:Choice>
    <mc:Fallback xmlns="">
      <p:transition spd="slow" advTm="43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D5C63-3179-7926-93DB-437B83ADC80D}"/>
              </a:ext>
            </a:extLst>
          </p:cNvPr>
          <p:cNvSpPr>
            <a:spLocks noGrp="1"/>
          </p:cNvSpPr>
          <p:nvPr>
            <p:ph type="title"/>
          </p:nvPr>
        </p:nvSpPr>
        <p:spPr/>
        <p:txBody>
          <a:bodyPr>
            <a:normAutofit/>
          </a:bodyPr>
          <a:lstStyle/>
          <a:p>
            <a:r>
              <a:rPr lang="en-GB" sz="3600" b="1" dirty="0">
                <a:solidFill>
                  <a:srgbClr val="CC0099"/>
                </a:solidFill>
                <a:latin typeface="Helvetica Neue"/>
              </a:rPr>
              <a:t>Test details </a:t>
            </a:r>
            <a:endParaRPr lang="en-GB" sz="3600" dirty="0"/>
          </a:p>
        </p:txBody>
      </p:sp>
      <p:pic>
        <p:nvPicPr>
          <p:cNvPr id="4" name="Content Placeholder 3">
            <a:extLst>
              <a:ext uri="{FF2B5EF4-FFF2-40B4-BE49-F238E27FC236}">
                <a16:creationId xmlns:a16="http://schemas.microsoft.com/office/drawing/2014/main" id="{F075BE27-8BF8-D129-C899-D28D469E3107}"/>
              </a:ext>
            </a:extLst>
          </p:cNvPr>
          <p:cNvPicPr>
            <a:picLocks noGrp="1" noChangeAspect="1"/>
          </p:cNvPicPr>
          <p:nvPr>
            <p:ph idx="1"/>
          </p:nvPr>
        </p:nvPicPr>
        <p:blipFill>
          <a:blip r:embed="rId5"/>
          <a:stretch>
            <a:fillRect/>
          </a:stretch>
        </p:blipFill>
        <p:spPr>
          <a:xfrm>
            <a:off x="988367" y="1560613"/>
            <a:ext cx="3327060" cy="4706040"/>
          </a:xfrm>
          <a:prstGeom prst="rect">
            <a:avLst/>
          </a:prstGeom>
        </p:spPr>
      </p:pic>
      <p:sp>
        <p:nvSpPr>
          <p:cNvPr id="5" name="Rectangle: Rounded Corners 4">
            <a:extLst>
              <a:ext uri="{FF2B5EF4-FFF2-40B4-BE49-F238E27FC236}">
                <a16:creationId xmlns:a16="http://schemas.microsoft.com/office/drawing/2014/main" id="{389ADF33-C5EF-CC1F-1BF3-74FC6C696725}"/>
              </a:ext>
            </a:extLst>
          </p:cNvPr>
          <p:cNvSpPr/>
          <p:nvPr/>
        </p:nvSpPr>
        <p:spPr>
          <a:xfrm>
            <a:off x="1080873" y="3241551"/>
            <a:ext cx="1292440" cy="73711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a:extLst>
              <a:ext uri="{FF2B5EF4-FFF2-40B4-BE49-F238E27FC236}">
                <a16:creationId xmlns:a16="http://schemas.microsoft.com/office/drawing/2014/main" id="{147BB6B2-6B28-F7A6-53B5-EE79BCE1FAB2}"/>
              </a:ext>
            </a:extLst>
          </p:cNvPr>
          <p:cNvSpPr/>
          <p:nvPr/>
        </p:nvSpPr>
        <p:spPr>
          <a:xfrm rot="10800000" flipH="1">
            <a:off x="4594390" y="3425938"/>
            <a:ext cx="864096"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7643A2CA-3E50-6AA6-77DB-4E1EDDA4E08F}"/>
              </a:ext>
            </a:extLst>
          </p:cNvPr>
          <p:cNvPicPr>
            <a:picLocks noChangeAspect="1"/>
          </p:cNvPicPr>
          <p:nvPr/>
        </p:nvPicPr>
        <p:blipFill>
          <a:blip r:embed="rId6"/>
          <a:stretch>
            <a:fillRect/>
          </a:stretch>
        </p:blipFill>
        <p:spPr>
          <a:xfrm>
            <a:off x="5896461" y="2459200"/>
            <a:ext cx="4467225" cy="2686050"/>
          </a:xfrm>
          <a:prstGeom prst="rect">
            <a:avLst/>
          </a:prstGeom>
        </p:spPr>
      </p:pic>
      <p:pic>
        <p:nvPicPr>
          <p:cNvPr id="9" name="Picture 3" descr="Related image">
            <a:extLst>
              <a:ext uri="{FF2B5EF4-FFF2-40B4-BE49-F238E27FC236}">
                <a16:creationId xmlns:a16="http://schemas.microsoft.com/office/drawing/2014/main" id="{F1E1DC12-EBD6-4549-00E7-1384AA173D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5635" y="223354"/>
            <a:ext cx="1746399" cy="74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top left corner.png" descr="top left corner.png">
            <a:extLst>
              <a:ext uri="{FF2B5EF4-FFF2-40B4-BE49-F238E27FC236}">
                <a16:creationId xmlns:a16="http://schemas.microsoft.com/office/drawing/2014/main" id="{39121068-D933-CCFC-D292-25A3E50CFEEA}"/>
              </a:ext>
            </a:extLst>
          </p:cNvPr>
          <p:cNvPicPr>
            <a:picLocks noChangeAspect="1"/>
          </p:cNvPicPr>
          <p:nvPr/>
        </p:nvPicPr>
        <p:blipFill>
          <a:blip r:embed="rId8"/>
          <a:stretch>
            <a:fillRect/>
          </a:stretch>
        </p:blipFill>
        <p:spPr>
          <a:xfrm rot="10800000">
            <a:off x="9338432" y="5041046"/>
            <a:ext cx="2853568" cy="1816954"/>
          </a:xfrm>
          <a:prstGeom prst="rect">
            <a:avLst/>
          </a:prstGeom>
          <a:ln w="12700">
            <a:miter lim="400000"/>
          </a:ln>
        </p:spPr>
      </p:pic>
      <p:pic>
        <p:nvPicPr>
          <p:cNvPr id="11" name="Picture 10">
            <a:extLst>
              <a:ext uri="{FF2B5EF4-FFF2-40B4-BE49-F238E27FC236}">
                <a16:creationId xmlns:a16="http://schemas.microsoft.com/office/drawing/2014/main" id="{FD677457-5BAF-2EA3-92A3-D0EC4CC26FBB}"/>
              </a:ext>
            </a:extLst>
          </p:cNvPr>
          <p:cNvPicPr>
            <a:picLocks noChangeAspect="1"/>
          </p:cNvPicPr>
          <p:nvPr/>
        </p:nvPicPr>
        <p:blipFill>
          <a:blip r:embed="rId9"/>
          <a:stretch>
            <a:fillRect/>
          </a:stretch>
        </p:blipFill>
        <p:spPr>
          <a:xfrm>
            <a:off x="25870" y="6196629"/>
            <a:ext cx="1631607" cy="592492"/>
          </a:xfrm>
          <a:prstGeom prst="rect">
            <a:avLst/>
          </a:prstGeom>
        </p:spPr>
      </p:pic>
      <p:pic>
        <p:nvPicPr>
          <p:cNvPr id="12" name="Audio 11">
            <a:hlinkClick r:id="" action="ppaction://media"/>
            <a:extLst>
              <a:ext uri="{FF2B5EF4-FFF2-40B4-BE49-F238E27FC236}">
                <a16:creationId xmlns:a16="http://schemas.microsoft.com/office/drawing/2014/main" id="{5B3D3A4C-65CA-6C2C-48E2-9AE5161F957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1390887514"/>
      </p:ext>
    </p:extLst>
  </p:cSld>
  <p:clrMapOvr>
    <a:masterClrMapping/>
  </p:clrMapOvr>
  <mc:AlternateContent xmlns:mc="http://schemas.openxmlformats.org/markup-compatibility/2006" xmlns:p14="http://schemas.microsoft.com/office/powerpoint/2010/main">
    <mc:Choice Requires="p14">
      <p:transition spd="slow" p14:dur="2000" advTm="16013"/>
    </mc:Choice>
    <mc:Fallback xmlns="">
      <p:transition spd="slow" advTm="160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12"/>
                </p:tgtEl>
              </p:cMediaNode>
            </p:audio>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DEB9-42A3-C39E-6F35-CAB93866A52C}"/>
              </a:ext>
            </a:extLst>
          </p:cNvPr>
          <p:cNvSpPr>
            <a:spLocks noGrp="1"/>
          </p:cNvSpPr>
          <p:nvPr>
            <p:ph type="title"/>
          </p:nvPr>
        </p:nvSpPr>
        <p:spPr/>
        <p:txBody>
          <a:bodyPr>
            <a:normAutofit/>
          </a:bodyPr>
          <a:lstStyle/>
          <a:p>
            <a:r>
              <a:rPr lang="en-GB" sz="3600" b="1" dirty="0">
                <a:solidFill>
                  <a:srgbClr val="CC0099"/>
                </a:solidFill>
                <a:latin typeface="Helvetica Neue"/>
              </a:rPr>
              <a:t>Clinical details </a:t>
            </a:r>
            <a:endParaRPr lang="en-GB" sz="3600" dirty="0"/>
          </a:p>
        </p:txBody>
      </p:sp>
      <p:pic>
        <p:nvPicPr>
          <p:cNvPr id="4" name="Picture 3" descr="Related image">
            <a:extLst>
              <a:ext uri="{FF2B5EF4-FFF2-40B4-BE49-F238E27FC236}">
                <a16:creationId xmlns:a16="http://schemas.microsoft.com/office/drawing/2014/main" id="{FB58BCEA-CB06-AD8B-F2D3-2CBD3C3FC9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5635" y="223354"/>
            <a:ext cx="1746399" cy="74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3">
            <a:extLst>
              <a:ext uri="{FF2B5EF4-FFF2-40B4-BE49-F238E27FC236}">
                <a16:creationId xmlns:a16="http://schemas.microsoft.com/office/drawing/2014/main" id="{8900047F-9322-1735-CAEA-5946446D4333}"/>
              </a:ext>
            </a:extLst>
          </p:cNvPr>
          <p:cNvPicPr>
            <a:picLocks noChangeAspect="1"/>
          </p:cNvPicPr>
          <p:nvPr/>
        </p:nvPicPr>
        <p:blipFill>
          <a:blip r:embed="rId6"/>
          <a:stretch>
            <a:fillRect/>
          </a:stretch>
        </p:blipFill>
        <p:spPr>
          <a:xfrm>
            <a:off x="1147724" y="1592504"/>
            <a:ext cx="3327060" cy="4706040"/>
          </a:xfrm>
          <a:prstGeom prst="rect">
            <a:avLst/>
          </a:prstGeom>
        </p:spPr>
      </p:pic>
      <p:pic>
        <p:nvPicPr>
          <p:cNvPr id="6" name="Picture 5">
            <a:extLst>
              <a:ext uri="{FF2B5EF4-FFF2-40B4-BE49-F238E27FC236}">
                <a16:creationId xmlns:a16="http://schemas.microsoft.com/office/drawing/2014/main" id="{E4D5058B-DF82-1E83-1206-3FE3671AF31D}"/>
              </a:ext>
            </a:extLst>
          </p:cNvPr>
          <p:cNvPicPr>
            <a:picLocks noChangeAspect="1"/>
          </p:cNvPicPr>
          <p:nvPr/>
        </p:nvPicPr>
        <p:blipFill>
          <a:blip r:embed="rId7"/>
          <a:stretch>
            <a:fillRect/>
          </a:stretch>
        </p:blipFill>
        <p:spPr>
          <a:xfrm>
            <a:off x="22396" y="6196629"/>
            <a:ext cx="1631607" cy="592492"/>
          </a:xfrm>
          <a:prstGeom prst="rect">
            <a:avLst/>
          </a:prstGeom>
        </p:spPr>
      </p:pic>
      <p:sp>
        <p:nvSpPr>
          <p:cNvPr id="8" name="Right Arrow 5">
            <a:extLst>
              <a:ext uri="{FF2B5EF4-FFF2-40B4-BE49-F238E27FC236}">
                <a16:creationId xmlns:a16="http://schemas.microsoft.com/office/drawing/2014/main" id="{0CF7C45A-C745-6586-3B0C-3EA6057F91D4}"/>
              </a:ext>
            </a:extLst>
          </p:cNvPr>
          <p:cNvSpPr/>
          <p:nvPr/>
        </p:nvSpPr>
        <p:spPr>
          <a:xfrm rot="10800000" flipH="1">
            <a:off x="4596552" y="3535228"/>
            <a:ext cx="864096"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top left corner.png" descr="top left corner.png">
            <a:extLst>
              <a:ext uri="{FF2B5EF4-FFF2-40B4-BE49-F238E27FC236}">
                <a16:creationId xmlns:a16="http://schemas.microsoft.com/office/drawing/2014/main" id="{5C22EA22-FE8A-459D-85F6-E71FA0102DFC}"/>
              </a:ext>
            </a:extLst>
          </p:cNvPr>
          <p:cNvPicPr>
            <a:picLocks noChangeAspect="1"/>
          </p:cNvPicPr>
          <p:nvPr/>
        </p:nvPicPr>
        <p:blipFill>
          <a:blip r:embed="rId8"/>
          <a:stretch>
            <a:fillRect/>
          </a:stretch>
        </p:blipFill>
        <p:spPr>
          <a:xfrm rot="10800000">
            <a:off x="9338432" y="5041046"/>
            <a:ext cx="2853568" cy="1816954"/>
          </a:xfrm>
          <a:prstGeom prst="rect">
            <a:avLst/>
          </a:prstGeom>
          <a:ln w="12700">
            <a:miter lim="400000"/>
          </a:ln>
        </p:spPr>
      </p:pic>
      <p:pic>
        <p:nvPicPr>
          <p:cNvPr id="11" name="Picture 10">
            <a:extLst>
              <a:ext uri="{FF2B5EF4-FFF2-40B4-BE49-F238E27FC236}">
                <a16:creationId xmlns:a16="http://schemas.microsoft.com/office/drawing/2014/main" id="{3070F9B8-B8ED-1A43-FAAE-F276F9EC46C4}"/>
              </a:ext>
            </a:extLst>
          </p:cNvPr>
          <p:cNvPicPr>
            <a:picLocks noChangeAspect="1"/>
          </p:cNvPicPr>
          <p:nvPr/>
        </p:nvPicPr>
        <p:blipFill>
          <a:blip r:embed="rId9"/>
          <a:stretch>
            <a:fillRect/>
          </a:stretch>
        </p:blipFill>
        <p:spPr>
          <a:xfrm>
            <a:off x="6096000" y="1860893"/>
            <a:ext cx="4901570" cy="3348670"/>
          </a:xfrm>
          <a:prstGeom prst="rect">
            <a:avLst/>
          </a:prstGeom>
        </p:spPr>
      </p:pic>
      <p:sp>
        <p:nvSpPr>
          <p:cNvPr id="12" name="Rectangle: Rounded Corners 11">
            <a:extLst>
              <a:ext uri="{FF2B5EF4-FFF2-40B4-BE49-F238E27FC236}">
                <a16:creationId xmlns:a16="http://schemas.microsoft.com/office/drawing/2014/main" id="{0E7B30AD-9359-A558-8CBC-4439F52D8EDD}"/>
              </a:ext>
            </a:extLst>
          </p:cNvPr>
          <p:cNvSpPr/>
          <p:nvPr/>
        </p:nvSpPr>
        <p:spPr>
          <a:xfrm>
            <a:off x="2441196" y="3282743"/>
            <a:ext cx="1963023" cy="13255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30489433-C00A-0FA4-B88B-6072F0F95055}"/>
              </a:ext>
            </a:extLst>
          </p:cNvPr>
          <p:cNvSpPr txBox="1"/>
          <p:nvPr/>
        </p:nvSpPr>
        <p:spPr>
          <a:xfrm>
            <a:off x="6946083" y="3011648"/>
            <a:ext cx="3327060" cy="646331"/>
          </a:xfrm>
          <a:prstGeom prst="rect">
            <a:avLst/>
          </a:prstGeom>
          <a:noFill/>
        </p:spPr>
        <p:txBody>
          <a:bodyPr wrap="square">
            <a:spAutoFit/>
          </a:bodyPr>
          <a:lstStyle/>
          <a:p>
            <a:r>
              <a:rPr lang="en-GB" dirty="0"/>
              <a:t>Patient diagnosed with prostate cancer under the age of 50 </a:t>
            </a:r>
          </a:p>
        </p:txBody>
      </p:sp>
      <p:pic>
        <p:nvPicPr>
          <p:cNvPr id="3" name="Audio 2">
            <a:hlinkClick r:id="" action="ppaction://media"/>
            <a:extLst>
              <a:ext uri="{FF2B5EF4-FFF2-40B4-BE49-F238E27FC236}">
                <a16:creationId xmlns:a16="http://schemas.microsoft.com/office/drawing/2014/main" id="{3AFA8A5A-DFE9-0DC4-B84A-ED7CA345F09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4192941871"/>
      </p:ext>
    </p:extLst>
  </p:cSld>
  <p:clrMapOvr>
    <a:masterClrMapping/>
  </p:clrMapOvr>
  <mc:AlternateContent xmlns:mc="http://schemas.openxmlformats.org/markup-compatibility/2006" xmlns:p14="http://schemas.microsoft.com/office/powerpoint/2010/main">
    <mc:Choice Requires="p14">
      <p:transition spd="slow" p14:dur="2000" advTm="22600"/>
    </mc:Choice>
    <mc:Fallback xmlns="">
      <p:transition spd="slow" advTm="226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8510-F5FE-AA8F-C53C-42725284CFD4}"/>
              </a:ext>
            </a:extLst>
          </p:cNvPr>
          <p:cNvSpPr>
            <a:spLocks noGrp="1"/>
          </p:cNvSpPr>
          <p:nvPr>
            <p:ph type="title"/>
          </p:nvPr>
        </p:nvSpPr>
        <p:spPr/>
        <p:txBody>
          <a:bodyPr>
            <a:normAutofit/>
          </a:bodyPr>
          <a:lstStyle/>
          <a:p>
            <a:r>
              <a:rPr lang="en-GB" sz="3600" b="1" dirty="0">
                <a:solidFill>
                  <a:srgbClr val="CC0099"/>
                </a:solidFill>
                <a:latin typeface="Helvetica Neue"/>
              </a:rPr>
              <a:t>Option to not store DNA</a:t>
            </a:r>
            <a:endParaRPr lang="en-GB" sz="3600" dirty="0"/>
          </a:p>
        </p:txBody>
      </p:sp>
      <p:pic>
        <p:nvPicPr>
          <p:cNvPr id="4" name="Content Placeholder 3">
            <a:extLst>
              <a:ext uri="{FF2B5EF4-FFF2-40B4-BE49-F238E27FC236}">
                <a16:creationId xmlns:a16="http://schemas.microsoft.com/office/drawing/2014/main" id="{EE118819-E646-43DC-7E32-9B79A995D28F}"/>
              </a:ext>
            </a:extLst>
          </p:cNvPr>
          <p:cNvPicPr>
            <a:picLocks noGrp="1" noChangeAspect="1"/>
          </p:cNvPicPr>
          <p:nvPr>
            <p:ph idx="1"/>
          </p:nvPr>
        </p:nvPicPr>
        <p:blipFill>
          <a:blip r:embed="rId5"/>
          <a:stretch>
            <a:fillRect/>
          </a:stretch>
        </p:blipFill>
        <p:spPr>
          <a:xfrm>
            <a:off x="1304843" y="1483567"/>
            <a:ext cx="3222724" cy="4558459"/>
          </a:xfrm>
          <a:prstGeom prst="rect">
            <a:avLst/>
          </a:prstGeom>
        </p:spPr>
      </p:pic>
      <p:sp>
        <p:nvSpPr>
          <p:cNvPr id="5" name="Right Arrow 5">
            <a:extLst>
              <a:ext uri="{FF2B5EF4-FFF2-40B4-BE49-F238E27FC236}">
                <a16:creationId xmlns:a16="http://schemas.microsoft.com/office/drawing/2014/main" id="{C863ACAD-64EB-824F-953A-D70E4C2AE6F6}"/>
              </a:ext>
            </a:extLst>
          </p:cNvPr>
          <p:cNvSpPr/>
          <p:nvPr/>
        </p:nvSpPr>
        <p:spPr>
          <a:xfrm rot="10800000" flipH="1">
            <a:off x="4860720" y="3256604"/>
            <a:ext cx="864096"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id="{A587B0C1-2DDA-09F5-3F29-78A56C031EEA}"/>
              </a:ext>
            </a:extLst>
          </p:cNvPr>
          <p:cNvSpPr/>
          <p:nvPr/>
        </p:nvSpPr>
        <p:spPr>
          <a:xfrm>
            <a:off x="1337072" y="4142453"/>
            <a:ext cx="1347911" cy="35490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0FF227A0-6921-855E-0C26-FC5004DCC0F5}"/>
              </a:ext>
            </a:extLst>
          </p:cNvPr>
          <p:cNvPicPr>
            <a:picLocks noChangeAspect="1"/>
          </p:cNvPicPr>
          <p:nvPr/>
        </p:nvPicPr>
        <p:blipFill>
          <a:blip r:embed="rId6"/>
          <a:stretch>
            <a:fillRect/>
          </a:stretch>
        </p:blipFill>
        <p:spPr>
          <a:xfrm>
            <a:off x="155886" y="6042026"/>
            <a:ext cx="1631607" cy="592492"/>
          </a:xfrm>
          <a:prstGeom prst="rect">
            <a:avLst/>
          </a:prstGeom>
        </p:spPr>
      </p:pic>
      <p:pic>
        <p:nvPicPr>
          <p:cNvPr id="9" name="top left corner.png" descr="top left corner.png">
            <a:extLst>
              <a:ext uri="{FF2B5EF4-FFF2-40B4-BE49-F238E27FC236}">
                <a16:creationId xmlns:a16="http://schemas.microsoft.com/office/drawing/2014/main" id="{33CF76EA-E643-7101-48F0-B12488BC09DA}"/>
              </a:ext>
            </a:extLst>
          </p:cNvPr>
          <p:cNvPicPr>
            <a:picLocks noChangeAspect="1"/>
          </p:cNvPicPr>
          <p:nvPr/>
        </p:nvPicPr>
        <p:blipFill>
          <a:blip r:embed="rId7"/>
          <a:stretch>
            <a:fillRect/>
          </a:stretch>
        </p:blipFill>
        <p:spPr>
          <a:xfrm rot="10800000">
            <a:off x="9338432" y="5041046"/>
            <a:ext cx="2853568" cy="1816954"/>
          </a:xfrm>
          <a:prstGeom prst="rect">
            <a:avLst/>
          </a:prstGeom>
          <a:ln w="12700">
            <a:miter lim="400000"/>
          </a:ln>
        </p:spPr>
      </p:pic>
      <p:pic>
        <p:nvPicPr>
          <p:cNvPr id="10" name="Picture 9" descr="Related image">
            <a:extLst>
              <a:ext uri="{FF2B5EF4-FFF2-40B4-BE49-F238E27FC236}">
                <a16:creationId xmlns:a16="http://schemas.microsoft.com/office/drawing/2014/main" id="{A0C27C40-1C7B-53C9-DD7B-099B84A56F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5635" y="223354"/>
            <a:ext cx="1746399" cy="74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0347B34A-CB82-EF14-BEC5-9D189AEDE750}"/>
              </a:ext>
            </a:extLst>
          </p:cNvPr>
          <p:cNvPicPr>
            <a:picLocks noChangeAspect="1"/>
          </p:cNvPicPr>
          <p:nvPr/>
        </p:nvPicPr>
        <p:blipFill>
          <a:blip r:embed="rId9"/>
          <a:stretch>
            <a:fillRect/>
          </a:stretch>
        </p:blipFill>
        <p:spPr>
          <a:xfrm>
            <a:off x="6096000" y="3208407"/>
            <a:ext cx="4505325" cy="581025"/>
          </a:xfrm>
          <a:prstGeom prst="rect">
            <a:avLst/>
          </a:prstGeom>
        </p:spPr>
      </p:pic>
      <p:pic>
        <p:nvPicPr>
          <p:cNvPr id="3" name="Audio 2">
            <a:hlinkClick r:id="" action="ppaction://media"/>
            <a:extLst>
              <a:ext uri="{FF2B5EF4-FFF2-40B4-BE49-F238E27FC236}">
                <a16:creationId xmlns:a16="http://schemas.microsoft.com/office/drawing/2014/main" id="{407D8BDC-2373-31EE-67D4-2E0C8AE4405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770880881"/>
      </p:ext>
    </p:extLst>
  </p:cSld>
  <p:clrMapOvr>
    <a:masterClrMapping/>
  </p:clrMapOvr>
  <mc:AlternateContent xmlns:mc="http://schemas.openxmlformats.org/markup-compatibility/2006" xmlns:p14="http://schemas.microsoft.com/office/powerpoint/2010/main">
    <mc:Choice Requires="p14">
      <p:transition spd="slow" p14:dur="2000" advTm="19863"/>
    </mc:Choice>
    <mc:Fallback xmlns="">
      <p:transition spd="slow" advTm="198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0D4F4-0E73-B2F5-B19E-231557FBFA01}"/>
              </a:ext>
            </a:extLst>
          </p:cNvPr>
          <p:cNvSpPr>
            <a:spLocks noGrp="1"/>
          </p:cNvSpPr>
          <p:nvPr>
            <p:ph type="title"/>
          </p:nvPr>
        </p:nvSpPr>
        <p:spPr/>
        <p:txBody>
          <a:bodyPr>
            <a:normAutofit/>
          </a:bodyPr>
          <a:lstStyle/>
          <a:p>
            <a:r>
              <a:rPr lang="en-GB" sz="3600" b="1" dirty="0">
                <a:solidFill>
                  <a:srgbClr val="CC0099"/>
                </a:solidFill>
                <a:latin typeface="Helvetica Neue"/>
              </a:rPr>
              <a:t>Specimen details </a:t>
            </a:r>
            <a:endParaRPr lang="en-GB" sz="3600" dirty="0"/>
          </a:p>
        </p:txBody>
      </p:sp>
      <p:pic>
        <p:nvPicPr>
          <p:cNvPr id="4" name="Content Placeholder 3">
            <a:extLst>
              <a:ext uri="{FF2B5EF4-FFF2-40B4-BE49-F238E27FC236}">
                <a16:creationId xmlns:a16="http://schemas.microsoft.com/office/drawing/2014/main" id="{C86594C8-1A34-D030-8167-2DAFBAE0845C}"/>
              </a:ext>
            </a:extLst>
          </p:cNvPr>
          <p:cNvPicPr>
            <a:picLocks noGrp="1" noChangeAspect="1"/>
          </p:cNvPicPr>
          <p:nvPr>
            <p:ph idx="1"/>
          </p:nvPr>
        </p:nvPicPr>
        <p:blipFill>
          <a:blip r:embed="rId5"/>
          <a:stretch>
            <a:fillRect/>
          </a:stretch>
        </p:blipFill>
        <p:spPr>
          <a:xfrm>
            <a:off x="1227424" y="1693815"/>
            <a:ext cx="3076294" cy="4351338"/>
          </a:xfrm>
          <a:prstGeom prst="rect">
            <a:avLst/>
          </a:prstGeom>
        </p:spPr>
      </p:pic>
      <p:pic>
        <p:nvPicPr>
          <p:cNvPr id="5" name="Picture 4">
            <a:extLst>
              <a:ext uri="{FF2B5EF4-FFF2-40B4-BE49-F238E27FC236}">
                <a16:creationId xmlns:a16="http://schemas.microsoft.com/office/drawing/2014/main" id="{F3D30B0A-38A5-C39F-EA20-AADC1969AAB2}"/>
              </a:ext>
            </a:extLst>
          </p:cNvPr>
          <p:cNvPicPr>
            <a:picLocks noChangeAspect="1"/>
          </p:cNvPicPr>
          <p:nvPr/>
        </p:nvPicPr>
        <p:blipFill>
          <a:blip r:embed="rId6"/>
          <a:stretch>
            <a:fillRect/>
          </a:stretch>
        </p:blipFill>
        <p:spPr>
          <a:xfrm>
            <a:off x="155886" y="6042026"/>
            <a:ext cx="1631607" cy="592492"/>
          </a:xfrm>
          <a:prstGeom prst="rect">
            <a:avLst/>
          </a:prstGeom>
        </p:spPr>
      </p:pic>
      <p:pic>
        <p:nvPicPr>
          <p:cNvPr id="6" name="Picture 5" descr="Related image">
            <a:extLst>
              <a:ext uri="{FF2B5EF4-FFF2-40B4-BE49-F238E27FC236}">
                <a16:creationId xmlns:a16="http://schemas.microsoft.com/office/drawing/2014/main" id="{E5C50A5F-283A-144E-65AC-FF7633320A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5635" y="223354"/>
            <a:ext cx="1746399" cy="74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top left corner.png" descr="top left corner.png">
            <a:extLst>
              <a:ext uri="{FF2B5EF4-FFF2-40B4-BE49-F238E27FC236}">
                <a16:creationId xmlns:a16="http://schemas.microsoft.com/office/drawing/2014/main" id="{3FD765D7-40E1-E7B3-557B-4C0DC7DD8165}"/>
              </a:ext>
            </a:extLst>
          </p:cNvPr>
          <p:cNvPicPr>
            <a:picLocks noChangeAspect="1"/>
          </p:cNvPicPr>
          <p:nvPr/>
        </p:nvPicPr>
        <p:blipFill>
          <a:blip r:embed="rId8"/>
          <a:stretch>
            <a:fillRect/>
          </a:stretch>
        </p:blipFill>
        <p:spPr>
          <a:xfrm rot="10800000">
            <a:off x="9338432" y="5041046"/>
            <a:ext cx="2853568" cy="1816954"/>
          </a:xfrm>
          <a:prstGeom prst="rect">
            <a:avLst/>
          </a:prstGeom>
          <a:ln w="12700">
            <a:miter lim="400000"/>
          </a:ln>
        </p:spPr>
      </p:pic>
      <p:sp>
        <p:nvSpPr>
          <p:cNvPr id="8" name="Rectangle: Rounded Corners 7">
            <a:extLst>
              <a:ext uri="{FF2B5EF4-FFF2-40B4-BE49-F238E27FC236}">
                <a16:creationId xmlns:a16="http://schemas.microsoft.com/office/drawing/2014/main" id="{CDAB731F-4619-45BD-ED86-0468409EE7E7}"/>
              </a:ext>
            </a:extLst>
          </p:cNvPr>
          <p:cNvSpPr/>
          <p:nvPr/>
        </p:nvSpPr>
        <p:spPr>
          <a:xfrm>
            <a:off x="1227423" y="4508135"/>
            <a:ext cx="3076293" cy="5924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5">
            <a:extLst>
              <a:ext uri="{FF2B5EF4-FFF2-40B4-BE49-F238E27FC236}">
                <a16:creationId xmlns:a16="http://schemas.microsoft.com/office/drawing/2014/main" id="{196E8662-DAB1-EAB4-7311-80169B91B12F}"/>
              </a:ext>
            </a:extLst>
          </p:cNvPr>
          <p:cNvSpPr/>
          <p:nvPr/>
        </p:nvSpPr>
        <p:spPr>
          <a:xfrm rot="10800000" flipH="1">
            <a:off x="4511160" y="3238436"/>
            <a:ext cx="864096"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D63807F9-61A4-FF4E-B420-2EDDA11C6BF9}"/>
              </a:ext>
            </a:extLst>
          </p:cNvPr>
          <p:cNvPicPr>
            <a:picLocks noChangeAspect="1"/>
          </p:cNvPicPr>
          <p:nvPr/>
        </p:nvPicPr>
        <p:blipFill>
          <a:blip r:embed="rId9"/>
          <a:stretch>
            <a:fillRect/>
          </a:stretch>
        </p:blipFill>
        <p:spPr>
          <a:xfrm>
            <a:off x="5582697" y="3052680"/>
            <a:ext cx="6366763" cy="848902"/>
          </a:xfrm>
          <a:prstGeom prst="rect">
            <a:avLst/>
          </a:prstGeom>
        </p:spPr>
      </p:pic>
      <p:pic>
        <p:nvPicPr>
          <p:cNvPr id="3" name="Audio 2">
            <a:hlinkClick r:id="" action="ppaction://media"/>
            <a:extLst>
              <a:ext uri="{FF2B5EF4-FFF2-40B4-BE49-F238E27FC236}">
                <a16:creationId xmlns:a16="http://schemas.microsoft.com/office/drawing/2014/main" id="{DEBF196F-CEB2-6D4E-638C-E76A2C12EA1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746811658"/>
      </p:ext>
    </p:extLst>
  </p:cSld>
  <p:clrMapOvr>
    <a:masterClrMapping/>
  </p:clrMapOvr>
  <mc:AlternateContent xmlns:mc="http://schemas.openxmlformats.org/markup-compatibility/2006" xmlns:p14="http://schemas.microsoft.com/office/powerpoint/2010/main">
    <mc:Choice Requires="p14">
      <p:transition spd="slow" p14:dur="2000" advTm="13736"/>
    </mc:Choice>
    <mc:Fallback xmlns="">
      <p:transition spd="slow" advTm="137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E5025-58D9-BFBB-35AE-C2E48E5419E5}"/>
              </a:ext>
            </a:extLst>
          </p:cNvPr>
          <p:cNvSpPr>
            <a:spLocks noGrp="1"/>
          </p:cNvSpPr>
          <p:nvPr>
            <p:ph type="title"/>
          </p:nvPr>
        </p:nvSpPr>
        <p:spPr/>
        <p:txBody>
          <a:bodyPr>
            <a:normAutofit/>
          </a:bodyPr>
          <a:lstStyle/>
          <a:p>
            <a:r>
              <a:rPr lang="en-GB" sz="3600" b="1" dirty="0">
                <a:solidFill>
                  <a:srgbClr val="CC0099"/>
                </a:solidFill>
                <a:latin typeface="Helvetica Neue"/>
              </a:rPr>
              <a:t>Second page </a:t>
            </a:r>
            <a:endParaRPr lang="en-GB" sz="3600" dirty="0"/>
          </a:p>
        </p:txBody>
      </p:sp>
      <p:sp>
        <p:nvSpPr>
          <p:cNvPr id="3" name="Content Placeholder 2">
            <a:extLst>
              <a:ext uri="{FF2B5EF4-FFF2-40B4-BE49-F238E27FC236}">
                <a16:creationId xmlns:a16="http://schemas.microsoft.com/office/drawing/2014/main" id="{BF865E92-69DF-C02E-0598-6A272D5C8D31}"/>
              </a:ext>
            </a:extLst>
          </p:cNvPr>
          <p:cNvSpPr>
            <a:spLocks noGrp="1"/>
          </p:cNvSpPr>
          <p:nvPr>
            <p:ph idx="1"/>
          </p:nvPr>
        </p:nvSpPr>
        <p:spPr>
          <a:xfrm>
            <a:off x="5174036" y="2835479"/>
            <a:ext cx="5452844" cy="1325563"/>
          </a:xfrm>
        </p:spPr>
        <p:txBody>
          <a:bodyPr/>
          <a:lstStyle/>
          <a:p>
            <a:pPr marL="0" indent="0">
              <a:buNone/>
            </a:pPr>
            <a:r>
              <a:rPr lang="en-GB" dirty="0">
                <a:latin typeface="Arial" panose="020B0604020202020204" pitchFamily="34" charset="0"/>
                <a:cs typeface="Arial" panose="020B0604020202020204" pitchFamily="34" charset="0"/>
              </a:rPr>
              <a:t>Nothing to complete on this page </a:t>
            </a:r>
          </a:p>
        </p:txBody>
      </p:sp>
      <p:pic>
        <p:nvPicPr>
          <p:cNvPr id="4" name="Picture 2">
            <a:extLst>
              <a:ext uri="{FF2B5EF4-FFF2-40B4-BE49-F238E27FC236}">
                <a16:creationId xmlns:a16="http://schemas.microsoft.com/office/drawing/2014/main" id="{1F54134E-D978-69E8-E036-7B5CCF8E7F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5059" y="1651000"/>
            <a:ext cx="354205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udio 4">
            <a:hlinkClick r:id="" action="ppaction://media"/>
            <a:extLst>
              <a:ext uri="{FF2B5EF4-FFF2-40B4-BE49-F238E27FC236}">
                <a16:creationId xmlns:a16="http://schemas.microsoft.com/office/drawing/2014/main" id="{BF18021B-8623-3D50-2623-D32DDA29DC7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521063445"/>
      </p:ext>
    </p:extLst>
  </p:cSld>
  <p:clrMapOvr>
    <a:masterClrMapping/>
  </p:clrMapOvr>
  <mc:AlternateContent xmlns:mc="http://schemas.openxmlformats.org/markup-compatibility/2006" xmlns:p14="http://schemas.microsoft.com/office/powerpoint/2010/main">
    <mc:Choice Requires="p14">
      <p:transition spd="slow" p14:dur="2000" advTm="12025"/>
    </mc:Choice>
    <mc:Fallback xmlns="">
      <p:transition spd="slow" advTm="120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E771-9C3B-4548-2EFF-C6727430DBC9}"/>
              </a:ext>
            </a:extLst>
          </p:cNvPr>
          <p:cNvSpPr>
            <a:spLocks noGrp="1"/>
          </p:cNvSpPr>
          <p:nvPr>
            <p:ph type="title"/>
          </p:nvPr>
        </p:nvSpPr>
        <p:spPr/>
        <p:txBody>
          <a:bodyPr>
            <a:normAutofit/>
          </a:bodyPr>
          <a:lstStyle/>
          <a:p>
            <a:r>
              <a:rPr lang="en-GB" sz="3600" b="1" dirty="0">
                <a:solidFill>
                  <a:srgbClr val="CC0099"/>
                </a:solidFill>
                <a:latin typeface="Helvetica Neue"/>
              </a:rPr>
              <a:t>Overview</a:t>
            </a:r>
            <a:endParaRPr lang="en-GB" sz="3600" dirty="0"/>
          </a:p>
        </p:txBody>
      </p:sp>
      <p:sp>
        <p:nvSpPr>
          <p:cNvPr id="3" name="Content Placeholder 2">
            <a:extLst>
              <a:ext uri="{FF2B5EF4-FFF2-40B4-BE49-F238E27FC236}">
                <a16:creationId xmlns:a16="http://schemas.microsoft.com/office/drawing/2014/main" id="{B23076BA-2165-2E35-6785-4BD89907AEF2}"/>
              </a:ext>
            </a:extLst>
          </p:cNvPr>
          <p:cNvSpPr>
            <a:spLocks noGrp="1"/>
          </p:cNvSpPr>
          <p:nvPr>
            <p:ph idx="1"/>
          </p:nvPr>
        </p:nvSpPr>
        <p:spPr>
          <a:xfrm>
            <a:off x="931506" y="1516857"/>
            <a:ext cx="10515600" cy="4351338"/>
          </a:xfrm>
        </p:spPr>
        <p:txBody>
          <a:bodyPr/>
          <a:lstStyle/>
          <a:p>
            <a:pPr marL="0" indent="0">
              <a:buNone/>
            </a:pPr>
            <a:endParaRPr lang="en-GB" dirty="0"/>
          </a:p>
          <a:p>
            <a:pPr lvl="0"/>
            <a:r>
              <a:rPr lang="en-GB" sz="2400" dirty="0">
                <a:latin typeface="Arial" panose="020B0604020202020204" pitchFamily="34" charset="0"/>
                <a:cs typeface="Arial" panose="020B0604020202020204" pitchFamily="34" charset="0"/>
              </a:rPr>
              <a:t>Sample requirements</a:t>
            </a:r>
          </a:p>
          <a:p>
            <a:pPr lvl="0"/>
            <a:endParaRPr lang="en-GB" sz="2400" dirty="0">
              <a:latin typeface="Arial" panose="020B0604020202020204" pitchFamily="34" charset="0"/>
              <a:cs typeface="Arial" panose="020B0604020202020204" pitchFamily="34" charset="0"/>
            </a:endParaRPr>
          </a:p>
          <a:p>
            <a:pPr lvl="0"/>
            <a:r>
              <a:rPr lang="en-GB" sz="2400" dirty="0">
                <a:latin typeface="Arial" panose="020B0604020202020204" pitchFamily="34" charset="0"/>
                <a:cs typeface="Arial" panose="020B0604020202020204" pitchFamily="34" charset="0"/>
              </a:rPr>
              <a:t>Time frames</a:t>
            </a:r>
          </a:p>
          <a:p>
            <a:pPr lvl="0"/>
            <a:endParaRPr lang="en-GB" sz="2400" dirty="0">
              <a:latin typeface="Arial" panose="020B0604020202020204" pitchFamily="34" charset="0"/>
              <a:cs typeface="Arial" panose="020B0604020202020204" pitchFamily="34" charset="0"/>
            </a:endParaRPr>
          </a:p>
          <a:p>
            <a:pPr lvl="0"/>
            <a:r>
              <a:rPr lang="en-GB" sz="2400" dirty="0">
                <a:latin typeface="Arial" panose="020B0604020202020204" pitchFamily="34" charset="0"/>
                <a:cs typeface="Arial" panose="020B0604020202020204" pitchFamily="34" charset="0"/>
              </a:rPr>
              <a:t>Sample storage in lab</a:t>
            </a:r>
          </a:p>
          <a:p>
            <a:pPr lvl="0"/>
            <a:endParaRPr lang="en-GB" sz="2400" dirty="0">
              <a:latin typeface="Arial" panose="020B0604020202020204" pitchFamily="34" charset="0"/>
              <a:cs typeface="Arial" panose="020B0604020202020204" pitchFamily="34" charset="0"/>
            </a:endParaRPr>
          </a:p>
          <a:p>
            <a:pPr lvl="0"/>
            <a:r>
              <a:rPr lang="en-GB" sz="2400" dirty="0">
                <a:latin typeface="Arial" panose="020B0604020202020204" pitchFamily="34" charset="0"/>
                <a:cs typeface="Arial" panose="020B0604020202020204" pitchFamily="34" charset="0"/>
              </a:rPr>
              <a:t>Test request paperwork</a:t>
            </a:r>
          </a:p>
          <a:p>
            <a:endParaRPr lang="en-GB" dirty="0"/>
          </a:p>
        </p:txBody>
      </p:sp>
      <p:pic>
        <p:nvPicPr>
          <p:cNvPr id="4" name="Picture 2">
            <a:extLst>
              <a:ext uri="{FF2B5EF4-FFF2-40B4-BE49-F238E27FC236}">
                <a16:creationId xmlns:a16="http://schemas.microsoft.com/office/drawing/2014/main" id="{C7DB0A3A-2FE3-1014-C8DF-3EAA303354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5555" y="2305750"/>
            <a:ext cx="3290069" cy="224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top left corner.png" descr="top left corner.png">
            <a:extLst>
              <a:ext uri="{FF2B5EF4-FFF2-40B4-BE49-F238E27FC236}">
                <a16:creationId xmlns:a16="http://schemas.microsoft.com/office/drawing/2014/main" id="{94439747-0DA6-B004-C376-04D421299780}"/>
              </a:ext>
            </a:extLst>
          </p:cNvPr>
          <p:cNvPicPr>
            <a:picLocks noChangeAspect="1"/>
          </p:cNvPicPr>
          <p:nvPr/>
        </p:nvPicPr>
        <p:blipFill>
          <a:blip r:embed="rId6"/>
          <a:stretch>
            <a:fillRect/>
          </a:stretch>
        </p:blipFill>
        <p:spPr>
          <a:xfrm rot="10800000">
            <a:off x="9338432" y="5041046"/>
            <a:ext cx="2853568" cy="1816954"/>
          </a:xfrm>
          <a:prstGeom prst="rect">
            <a:avLst/>
          </a:prstGeom>
          <a:ln w="12700">
            <a:miter lim="400000"/>
          </a:ln>
        </p:spPr>
      </p:pic>
      <p:pic>
        <p:nvPicPr>
          <p:cNvPr id="6" name="Picture 5">
            <a:extLst>
              <a:ext uri="{FF2B5EF4-FFF2-40B4-BE49-F238E27FC236}">
                <a16:creationId xmlns:a16="http://schemas.microsoft.com/office/drawing/2014/main" id="{0D8C744D-30DF-BB91-9971-B75B297A9735}"/>
              </a:ext>
            </a:extLst>
          </p:cNvPr>
          <p:cNvPicPr>
            <a:picLocks noChangeAspect="1"/>
          </p:cNvPicPr>
          <p:nvPr/>
        </p:nvPicPr>
        <p:blipFill>
          <a:blip r:embed="rId7"/>
          <a:stretch>
            <a:fillRect/>
          </a:stretch>
        </p:blipFill>
        <p:spPr>
          <a:xfrm>
            <a:off x="192366" y="6112593"/>
            <a:ext cx="1631607" cy="592492"/>
          </a:xfrm>
          <a:prstGeom prst="rect">
            <a:avLst/>
          </a:prstGeom>
        </p:spPr>
      </p:pic>
      <p:pic>
        <p:nvPicPr>
          <p:cNvPr id="7" name="Picture 3" descr="Related image">
            <a:extLst>
              <a:ext uri="{FF2B5EF4-FFF2-40B4-BE49-F238E27FC236}">
                <a16:creationId xmlns:a16="http://schemas.microsoft.com/office/drawing/2014/main" id="{F43D2443-E19E-5495-C48A-C1522F1069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5635" y="223354"/>
            <a:ext cx="1746399" cy="74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udio 7">
            <a:hlinkClick r:id="" action="ppaction://media"/>
            <a:extLst>
              <a:ext uri="{FF2B5EF4-FFF2-40B4-BE49-F238E27FC236}">
                <a16:creationId xmlns:a16="http://schemas.microsoft.com/office/drawing/2014/main" id="{4C4AB31A-0C8A-77A7-C9E7-E877508FDBB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1229469185"/>
      </p:ext>
    </p:extLst>
  </p:cSld>
  <p:clrMapOvr>
    <a:masterClrMapping/>
  </p:clrMapOvr>
  <mc:AlternateContent xmlns:mc="http://schemas.openxmlformats.org/markup-compatibility/2006" xmlns:p14="http://schemas.microsoft.com/office/powerpoint/2010/main">
    <mc:Choice Requires="p14">
      <p:transition spd="slow" p14:dur="2000" advTm="12773"/>
    </mc:Choice>
    <mc:Fallback xmlns="">
      <p:transition spd="slow" advTm="127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FCA89-5ABD-2797-41EE-2B7CF4B9B8C3}"/>
              </a:ext>
            </a:extLst>
          </p:cNvPr>
          <p:cNvSpPr>
            <a:spLocks noGrp="1"/>
          </p:cNvSpPr>
          <p:nvPr>
            <p:ph type="title"/>
          </p:nvPr>
        </p:nvSpPr>
        <p:spPr/>
        <p:txBody>
          <a:bodyPr>
            <a:normAutofit/>
          </a:bodyPr>
          <a:lstStyle/>
          <a:p>
            <a:r>
              <a:rPr lang="en-GB" sz="3600" b="1" dirty="0">
                <a:solidFill>
                  <a:srgbClr val="CC0099"/>
                </a:solidFill>
                <a:latin typeface="Helvetica Neue"/>
              </a:rPr>
              <a:t>Sample requirements  </a:t>
            </a:r>
            <a:endParaRPr lang="en-GB" sz="3600" dirty="0"/>
          </a:p>
        </p:txBody>
      </p:sp>
      <p:sp>
        <p:nvSpPr>
          <p:cNvPr id="3" name="Content Placeholder 2">
            <a:extLst>
              <a:ext uri="{FF2B5EF4-FFF2-40B4-BE49-F238E27FC236}">
                <a16:creationId xmlns:a16="http://schemas.microsoft.com/office/drawing/2014/main" id="{D28FAA29-1BED-BA61-E642-2AE5016B16BB}"/>
              </a:ext>
            </a:extLst>
          </p:cNvPr>
          <p:cNvSpPr>
            <a:spLocks noGrp="1"/>
          </p:cNvSpPr>
          <p:nvPr>
            <p:ph idx="1"/>
          </p:nvPr>
        </p:nvSpPr>
        <p:spPr>
          <a:xfrm>
            <a:off x="838200" y="1924606"/>
            <a:ext cx="10515600" cy="4351338"/>
          </a:xfrm>
        </p:spPr>
        <p:txBody>
          <a:bodyPr>
            <a:normAutofit/>
          </a:bodyPr>
          <a:lstStyle/>
          <a:p>
            <a:pPr lvl="0"/>
            <a:r>
              <a:rPr lang="en-GB" sz="2400" b="1" dirty="0">
                <a:latin typeface="Arial" panose="020B0604020202020204" pitchFamily="34" charset="0"/>
                <a:cs typeface="Arial" panose="020B0604020202020204" pitchFamily="34" charset="0"/>
              </a:rPr>
              <a:t>Venous Blood</a:t>
            </a:r>
            <a:r>
              <a:rPr lang="en-GB" sz="2400" dirty="0">
                <a:latin typeface="Arial" panose="020B0604020202020204" pitchFamily="34" charset="0"/>
                <a:cs typeface="Arial" panose="020B0604020202020204" pitchFamily="34" charset="0"/>
              </a:rPr>
              <a:t>: use EDTA tube only</a:t>
            </a:r>
          </a:p>
          <a:p>
            <a:pPr lvl="1"/>
            <a:r>
              <a:rPr lang="en-GB" dirty="0">
                <a:latin typeface="Arial" panose="020B0604020202020204" pitchFamily="34" charset="0"/>
                <a:cs typeface="Arial" panose="020B0604020202020204" pitchFamily="34" charset="0"/>
              </a:rPr>
              <a:t>4ml for adults (BD Vacutainer preferred)</a:t>
            </a:r>
          </a:p>
          <a:p>
            <a:pPr lvl="0"/>
            <a:endParaRPr lang="en-GB" sz="2400" dirty="0">
              <a:latin typeface="Arial" panose="020B0604020202020204" pitchFamily="34" charset="0"/>
              <a:cs typeface="Arial" panose="020B0604020202020204" pitchFamily="34" charset="0"/>
            </a:endParaRPr>
          </a:p>
          <a:p>
            <a:pPr lvl="0"/>
            <a:r>
              <a:rPr lang="en-GB" sz="2400" b="1" dirty="0">
                <a:latin typeface="Arial" panose="020B0604020202020204" pitchFamily="34" charset="0"/>
                <a:cs typeface="Arial" panose="020B0604020202020204" pitchFamily="34" charset="0"/>
              </a:rPr>
              <a:t>Saliva Samples</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GeneFiX</a:t>
            </a:r>
            <a:r>
              <a:rPr lang="en-GB" sz="2400" dirty="0">
                <a:latin typeface="Arial" panose="020B0604020202020204" pitchFamily="34" charset="0"/>
                <a:cs typeface="Arial" panose="020B0604020202020204" pitchFamily="34" charset="0"/>
              </a:rPr>
              <a:t> or </a:t>
            </a:r>
            <a:r>
              <a:rPr lang="en-GB" sz="2400" dirty="0" err="1">
                <a:latin typeface="Arial" panose="020B0604020202020204" pitchFamily="34" charset="0"/>
                <a:cs typeface="Arial" panose="020B0604020202020204" pitchFamily="34" charset="0"/>
              </a:rPr>
              <a:t>Oragene</a:t>
            </a:r>
            <a:r>
              <a:rPr lang="en-GB" sz="2400" dirty="0">
                <a:latin typeface="Arial" panose="020B0604020202020204" pitchFamily="34" charset="0"/>
                <a:cs typeface="Arial" panose="020B0604020202020204" pitchFamily="34" charset="0"/>
              </a:rPr>
              <a:t> collection kits only</a:t>
            </a:r>
          </a:p>
          <a:p>
            <a:pPr lvl="0"/>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Other Sample Types: </a:t>
            </a:r>
            <a:r>
              <a:rPr lang="en-GB" sz="2400" dirty="0">
                <a:latin typeface="Arial" panose="020B0604020202020204" pitchFamily="34" charset="0"/>
                <a:cs typeface="Arial" panose="020B0604020202020204" pitchFamily="34" charset="0"/>
              </a:rPr>
              <a:t>by prior arrangement only</a:t>
            </a:r>
          </a:p>
        </p:txBody>
      </p:sp>
      <p:pic>
        <p:nvPicPr>
          <p:cNvPr id="4" name="top left corner.png" descr="top left corner.png">
            <a:extLst>
              <a:ext uri="{FF2B5EF4-FFF2-40B4-BE49-F238E27FC236}">
                <a16:creationId xmlns:a16="http://schemas.microsoft.com/office/drawing/2014/main" id="{44A98F9E-CFCC-6116-5BFC-F1BDE86BA881}"/>
              </a:ext>
            </a:extLst>
          </p:cNvPr>
          <p:cNvPicPr>
            <a:picLocks noChangeAspect="1"/>
          </p:cNvPicPr>
          <p:nvPr/>
        </p:nvPicPr>
        <p:blipFill>
          <a:blip r:embed="rId5"/>
          <a:stretch>
            <a:fillRect/>
          </a:stretch>
        </p:blipFill>
        <p:spPr>
          <a:xfrm rot="10800000">
            <a:off x="9338432" y="5041046"/>
            <a:ext cx="2853568" cy="1816954"/>
          </a:xfrm>
          <a:prstGeom prst="rect">
            <a:avLst/>
          </a:prstGeom>
          <a:ln w="12700">
            <a:miter lim="400000"/>
          </a:ln>
        </p:spPr>
      </p:pic>
      <p:pic>
        <p:nvPicPr>
          <p:cNvPr id="5" name="Picture 3" descr="Related image">
            <a:extLst>
              <a:ext uri="{FF2B5EF4-FFF2-40B4-BE49-F238E27FC236}">
                <a16:creationId xmlns:a16="http://schemas.microsoft.com/office/drawing/2014/main" id="{621A0CD3-CD92-2ED7-4B1A-2BD0F4D878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5635" y="223354"/>
            <a:ext cx="1746399" cy="74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40465EC5-B521-FFD8-8E9B-03D41469A58F}"/>
              </a:ext>
            </a:extLst>
          </p:cNvPr>
          <p:cNvPicPr>
            <a:picLocks noChangeAspect="1"/>
          </p:cNvPicPr>
          <p:nvPr/>
        </p:nvPicPr>
        <p:blipFill>
          <a:blip r:embed="rId7"/>
          <a:stretch>
            <a:fillRect/>
          </a:stretch>
        </p:blipFill>
        <p:spPr>
          <a:xfrm>
            <a:off x="146160" y="6137760"/>
            <a:ext cx="1631607" cy="592492"/>
          </a:xfrm>
          <a:prstGeom prst="rect">
            <a:avLst/>
          </a:prstGeom>
        </p:spPr>
      </p:pic>
      <p:pic>
        <p:nvPicPr>
          <p:cNvPr id="7" name="Audio 6">
            <a:hlinkClick r:id="" action="ppaction://media"/>
            <a:extLst>
              <a:ext uri="{FF2B5EF4-FFF2-40B4-BE49-F238E27FC236}">
                <a16:creationId xmlns:a16="http://schemas.microsoft.com/office/drawing/2014/main" id="{9D74ED14-A70D-D264-F3DF-7D6B7A68804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3182692527"/>
      </p:ext>
    </p:extLst>
  </p:cSld>
  <p:clrMapOvr>
    <a:masterClrMapping/>
  </p:clrMapOvr>
  <mc:AlternateContent xmlns:mc="http://schemas.openxmlformats.org/markup-compatibility/2006" xmlns:p14="http://schemas.microsoft.com/office/powerpoint/2010/main">
    <mc:Choice Requires="p14">
      <p:transition spd="slow" p14:dur="2000" advTm="32691"/>
    </mc:Choice>
    <mc:Fallback xmlns="">
      <p:transition spd="slow" advTm="326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EBA1-8158-53FC-E7F6-1D965D4C7D7D}"/>
              </a:ext>
            </a:extLst>
          </p:cNvPr>
          <p:cNvSpPr>
            <a:spLocks noGrp="1"/>
          </p:cNvSpPr>
          <p:nvPr>
            <p:ph type="title"/>
          </p:nvPr>
        </p:nvSpPr>
        <p:spPr/>
        <p:txBody>
          <a:bodyPr>
            <a:normAutofit/>
          </a:bodyPr>
          <a:lstStyle/>
          <a:p>
            <a:r>
              <a:rPr lang="en-GB" sz="3600" b="1" dirty="0">
                <a:solidFill>
                  <a:srgbClr val="CC0099"/>
                </a:solidFill>
                <a:latin typeface="Helvetica Neue"/>
              </a:rPr>
              <a:t>Time frame and sample storage  </a:t>
            </a:r>
            <a:endParaRPr lang="en-GB" sz="3600" dirty="0"/>
          </a:p>
        </p:txBody>
      </p:sp>
      <p:sp>
        <p:nvSpPr>
          <p:cNvPr id="3" name="Content Placeholder 2">
            <a:extLst>
              <a:ext uri="{FF2B5EF4-FFF2-40B4-BE49-F238E27FC236}">
                <a16:creationId xmlns:a16="http://schemas.microsoft.com/office/drawing/2014/main" id="{3D93D4B7-EEC8-ADFD-1DB6-8D666DFB403F}"/>
              </a:ext>
            </a:extLst>
          </p:cNvPr>
          <p:cNvSpPr>
            <a:spLocks noGrp="1"/>
          </p:cNvSpPr>
          <p:nvPr>
            <p:ph idx="1"/>
          </p:nvPr>
        </p:nvSpPr>
        <p:spPr>
          <a:xfrm>
            <a:off x="838200" y="1993911"/>
            <a:ext cx="10515600" cy="4351338"/>
          </a:xfrm>
        </p:spPr>
        <p:txBody>
          <a:bodyPr/>
          <a:lstStyle/>
          <a:p>
            <a:r>
              <a:rPr lang="en-GB" sz="2400" dirty="0">
                <a:latin typeface="Arial" panose="020B0604020202020204" pitchFamily="34" charset="0"/>
                <a:cs typeface="Arial" panose="020B0604020202020204" pitchFamily="34" charset="0"/>
              </a:rPr>
              <a:t>Results will take approximately 6 weeks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DNA will be stored in lab in case further testing is required unless patient opts otherwise</a:t>
            </a:r>
          </a:p>
          <a:p>
            <a:pPr marL="0" indent="0">
              <a:buNone/>
            </a:pPr>
            <a:endParaRPr lang="en-GB" sz="2400" dirty="0">
              <a:latin typeface="Arial" panose="020B0604020202020204" pitchFamily="34" charset="0"/>
              <a:cs typeface="Arial" panose="020B0604020202020204" pitchFamily="34" charset="0"/>
            </a:endParaRPr>
          </a:p>
          <a:p>
            <a:endParaRPr lang="en-GB" dirty="0"/>
          </a:p>
        </p:txBody>
      </p:sp>
      <p:pic>
        <p:nvPicPr>
          <p:cNvPr id="4" name="top left corner.png" descr="top left corner.png">
            <a:extLst>
              <a:ext uri="{FF2B5EF4-FFF2-40B4-BE49-F238E27FC236}">
                <a16:creationId xmlns:a16="http://schemas.microsoft.com/office/drawing/2014/main" id="{4E4BA25E-0D79-82F4-71F8-EE0D9F14C974}"/>
              </a:ext>
            </a:extLst>
          </p:cNvPr>
          <p:cNvPicPr>
            <a:picLocks noChangeAspect="1"/>
          </p:cNvPicPr>
          <p:nvPr/>
        </p:nvPicPr>
        <p:blipFill>
          <a:blip r:embed="rId5"/>
          <a:stretch>
            <a:fillRect/>
          </a:stretch>
        </p:blipFill>
        <p:spPr>
          <a:xfrm rot="10800000">
            <a:off x="9338432" y="5041046"/>
            <a:ext cx="2853568" cy="1816954"/>
          </a:xfrm>
          <a:prstGeom prst="rect">
            <a:avLst/>
          </a:prstGeom>
          <a:ln w="12700">
            <a:miter lim="400000"/>
          </a:ln>
        </p:spPr>
      </p:pic>
      <p:pic>
        <p:nvPicPr>
          <p:cNvPr id="5" name="Picture 3" descr="Related image">
            <a:extLst>
              <a:ext uri="{FF2B5EF4-FFF2-40B4-BE49-F238E27FC236}">
                <a16:creationId xmlns:a16="http://schemas.microsoft.com/office/drawing/2014/main" id="{80A31492-1EE9-ADB2-281B-4916FAF406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5635" y="223354"/>
            <a:ext cx="1746399" cy="74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2D9C045-01A1-5BF1-6254-ED1EF31F5DDE}"/>
              </a:ext>
            </a:extLst>
          </p:cNvPr>
          <p:cNvPicPr>
            <a:picLocks noChangeAspect="1"/>
          </p:cNvPicPr>
          <p:nvPr/>
        </p:nvPicPr>
        <p:blipFill>
          <a:blip r:embed="rId7"/>
          <a:stretch>
            <a:fillRect/>
          </a:stretch>
        </p:blipFill>
        <p:spPr>
          <a:xfrm>
            <a:off x="146160" y="6137760"/>
            <a:ext cx="1631607" cy="592492"/>
          </a:xfrm>
          <a:prstGeom prst="rect">
            <a:avLst/>
          </a:prstGeom>
        </p:spPr>
      </p:pic>
      <p:pic>
        <p:nvPicPr>
          <p:cNvPr id="9" name="Audio 8">
            <a:hlinkClick r:id="" action="ppaction://media"/>
            <a:extLst>
              <a:ext uri="{FF2B5EF4-FFF2-40B4-BE49-F238E27FC236}">
                <a16:creationId xmlns:a16="http://schemas.microsoft.com/office/drawing/2014/main" id="{1E7810E1-D746-4892-BFA4-A0CF0D9BBCC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3552494447"/>
      </p:ext>
    </p:extLst>
  </p:cSld>
  <p:clrMapOvr>
    <a:masterClrMapping/>
  </p:clrMapOvr>
  <mc:AlternateContent xmlns:mc="http://schemas.openxmlformats.org/markup-compatibility/2006" xmlns:p14="http://schemas.microsoft.com/office/powerpoint/2010/main">
    <mc:Choice Requires="p14">
      <p:transition spd="slow" p14:dur="2000" advTm="27731"/>
    </mc:Choice>
    <mc:Fallback xmlns="">
      <p:transition spd="slow" advTm="277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D02B9-43D6-EDC4-A041-3C99162001A3}"/>
              </a:ext>
            </a:extLst>
          </p:cNvPr>
          <p:cNvSpPr>
            <a:spLocks noGrp="1"/>
          </p:cNvSpPr>
          <p:nvPr>
            <p:ph type="title"/>
          </p:nvPr>
        </p:nvSpPr>
        <p:spPr>
          <a:xfrm>
            <a:off x="249616" y="303293"/>
            <a:ext cx="10515600" cy="1325563"/>
          </a:xfrm>
        </p:spPr>
        <p:txBody>
          <a:bodyPr>
            <a:normAutofit/>
          </a:bodyPr>
          <a:lstStyle/>
          <a:p>
            <a:r>
              <a:rPr lang="en-GB" sz="3600" b="1" dirty="0">
                <a:solidFill>
                  <a:srgbClr val="CC0099"/>
                </a:solidFill>
                <a:latin typeface="Helvetica Neue"/>
              </a:rPr>
              <a:t>Genetic test request form </a:t>
            </a:r>
            <a:endParaRPr lang="en-GB" sz="3600" dirty="0"/>
          </a:p>
        </p:txBody>
      </p:sp>
      <p:pic>
        <p:nvPicPr>
          <p:cNvPr id="4" name="top left corner.png" descr="top left corner.png">
            <a:extLst>
              <a:ext uri="{FF2B5EF4-FFF2-40B4-BE49-F238E27FC236}">
                <a16:creationId xmlns:a16="http://schemas.microsoft.com/office/drawing/2014/main" id="{867001CF-0FCE-FB5E-9509-D52998FF830D}"/>
              </a:ext>
            </a:extLst>
          </p:cNvPr>
          <p:cNvPicPr>
            <a:picLocks noChangeAspect="1"/>
          </p:cNvPicPr>
          <p:nvPr/>
        </p:nvPicPr>
        <p:blipFill>
          <a:blip r:embed="rId5"/>
          <a:stretch>
            <a:fillRect/>
          </a:stretch>
        </p:blipFill>
        <p:spPr>
          <a:xfrm rot="10800000">
            <a:off x="9338432" y="5041046"/>
            <a:ext cx="2853568" cy="1816954"/>
          </a:xfrm>
          <a:prstGeom prst="rect">
            <a:avLst/>
          </a:prstGeom>
          <a:ln w="12700">
            <a:miter lim="400000"/>
          </a:ln>
        </p:spPr>
      </p:pic>
      <p:pic>
        <p:nvPicPr>
          <p:cNvPr id="5" name="Picture 3" descr="Related image">
            <a:extLst>
              <a:ext uri="{FF2B5EF4-FFF2-40B4-BE49-F238E27FC236}">
                <a16:creationId xmlns:a16="http://schemas.microsoft.com/office/drawing/2014/main" id="{65452C24-9076-D473-ECBD-EEB445B620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5635" y="223354"/>
            <a:ext cx="1746399" cy="74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A290BD6-3B82-9C88-5601-78E920F0E94F}"/>
              </a:ext>
            </a:extLst>
          </p:cNvPr>
          <p:cNvPicPr>
            <a:picLocks noChangeAspect="1"/>
          </p:cNvPicPr>
          <p:nvPr/>
        </p:nvPicPr>
        <p:blipFill>
          <a:blip r:embed="rId7"/>
          <a:stretch>
            <a:fillRect/>
          </a:stretch>
        </p:blipFill>
        <p:spPr>
          <a:xfrm>
            <a:off x="174152" y="6196629"/>
            <a:ext cx="1631607" cy="592492"/>
          </a:xfrm>
          <a:prstGeom prst="rect">
            <a:avLst/>
          </a:prstGeom>
        </p:spPr>
      </p:pic>
      <p:pic>
        <p:nvPicPr>
          <p:cNvPr id="7" name="Picture 3">
            <a:extLst>
              <a:ext uri="{FF2B5EF4-FFF2-40B4-BE49-F238E27FC236}">
                <a16:creationId xmlns:a16="http://schemas.microsoft.com/office/drawing/2014/main" id="{2370CBB2-E0A8-D097-8323-BDDBE9ED18B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5759" y="1233816"/>
            <a:ext cx="7750264" cy="5408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Audio 7">
            <a:hlinkClick r:id="" action="ppaction://media"/>
            <a:extLst>
              <a:ext uri="{FF2B5EF4-FFF2-40B4-BE49-F238E27FC236}">
                <a16:creationId xmlns:a16="http://schemas.microsoft.com/office/drawing/2014/main" id="{5FC3368E-4609-0D3D-1788-300CC477521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2411226831"/>
      </p:ext>
    </p:extLst>
  </p:cSld>
  <p:clrMapOvr>
    <a:masterClrMapping/>
  </p:clrMapOvr>
  <mc:AlternateContent xmlns:mc="http://schemas.openxmlformats.org/markup-compatibility/2006" xmlns:p14="http://schemas.microsoft.com/office/powerpoint/2010/main">
    <mc:Choice Requires="p14">
      <p:transition spd="slow" p14:dur="2000" advTm="15202"/>
    </mc:Choice>
    <mc:Fallback xmlns="">
      <p:transition spd="slow" advTm="152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AAD1-00F4-DFE4-FC4C-50625BD5FD0E}"/>
              </a:ext>
            </a:extLst>
          </p:cNvPr>
          <p:cNvSpPr>
            <a:spLocks noGrp="1"/>
          </p:cNvSpPr>
          <p:nvPr>
            <p:ph type="title"/>
          </p:nvPr>
        </p:nvSpPr>
        <p:spPr/>
        <p:txBody>
          <a:bodyPr>
            <a:normAutofit/>
          </a:bodyPr>
          <a:lstStyle/>
          <a:p>
            <a:r>
              <a:rPr lang="en-GB" sz="3600" b="1" dirty="0">
                <a:solidFill>
                  <a:srgbClr val="CC0099"/>
                </a:solidFill>
                <a:latin typeface="Helvetica Neue"/>
              </a:rPr>
              <a:t>Patient demographics </a:t>
            </a:r>
            <a:endParaRPr lang="en-GB" sz="3600" dirty="0"/>
          </a:p>
        </p:txBody>
      </p:sp>
      <p:sp>
        <p:nvSpPr>
          <p:cNvPr id="6" name="Right Arrow 5">
            <a:extLst>
              <a:ext uri="{FF2B5EF4-FFF2-40B4-BE49-F238E27FC236}">
                <a16:creationId xmlns:a16="http://schemas.microsoft.com/office/drawing/2014/main" id="{0B5E632F-808B-7B81-26ED-A3669E878BAB}"/>
              </a:ext>
            </a:extLst>
          </p:cNvPr>
          <p:cNvSpPr/>
          <p:nvPr/>
        </p:nvSpPr>
        <p:spPr>
          <a:xfrm flipH="1">
            <a:off x="7492616" y="2219212"/>
            <a:ext cx="864096"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8E4DE9F7-1AA4-5CC3-0B9A-AFE394CA0431}"/>
              </a:ext>
            </a:extLst>
          </p:cNvPr>
          <p:cNvPicPr>
            <a:picLocks noChangeAspect="1"/>
          </p:cNvPicPr>
          <p:nvPr/>
        </p:nvPicPr>
        <p:blipFill>
          <a:blip r:embed="rId5"/>
          <a:stretch>
            <a:fillRect/>
          </a:stretch>
        </p:blipFill>
        <p:spPr>
          <a:xfrm>
            <a:off x="3547486" y="1411837"/>
            <a:ext cx="3725769" cy="5328717"/>
          </a:xfrm>
          <a:prstGeom prst="rect">
            <a:avLst/>
          </a:prstGeom>
        </p:spPr>
      </p:pic>
      <p:sp>
        <p:nvSpPr>
          <p:cNvPr id="13" name="Rectangle: Rounded Corners 12">
            <a:extLst>
              <a:ext uri="{FF2B5EF4-FFF2-40B4-BE49-F238E27FC236}">
                <a16:creationId xmlns:a16="http://schemas.microsoft.com/office/drawing/2014/main" id="{CCEFE5E5-BD9F-D6AE-B5A2-0166B863F0D8}"/>
              </a:ext>
            </a:extLst>
          </p:cNvPr>
          <p:cNvSpPr/>
          <p:nvPr/>
        </p:nvSpPr>
        <p:spPr>
          <a:xfrm>
            <a:off x="3547486" y="2105637"/>
            <a:ext cx="3802518" cy="8556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top left corner.png" descr="top left corner.png">
            <a:extLst>
              <a:ext uri="{FF2B5EF4-FFF2-40B4-BE49-F238E27FC236}">
                <a16:creationId xmlns:a16="http://schemas.microsoft.com/office/drawing/2014/main" id="{EA46CA35-487A-A37E-E47E-6358B822FA13}"/>
              </a:ext>
            </a:extLst>
          </p:cNvPr>
          <p:cNvPicPr>
            <a:picLocks noChangeAspect="1"/>
          </p:cNvPicPr>
          <p:nvPr/>
        </p:nvPicPr>
        <p:blipFill>
          <a:blip r:embed="rId6"/>
          <a:stretch>
            <a:fillRect/>
          </a:stretch>
        </p:blipFill>
        <p:spPr>
          <a:xfrm rot="10800000">
            <a:off x="9338432" y="5041046"/>
            <a:ext cx="2853568" cy="1816954"/>
          </a:xfrm>
          <a:prstGeom prst="rect">
            <a:avLst/>
          </a:prstGeom>
          <a:ln w="12700">
            <a:miter lim="400000"/>
          </a:ln>
        </p:spPr>
      </p:pic>
      <p:pic>
        <p:nvPicPr>
          <p:cNvPr id="15" name="Picture 3" descr="Related image">
            <a:extLst>
              <a:ext uri="{FF2B5EF4-FFF2-40B4-BE49-F238E27FC236}">
                <a16:creationId xmlns:a16="http://schemas.microsoft.com/office/drawing/2014/main" id="{833B1909-9B61-A71A-28D6-FD9CCA02FF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5635" y="223354"/>
            <a:ext cx="1746399" cy="74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57B6B892-573D-1CBF-E895-05E3773C815A}"/>
              </a:ext>
            </a:extLst>
          </p:cNvPr>
          <p:cNvPicPr>
            <a:picLocks noChangeAspect="1"/>
          </p:cNvPicPr>
          <p:nvPr/>
        </p:nvPicPr>
        <p:blipFill>
          <a:blip r:embed="rId8"/>
          <a:stretch>
            <a:fillRect/>
          </a:stretch>
        </p:blipFill>
        <p:spPr>
          <a:xfrm>
            <a:off x="174152" y="6196629"/>
            <a:ext cx="1631607" cy="592492"/>
          </a:xfrm>
          <a:prstGeom prst="rect">
            <a:avLst/>
          </a:prstGeom>
        </p:spPr>
      </p:pic>
      <p:pic>
        <p:nvPicPr>
          <p:cNvPr id="3" name="Audio 2">
            <a:hlinkClick r:id="" action="ppaction://media"/>
            <a:extLst>
              <a:ext uri="{FF2B5EF4-FFF2-40B4-BE49-F238E27FC236}">
                <a16:creationId xmlns:a16="http://schemas.microsoft.com/office/drawing/2014/main" id="{2BCB0906-7108-10A2-93C6-F56844D3E85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801041700"/>
      </p:ext>
    </p:extLst>
  </p:cSld>
  <p:clrMapOvr>
    <a:masterClrMapping/>
  </p:clrMapOvr>
  <mc:AlternateContent xmlns:mc="http://schemas.openxmlformats.org/markup-compatibility/2006" xmlns:p14="http://schemas.microsoft.com/office/powerpoint/2010/main">
    <mc:Choice Requires="p14">
      <p:transition spd="slow" p14:dur="2000" advTm="5863"/>
    </mc:Choice>
    <mc:Fallback xmlns="">
      <p:transition spd="slow" advTm="58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84E01-8AF2-3DDF-464B-D5FCA6298AF0}"/>
              </a:ext>
            </a:extLst>
          </p:cNvPr>
          <p:cNvSpPr>
            <a:spLocks noGrp="1"/>
          </p:cNvSpPr>
          <p:nvPr>
            <p:ph type="title"/>
          </p:nvPr>
        </p:nvSpPr>
        <p:spPr/>
        <p:txBody>
          <a:bodyPr>
            <a:normAutofit/>
          </a:bodyPr>
          <a:lstStyle/>
          <a:p>
            <a:r>
              <a:rPr lang="en-GB" sz="3600" b="1" dirty="0">
                <a:solidFill>
                  <a:srgbClr val="CC0099"/>
                </a:solidFill>
                <a:latin typeface="Helvetica Neue"/>
              </a:rPr>
              <a:t>Minimum requirements </a:t>
            </a:r>
            <a:endParaRPr lang="en-GB" sz="3600" dirty="0"/>
          </a:p>
        </p:txBody>
      </p:sp>
      <p:pic>
        <p:nvPicPr>
          <p:cNvPr id="24" name="Picture 23">
            <a:extLst>
              <a:ext uri="{FF2B5EF4-FFF2-40B4-BE49-F238E27FC236}">
                <a16:creationId xmlns:a16="http://schemas.microsoft.com/office/drawing/2014/main" id="{B294810C-7288-ED99-3518-721ADF160CC9}"/>
              </a:ext>
            </a:extLst>
          </p:cNvPr>
          <p:cNvPicPr>
            <a:picLocks noChangeAspect="1"/>
          </p:cNvPicPr>
          <p:nvPr/>
        </p:nvPicPr>
        <p:blipFill>
          <a:blip r:embed="rId6"/>
          <a:stretch>
            <a:fillRect/>
          </a:stretch>
        </p:blipFill>
        <p:spPr>
          <a:xfrm>
            <a:off x="78406" y="6123498"/>
            <a:ext cx="1631607" cy="592492"/>
          </a:xfrm>
          <a:prstGeom prst="rect">
            <a:avLst/>
          </a:prstGeom>
        </p:spPr>
      </p:pic>
      <p:pic>
        <p:nvPicPr>
          <p:cNvPr id="25" name="top left corner.png" descr="top left corner.png">
            <a:extLst>
              <a:ext uri="{FF2B5EF4-FFF2-40B4-BE49-F238E27FC236}">
                <a16:creationId xmlns:a16="http://schemas.microsoft.com/office/drawing/2014/main" id="{68A902BD-EEA6-FD1B-990C-2B641F0F62BA}"/>
              </a:ext>
            </a:extLst>
          </p:cNvPr>
          <p:cNvPicPr>
            <a:picLocks noChangeAspect="1"/>
          </p:cNvPicPr>
          <p:nvPr/>
        </p:nvPicPr>
        <p:blipFill>
          <a:blip r:embed="rId7"/>
          <a:stretch>
            <a:fillRect/>
          </a:stretch>
        </p:blipFill>
        <p:spPr>
          <a:xfrm rot="10800000">
            <a:off x="9338432" y="5041046"/>
            <a:ext cx="2853568" cy="1816954"/>
          </a:xfrm>
          <a:prstGeom prst="rect">
            <a:avLst/>
          </a:prstGeom>
          <a:ln w="12700">
            <a:miter lim="400000"/>
          </a:ln>
        </p:spPr>
      </p:pic>
      <p:pic>
        <p:nvPicPr>
          <p:cNvPr id="26" name="Picture 3" descr="Related image">
            <a:extLst>
              <a:ext uri="{FF2B5EF4-FFF2-40B4-BE49-F238E27FC236}">
                <a16:creationId xmlns:a16="http://schemas.microsoft.com/office/drawing/2014/main" id="{7429719B-A0E2-088C-E1D0-5ABF9C9633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5635" y="223354"/>
            <a:ext cx="1746399" cy="74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80CB523E-A87C-13B8-EDD4-BCC64C7853AE}"/>
              </a:ext>
            </a:extLst>
          </p:cNvPr>
          <p:cNvPicPr>
            <a:picLocks noChangeAspect="1"/>
          </p:cNvPicPr>
          <p:nvPr/>
        </p:nvPicPr>
        <p:blipFill>
          <a:blip r:embed="rId9"/>
          <a:stretch>
            <a:fillRect/>
          </a:stretch>
        </p:blipFill>
        <p:spPr>
          <a:xfrm>
            <a:off x="935303" y="1438618"/>
            <a:ext cx="9966759" cy="4001302"/>
          </a:xfrm>
          <a:prstGeom prst="rect">
            <a:avLst/>
          </a:prstGeom>
        </p:spPr>
      </p:pic>
      <p:pic>
        <p:nvPicPr>
          <p:cNvPr id="29" name="Picture 28">
            <a:extLst>
              <a:ext uri="{FF2B5EF4-FFF2-40B4-BE49-F238E27FC236}">
                <a16:creationId xmlns:a16="http://schemas.microsoft.com/office/drawing/2014/main" id="{C7B47BF7-CAEE-80E8-F28A-6175C3CA03EA}"/>
              </a:ext>
            </a:extLst>
          </p:cNvPr>
          <p:cNvPicPr>
            <a:picLocks noChangeAspect="1"/>
          </p:cNvPicPr>
          <p:nvPr/>
        </p:nvPicPr>
        <p:blipFill>
          <a:blip r:embed="rId10"/>
          <a:stretch>
            <a:fillRect/>
          </a:stretch>
        </p:blipFill>
        <p:spPr>
          <a:xfrm>
            <a:off x="2240335" y="5687197"/>
            <a:ext cx="6407617" cy="923527"/>
          </a:xfrm>
          <a:prstGeom prst="rect">
            <a:avLst/>
          </a:prstGeom>
        </p:spPr>
      </p:pic>
      <p:pic>
        <p:nvPicPr>
          <p:cNvPr id="32" name="Audio 31">
            <a:hlinkClick r:id="" action="ppaction://media"/>
            <a:extLst>
              <a:ext uri="{FF2B5EF4-FFF2-40B4-BE49-F238E27FC236}">
                <a16:creationId xmlns:a16="http://schemas.microsoft.com/office/drawing/2014/main" id="{68D9713D-EB77-C9BA-05CA-5FD2C30584AB}"/>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671300" y="6337300"/>
            <a:ext cx="304800" cy="304800"/>
          </a:xfrm>
          <a:prstGeom prst="rect">
            <a:avLst/>
          </a:prstGeom>
        </p:spPr>
      </p:pic>
    </p:spTree>
    <p:custDataLst>
      <p:tags r:id="rId1"/>
    </p:custDataLst>
    <p:extLst>
      <p:ext uri="{BB962C8B-B14F-4D97-AF65-F5344CB8AC3E}">
        <p14:creationId xmlns:p14="http://schemas.microsoft.com/office/powerpoint/2010/main" val="1046725631"/>
      </p:ext>
    </p:extLst>
  </p:cSld>
  <p:clrMapOvr>
    <a:masterClrMapping/>
  </p:clrMapOvr>
  <mc:AlternateContent xmlns:mc="http://schemas.openxmlformats.org/markup-compatibility/2006" xmlns:p14="http://schemas.microsoft.com/office/powerpoint/2010/main">
    <mc:Choice Requires="p14">
      <p:transition spd="slow" p14:dur="2000" advTm="39257"/>
    </mc:Choice>
    <mc:Fallback xmlns="">
      <p:transition spd="slow" advTm="392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B74E1-5FBA-1283-FB8C-F40CFFFF1D3D}"/>
              </a:ext>
            </a:extLst>
          </p:cNvPr>
          <p:cNvSpPr>
            <a:spLocks noGrp="1"/>
          </p:cNvSpPr>
          <p:nvPr>
            <p:ph type="title"/>
          </p:nvPr>
        </p:nvSpPr>
        <p:spPr>
          <a:xfrm>
            <a:off x="476956" y="603249"/>
            <a:ext cx="10515600" cy="1325563"/>
          </a:xfrm>
        </p:spPr>
        <p:txBody>
          <a:bodyPr>
            <a:normAutofit/>
          </a:bodyPr>
          <a:lstStyle/>
          <a:p>
            <a:r>
              <a:rPr lang="en-GB" sz="3600" b="1" dirty="0">
                <a:solidFill>
                  <a:srgbClr val="CC0099"/>
                </a:solidFill>
                <a:latin typeface="Helvetica Neue"/>
              </a:rPr>
              <a:t>Specifying who the result should get sent to </a:t>
            </a:r>
            <a:endParaRPr lang="en-GB" sz="3600" dirty="0"/>
          </a:p>
        </p:txBody>
      </p:sp>
      <p:pic>
        <p:nvPicPr>
          <p:cNvPr id="5" name="Content Placeholder 4">
            <a:extLst>
              <a:ext uri="{FF2B5EF4-FFF2-40B4-BE49-F238E27FC236}">
                <a16:creationId xmlns:a16="http://schemas.microsoft.com/office/drawing/2014/main" id="{E72D18EB-16F1-D056-ACCB-25DCFA8FC374}"/>
              </a:ext>
            </a:extLst>
          </p:cNvPr>
          <p:cNvPicPr>
            <a:picLocks noGrp="1" noChangeAspect="1"/>
          </p:cNvPicPr>
          <p:nvPr>
            <p:ph idx="1"/>
          </p:nvPr>
        </p:nvPicPr>
        <p:blipFill>
          <a:blip r:embed="rId5"/>
          <a:stretch>
            <a:fillRect/>
          </a:stretch>
        </p:blipFill>
        <p:spPr>
          <a:xfrm>
            <a:off x="2090561" y="1928812"/>
            <a:ext cx="7581900" cy="3000375"/>
          </a:xfrm>
        </p:spPr>
      </p:pic>
      <p:pic>
        <p:nvPicPr>
          <p:cNvPr id="6" name="top left corner.png" descr="top left corner.png">
            <a:extLst>
              <a:ext uri="{FF2B5EF4-FFF2-40B4-BE49-F238E27FC236}">
                <a16:creationId xmlns:a16="http://schemas.microsoft.com/office/drawing/2014/main" id="{E8DAECE5-2F08-3F69-A2DC-4A556D1679D1}"/>
              </a:ext>
            </a:extLst>
          </p:cNvPr>
          <p:cNvPicPr>
            <a:picLocks noChangeAspect="1"/>
          </p:cNvPicPr>
          <p:nvPr/>
        </p:nvPicPr>
        <p:blipFill>
          <a:blip r:embed="rId6"/>
          <a:stretch>
            <a:fillRect/>
          </a:stretch>
        </p:blipFill>
        <p:spPr>
          <a:xfrm rot="10800000">
            <a:off x="9338432" y="5041046"/>
            <a:ext cx="2853568" cy="1816954"/>
          </a:xfrm>
          <a:prstGeom prst="rect">
            <a:avLst/>
          </a:prstGeom>
          <a:ln w="12700">
            <a:miter lim="400000"/>
          </a:ln>
        </p:spPr>
      </p:pic>
      <p:pic>
        <p:nvPicPr>
          <p:cNvPr id="7" name="Picture 3" descr="Related image">
            <a:extLst>
              <a:ext uri="{FF2B5EF4-FFF2-40B4-BE49-F238E27FC236}">
                <a16:creationId xmlns:a16="http://schemas.microsoft.com/office/drawing/2014/main" id="{EBB09782-535E-E7D3-89D6-0B12D6384F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5635" y="223354"/>
            <a:ext cx="1746399" cy="74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ADB2E85-6ED9-309D-4AD1-1015F01D8AE5}"/>
              </a:ext>
            </a:extLst>
          </p:cNvPr>
          <p:cNvPicPr>
            <a:picLocks noChangeAspect="1"/>
          </p:cNvPicPr>
          <p:nvPr/>
        </p:nvPicPr>
        <p:blipFill>
          <a:blip r:embed="rId8"/>
          <a:stretch>
            <a:fillRect/>
          </a:stretch>
        </p:blipFill>
        <p:spPr>
          <a:xfrm>
            <a:off x="259028" y="5949523"/>
            <a:ext cx="1631607" cy="592492"/>
          </a:xfrm>
          <a:prstGeom prst="rect">
            <a:avLst/>
          </a:prstGeom>
        </p:spPr>
      </p:pic>
      <p:sp>
        <p:nvSpPr>
          <p:cNvPr id="9" name="Rectangle: Rounded Corners 8">
            <a:extLst>
              <a:ext uri="{FF2B5EF4-FFF2-40B4-BE49-F238E27FC236}">
                <a16:creationId xmlns:a16="http://schemas.microsoft.com/office/drawing/2014/main" id="{E4BAFF91-39B4-1CAD-FA64-0DA040086047}"/>
              </a:ext>
            </a:extLst>
          </p:cNvPr>
          <p:cNvSpPr/>
          <p:nvPr/>
        </p:nvSpPr>
        <p:spPr>
          <a:xfrm>
            <a:off x="7581078" y="4535868"/>
            <a:ext cx="1912877" cy="50517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8CE96EF2-EDB3-65CE-E07C-BA5AEDCBB82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2137028721"/>
      </p:ext>
    </p:extLst>
  </p:cSld>
  <p:clrMapOvr>
    <a:masterClrMapping/>
  </p:clrMapOvr>
  <mc:AlternateContent xmlns:mc="http://schemas.openxmlformats.org/markup-compatibility/2006" xmlns:p14="http://schemas.microsoft.com/office/powerpoint/2010/main">
    <mc:Choice Requires="p14">
      <p:transition spd="slow" p14:dur="2000" advTm="12511"/>
    </mc:Choice>
    <mc:Fallback xmlns="">
      <p:transition spd="slow" advTm="125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AD65-BF3E-8687-0E70-DB8E232AD0F9}"/>
              </a:ext>
            </a:extLst>
          </p:cNvPr>
          <p:cNvSpPr>
            <a:spLocks noGrp="1"/>
          </p:cNvSpPr>
          <p:nvPr>
            <p:ph type="title"/>
          </p:nvPr>
        </p:nvSpPr>
        <p:spPr>
          <a:xfrm>
            <a:off x="894209" y="164595"/>
            <a:ext cx="10515600" cy="1325563"/>
          </a:xfrm>
        </p:spPr>
        <p:txBody>
          <a:bodyPr>
            <a:normAutofit/>
          </a:bodyPr>
          <a:lstStyle/>
          <a:p>
            <a:r>
              <a:rPr lang="en-GB" sz="3600" b="1" dirty="0">
                <a:solidFill>
                  <a:srgbClr val="CC0099"/>
                </a:solidFill>
                <a:latin typeface="Helvetica Neue"/>
              </a:rPr>
              <a:t>Test required </a:t>
            </a:r>
            <a:endParaRPr lang="en-GB" sz="3600" dirty="0"/>
          </a:p>
        </p:txBody>
      </p:sp>
      <p:sp>
        <p:nvSpPr>
          <p:cNvPr id="8" name="Right Arrow 5">
            <a:extLst>
              <a:ext uri="{FF2B5EF4-FFF2-40B4-BE49-F238E27FC236}">
                <a16:creationId xmlns:a16="http://schemas.microsoft.com/office/drawing/2014/main" id="{A45E5020-6DC9-E22F-7344-C260A68CC4F0}"/>
              </a:ext>
            </a:extLst>
          </p:cNvPr>
          <p:cNvSpPr/>
          <p:nvPr/>
        </p:nvSpPr>
        <p:spPr>
          <a:xfrm rot="10800000" flipH="1">
            <a:off x="4719381" y="2989221"/>
            <a:ext cx="864096"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F66C04CC-4A9E-99C1-5A16-23E334A2C97A}"/>
              </a:ext>
            </a:extLst>
          </p:cNvPr>
          <p:cNvPicPr>
            <a:picLocks noChangeAspect="1"/>
          </p:cNvPicPr>
          <p:nvPr/>
        </p:nvPicPr>
        <p:blipFill>
          <a:blip r:embed="rId5"/>
          <a:stretch>
            <a:fillRect/>
          </a:stretch>
        </p:blipFill>
        <p:spPr>
          <a:xfrm>
            <a:off x="5757372" y="2735761"/>
            <a:ext cx="6089714" cy="817283"/>
          </a:xfrm>
          <a:prstGeom prst="rect">
            <a:avLst/>
          </a:prstGeom>
        </p:spPr>
      </p:pic>
      <p:sp>
        <p:nvSpPr>
          <p:cNvPr id="13" name="Oval 12">
            <a:extLst>
              <a:ext uri="{FF2B5EF4-FFF2-40B4-BE49-F238E27FC236}">
                <a16:creationId xmlns:a16="http://schemas.microsoft.com/office/drawing/2014/main" id="{CBCEAB41-6F11-3F76-3375-93F95C1CBD11}"/>
              </a:ext>
            </a:extLst>
          </p:cNvPr>
          <p:cNvSpPr/>
          <p:nvPr/>
        </p:nvSpPr>
        <p:spPr>
          <a:xfrm>
            <a:off x="7335398" y="3112989"/>
            <a:ext cx="595619" cy="5402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A71E318B-B7B4-F832-4624-9938BAD80762}"/>
              </a:ext>
            </a:extLst>
          </p:cNvPr>
          <p:cNvSpPr txBox="1"/>
          <p:nvPr/>
        </p:nvSpPr>
        <p:spPr>
          <a:xfrm>
            <a:off x="6604624" y="4001921"/>
            <a:ext cx="3312368" cy="2246769"/>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Pick the most relevant test based on the patient and family history</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This will be:</a:t>
            </a:r>
          </a:p>
          <a:p>
            <a:r>
              <a:rPr lang="en-GB" sz="2000" dirty="0"/>
              <a:t>R430, R444, or R240</a:t>
            </a:r>
          </a:p>
          <a:p>
            <a:endParaRPr lang="en-GB" sz="2000" dirty="0">
              <a:latin typeface="Arial" panose="020B0604020202020204" pitchFamily="34" charset="0"/>
              <a:cs typeface="Arial" panose="020B0604020202020204" pitchFamily="34" charset="0"/>
            </a:endParaRPr>
          </a:p>
        </p:txBody>
      </p:sp>
      <p:pic>
        <p:nvPicPr>
          <p:cNvPr id="15" name="Picture 3" descr="Related image">
            <a:extLst>
              <a:ext uri="{FF2B5EF4-FFF2-40B4-BE49-F238E27FC236}">
                <a16:creationId xmlns:a16="http://schemas.microsoft.com/office/drawing/2014/main" id="{2BE6FF85-80D7-44DD-D470-43D964CC16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5635" y="223354"/>
            <a:ext cx="1746399" cy="74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top left corner.png" descr="top left corner.png">
            <a:extLst>
              <a:ext uri="{FF2B5EF4-FFF2-40B4-BE49-F238E27FC236}">
                <a16:creationId xmlns:a16="http://schemas.microsoft.com/office/drawing/2014/main" id="{1B03ADC5-3CAC-73F7-6342-1CBA67CE5CB6}"/>
              </a:ext>
            </a:extLst>
          </p:cNvPr>
          <p:cNvPicPr>
            <a:picLocks noChangeAspect="1"/>
          </p:cNvPicPr>
          <p:nvPr/>
        </p:nvPicPr>
        <p:blipFill>
          <a:blip r:embed="rId7"/>
          <a:stretch>
            <a:fillRect/>
          </a:stretch>
        </p:blipFill>
        <p:spPr>
          <a:xfrm rot="10800000">
            <a:off x="9338432" y="5041046"/>
            <a:ext cx="2853568" cy="1816954"/>
          </a:xfrm>
          <a:prstGeom prst="rect">
            <a:avLst/>
          </a:prstGeom>
          <a:ln w="12700">
            <a:miter lim="400000"/>
          </a:ln>
        </p:spPr>
      </p:pic>
      <p:pic>
        <p:nvPicPr>
          <p:cNvPr id="17" name="Picture 16">
            <a:extLst>
              <a:ext uri="{FF2B5EF4-FFF2-40B4-BE49-F238E27FC236}">
                <a16:creationId xmlns:a16="http://schemas.microsoft.com/office/drawing/2014/main" id="{248B72EA-AEFC-AB9E-FDBC-4D36DCAC88D5}"/>
              </a:ext>
            </a:extLst>
          </p:cNvPr>
          <p:cNvPicPr>
            <a:picLocks noChangeAspect="1"/>
          </p:cNvPicPr>
          <p:nvPr/>
        </p:nvPicPr>
        <p:blipFill>
          <a:blip r:embed="rId8"/>
          <a:stretch>
            <a:fillRect/>
          </a:stretch>
        </p:blipFill>
        <p:spPr>
          <a:xfrm>
            <a:off x="0" y="6233086"/>
            <a:ext cx="1631607" cy="592492"/>
          </a:xfrm>
          <a:prstGeom prst="rect">
            <a:avLst/>
          </a:prstGeom>
        </p:spPr>
      </p:pic>
      <p:pic>
        <p:nvPicPr>
          <p:cNvPr id="18" name="Content Placeholder 3">
            <a:extLst>
              <a:ext uri="{FF2B5EF4-FFF2-40B4-BE49-F238E27FC236}">
                <a16:creationId xmlns:a16="http://schemas.microsoft.com/office/drawing/2014/main" id="{4EEF18A2-9B50-EAF0-71C5-8A34C9FB9A5F}"/>
              </a:ext>
            </a:extLst>
          </p:cNvPr>
          <p:cNvPicPr>
            <a:picLocks noGrp="1" noChangeAspect="1"/>
          </p:cNvPicPr>
          <p:nvPr>
            <p:ph idx="1"/>
          </p:nvPr>
        </p:nvPicPr>
        <p:blipFill>
          <a:blip r:embed="rId9"/>
          <a:stretch>
            <a:fillRect/>
          </a:stretch>
        </p:blipFill>
        <p:spPr>
          <a:xfrm>
            <a:off x="988367" y="1560613"/>
            <a:ext cx="3327060" cy="4706040"/>
          </a:xfrm>
          <a:prstGeom prst="rect">
            <a:avLst/>
          </a:prstGeom>
        </p:spPr>
      </p:pic>
      <p:sp>
        <p:nvSpPr>
          <p:cNvPr id="19" name="Rectangle: Rounded Corners 18">
            <a:extLst>
              <a:ext uri="{FF2B5EF4-FFF2-40B4-BE49-F238E27FC236}">
                <a16:creationId xmlns:a16="http://schemas.microsoft.com/office/drawing/2014/main" id="{646A46AA-8AFA-7B9C-9547-8F5626D3675B}"/>
              </a:ext>
            </a:extLst>
          </p:cNvPr>
          <p:cNvSpPr/>
          <p:nvPr/>
        </p:nvSpPr>
        <p:spPr>
          <a:xfrm>
            <a:off x="988367" y="2911791"/>
            <a:ext cx="3327060" cy="5172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Audio 3">
            <a:hlinkClick r:id="" action="ppaction://media"/>
            <a:extLst>
              <a:ext uri="{FF2B5EF4-FFF2-40B4-BE49-F238E27FC236}">
                <a16:creationId xmlns:a16="http://schemas.microsoft.com/office/drawing/2014/main" id="{FACA9F32-93E1-EA1E-467E-C599DC67741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3955121012"/>
      </p:ext>
    </p:extLst>
  </p:cSld>
  <p:clrMapOvr>
    <a:masterClrMapping/>
  </p:clrMapOvr>
  <mc:AlternateContent xmlns:mc="http://schemas.openxmlformats.org/markup-compatibility/2006" xmlns:p14="http://schemas.microsoft.com/office/powerpoint/2010/main">
    <mc:Choice Requires="p14">
      <p:transition spd="slow" p14:dur="2000" advTm="22290"/>
    </mc:Choice>
    <mc:Fallback xmlns="">
      <p:transition spd="slow" advTm="222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4"/>
                </p:tgtEl>
              </p:cMediaNode>
            </p:audio>
          </p:childTnLst>
        </p:cTn>
      </p:par>
    </p:tnLst>
    <p:bldLst>
      <p:bldP spid="8" grpId="0" animBg="1"/>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4|1.2|0.9|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958</Words>
  <Application>Microsoft Office PowerPoint</Application>
  <PresentationFormat>Widescreen</PresentationFormat>
  <Paragraphs>96</Paragraphs>
  <Slides>14</Slides>
  <Notes>14</Notes>
  <HiddenSlides>0</HiddenSlides>
  <MMClips>14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Helvetica Neue</vt:lpstr>
      <vt:lpstr>Office Theme</vt:lpstr>
      <vt:lpstr>The test: purpose of and process of ordering germline testing   </vt:lpstr>
      <vt:lpstr>Overview</vt:lpstr>
      <vt:lpstr>Sample requirements  </vt:lpstr>
      <vt:lpstr>Time frame and sample storage  </vt:lpstr>
      <vt:lpstr>Genetic test request form </vt:lpstr>
      <vt:lpstr>Patient demographics </vt:lpstr>
      <vt:lpstr>Minimum requirements </vt:lpstr>
      <vt:lpstr>Specifying who the result should get sent to </vt:lpstr>
      <vt:lpstr>Test required </vt:lpstr>
      <vt:lpstr>Test details </vt:lpstr>
      <vt:lpstr>Clinical details </vt:lpstr>
      <vt:lpstr>Option to not store DNA</vt:lpstr>
      <vt:lpstr>Specimen details </vt:lpstr>
      <vt:lpstr>Second page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test: purpose and process</dc:title>
  <dc:creator>Tanya Davis</dc:creator>
  <cp:lastModifiedBy>Sarah Maguire</cp:lastModifiedBy>
  <cp:revision>7</cp:revision>
  <dcterms:created xsi:type="dcterms:W3CDTF">2023-12-12T14:04:11Z</dcterms:created>
  <dcterms:modified xsi:type="dcterms:W3CDTF">2024-02-12T10:10:07Z</dcterms:modified>
</cp:coreProperties>
</file>