
<file path=[Content_Types].xml><?xml version="1.0" encoding="utf-8"?>
<Types xmlns="http://schemas.openxmlformats.org/package/2006/content-types">
  <Default Extension="1"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70" r:id="rId5"/>
    <p:sldId id="282" r:id="rId6"/>
    <p:sldId id="283" r:id="rId7"/>
    <p:sldId id="284" r:id="rId8"/>
    <p:sldId id="285" r:id="rId9"/>
    <p:sldId id="286" r:id="rId10"/>
    <p:sldId id="287" r:id="rId11"/>
    <p:sldId id="289" r:id="rId12"/>
    <p:sldId id="273" r:id="rId13"/>
    <p:sldId id="290" r:id="rId14"/>
    <p:sldId id="292" r:id="rId15"/>
    <p:sldId id="291" r:id="rId16"/>
    <p:sldId id="279" r:id="rId17"/>
    <p:sldId id="280"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088" autoAdjust="0"/>
  </p:normalViewPr>
  <p:slideViewPr>
    <p:cSldViewPr snapToGrid="0">
      <p:cViewPr varScale="1">
        <p:scale>
          <a:sx n="54" d="100"/>
          <a:sy n="54" d="100"/>
        </p:scale>
        <p:origin x="133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E35C00-37B4-424A-8C0A-BEC1DFB91632}" type="datetimeFigureOut">
              <a:rPr lang="en-GB" smtClean="0"/>
              <a:t>11/07/2024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838C4B-CEBF-44F2-A7B2-6748AC15ABDD}" type="slidenum">
              <a:rPr lang="en-GB" smtClean="0"/>
              <a:t>‹#›</a:t>
            </a:fld>
            <a:endParaRPr lang="en-GB"/>
          </a:p>
        </p:txBody>
      </p:sp>
    </p:spTree>
    <p:extLst>
      <p:ext uri="{BB962C8B-B14F-4D97-AF65-F5344CB8AC3E}">
        <p14:creationId xmlns:p14="http://schemas.microsoft.com/office/powerpoint/2010/main" val="3701582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838C4B-CEBF-44F2-A7B2-6748AC15ABDD}" type="slidenum">
              <a:rPr lang="en-GB" smtClean="0"/>
              <a:t>1</a:t>
            </a:fld>
            <a:endParaRPr lang="en-GB"/>
          </a:p>
        </p:txBody>
      </p:sp>
    </p:spTree>
    <p:extLst>
      <p:ext uri="{BB962C8B-B14F-4D97-AF65-F5344CB8AC3E}">
        <p14:creationId xmlns:p14="http://schemas.microsoft.com/office/powerpoint/2010/main" val="752581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838C4B-CEBF-44F2-A7B2-6748AC15ABDD}" type="slidenum">
              <a:rPr lang="en-GB" smtClean="0"/>
              <a:t>10</a:t>
            </a:fld>
            <a:endParaRPr lang="en-GB"/>
          </a:p>
        </p:txBody>
      </p:sp>
    </p:spTree>
    <p:extLst>
      <p:ext uri="{BB962C8B-B14F-4D97-AF65-F5344CB8AC3E}">
        <p14:creationId xmlns:p14="http://schemas.microsoft.com/office/powerpoint/2010/main" val="4254880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will only be available to the relevant health care professionals.</a:t>
            </a:r>
          </a:p>
        </p:txBody>
      </p:sp>
      <p:sp>
        <p:nvSpPr>
          <p:cNvPr id="4" name="Slide Number Placeholder 3"/>
          <p:cNvSpPr>
            <a:spLocks noGrp="1"/>
          </p:cNvSpPr>
          <p:nvPr>
            <p:ph type="sldNum" sz="quarter" idx="5"/>
          </p:nvPr>
        </p:nvSpPr>
        <p:spPr/>
        <p:txBody>
          <a:bodyPr/>
          <a:lstStyle/>
          <a:p>
            <a:fld id="{68838C4B-CEBF-44F2-A7B2-6748AC15ABDD}" type="slidenum">
              <a:rPr lang="en-GB" smtClean="0"/>
              <a:t>11</a:t>
            </a:fld>
            <a:endParaRPr lang="en-GB"/>
          </a:p>
        </p:txBody>
      </p:sp>
    </p:spTree>
    <p:extLst>
      <p:ext uri="{BB962C8B-B14F-4D97-AF65-F5344CB8AC3E}">
        <p14:creationId xmlns:p14="http://schemas.microsoft.com/office/powerpoint/2010/main" val="769868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Forms can be completed digitally or by hand. Some people choose to read through the form </a:t>
            </a:r>
            <a:r>
              <a:rPr lang="en-GB" dirty="0" err="1"/>
              <a:t>verbaitim</a:t>
            </a:r>
            <a:r>
              <a:rPr lang="en-GB" dirty="0"/>
              <a:t>, others paraphrase as the information becomes more familial to them. Go through each section ensuring that the patient understands and answering any questions they may have. In a remote consultation the clinician can complete on behalf of the patient and indicate that consent was given verbally. </a:t>
            </a:r>
          </a:p>
          <a:p>
            <a:r>
              <a:rPr lang="en-GB" dirty="0"/>
              <a:t>2 – other considerations as with all consent: list</a:t>
            </a:r>
          </a:p>
        </p:txBody>
      </p:sp>
      <p:sp>
        <p:nvSpPr>
          <p:cNvPr id="4" name="Slide Number Placeholder 3"/>
          <p:cNvSpPr>
            <a:spLocks noGrp="1"/>
          </p:cNvSpPr>
          <p:nvPr>
            <p:ph type="sldNum" sz="quarter" idx="5"/>
          </p:nvPr>
        </p:nvSpPr>
        <p:spPr/>
        <p:txBody>
          <a:bodyPr/>
          <a:lstStyle/>
          <a:p>
            <a:fld id="{68838C4B-CEBF-44F2-A7B2-6748AC15ABDD}" type="slidenum">
              <a:rPr lang="en-GB" smtClean="0"/>
              <a:t>12</a:t>
            </a:fld>
            <a:endParaRPr lang="en-GB"/>
          </a:p>
        </p:txBody>
      </p:sp>
    </p:spTree>
    <p:extLst>
      <p:ext uri="{BB962C8B-B14F-4D97-AF65-F5344CB8AC3E}">
        <p14:creationId xmlns:p14="http://schemas.microsoft.com/office/powerpoint/2010/main" val="1213458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mentioned at the beginning of the presentation, different patients will require different levels of information to get to them to a position where they feel able to make an informed decision. As with other consent, it is still required that the individual needs of each patient are assessed. Identifying, what they understand already, identifying gaps in their knowledge and checking understanding by allowing the patient to ask questions and asking them to repeat back what they have understood.</a:t>
            </a:r>
          </a:p>
        </p:txBody>
      </p:sp>
      <p:sp>
        <p:nvSpPr>
          <p:cNvPr id="4" name="Slide Number Placeholder 3"/>
          <p:cNvSpPr>
            <a:spLocks noGrp="1"/>
          </p:cNvSpPr>
          <p:nvPr>
            <p:ph type="sldNum" sz="quarter" idx="5"/>
          </p:nvPr>
        </p:nvSpPr>
        <p:spPr/>
        <p:txBody>
          <a:bodyPr/>
          <a:lstStyle/>
          <a:p>
            <a:fld id="{68838C4B-CEBF-44F2-A7B2-6748AC15ABDD}" type="slidenum">
              <a:rPr lang="en-GB" smtClean="0"/>
              <a:t>13</a:t>
            </a:fld>
            <a:endParaRPr lang="en-GB"/>
          </a:p>
        </p:txBody>
      </p:sp>
    </p:spTree>
    <p:extLst>
      <p:ext uri="{BB962C8B-B14F-4D97-AF65-F5344CB8AC3E}">
        <p14:creationId xmlns:p14="http://schemas.microsoft.com/office/powerpoint/2010/main" val="4142464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at the end of the presentation for further information regarding insurance and genetics.</a:t>
            </a:r>
          </a:p>
          <a:p>
            <a:endParaRPr lang="en-GB" dirty="0"/>
          </a:p>
          <a:p>
            <a:r>
              <a:rPr lang="en-GB" dirty="0"/>
              <a:t>Consider is there a patient information leaflet or other sources of information you can direct your patient to if they would like to read further after your appointment.</a:t>
            </a:r>
          </a:p>
        </p:txBody>
      </p:sp>
      <p:sp>
        <p:nvSpPr>
          <p:cNvPr id="4" name="Slide Number Placeholder 3"/>
          <p:cNvSpPr>
            <a:spLocks noGrp="1"/>
          </p:cNvSpPr>
          <p:nvPr>
            <p:ph type="sldNum" sz="quarter" idx="5"/>
          </p:nvPr>
        </p:nvSpPr>
        <p:spPr/>
        <p:txBody>
          <a:bodyPr/>
          <a:lstStyle/>
          <a:p>
            <a:fld id="{68838C4B-CEBF-44F2-A7B2-6748AC15ABDD}" type="slidenum">
              <a:rPr lang="en-GB" smtClean="0"/>
              <a:t>14</a:t>
            </a:fld>
            <a:endParaRPr lang="en-GB"/>
          </a:p>
        </p:txBody>
      </p:sp>
    </p:spTree>
    <p:extLst>
      <p:ext uri="{BB962C8B-B14F-4D97-AF65-F5344CB8AC3E}">
        <p14:creationId xmlns:p14="http://schemas.microsoft.com/office/powerpoint/2010/main" val="3408409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This is an example of a record of discussion form. There are links to further examples that be edited for your own use at the end of this presentation. Most Genomics Laboratory Hubs will also have a copy of a record of discussion or consent form on their website also. The link to the North west laboratory hub form is also included at the end of this presentation.</a:t>
            </a:r>
          </a:p>
        </p:txBody>
      </p:sp>
      <p:sp>
        <p:nvSpPr>
          <p:cNvPr id="4" name="Slide Number Placeholder 3"/>
          <p:cNvSpPr>
            <a:spLocks noGrp="1"/>
          </p:cNvSpPr>
          <p:nvPr>
            <p:ph type="sldNum" sz="quarter" idx="5"/>
          </p:nvPr>
        </p:nvSpPr>
        <p:spPr/>
        <p:txBody>
          <a:bodyPr/>
          <a:lstStyle/>
          <a:p>
            <a:fld id="{68838C4B-CEBF-44F2-A7B2-6748AC15ABDD}" type="slidenum">
              <a:rPr lang="en-GB" smtClean="0"/>
              <a:t>15</a:t>
            </a:fld>
            <a:endParaRPr lang="en-GB"/>
          </a:p>
        </p:txBody>
      </p:sp>
    </p:spTree>
    <p:extLst>
      <p:ext uri="{BB962C8B-B14F-4D97-AF65-F5344CB8AC3E}">
        <p14:creationId xmlns:p14="http://schemas.microsoft.com/office/powerpoint/2010/main" val="894660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to do if your patient has additional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Happy to receive questions or help if further discussion is required for specific patients. </a:t>
            </a:r>
          </a:p>
          <a:p>
            <a:endParaRPr lang="en-GB" dirty="0"/>
          </a:p>
        </p:txBody>
      </p:sp>
      <p:sp>
        <p:nvSpPr>
          <p:cNvPr id="4" name="Slide Number Placeholder 3"/>
          <p:cNvSpPr>
            <a:spLocks noGrp="1"/>
          </p:cNvSpPr>
          <p:nvPr>
            <p:ph type="sldNum" sz="quarter" idx="5"/>
          </p:nvPr>
        </p:nvSpPr>
        <p:spPr/>
        <p:txBody>
          <a:bodyPr/>
          <a:lstStyle/>
          <a:p>
            <a:fld id="{68838C4B-CEBF-44F2-A7B2-6748AC15ABDD}" type="slidenum">
              <a:rPr lang="en-GB" smtClean="0"/>
              <a:t>16</a:t>
            </a:fld>
            <a:endParaRPr lang="en-GB"/>
          </a:p>
        </p:txBody>
      </p:sp>
    </p:spTree>
    <p:extLst>
      <p:ext uri="{BB962C8B-B14F-4D97-AF65-F5344CB8AC3E}">
        <p14:creationId xmlns:p14="http://schemas.microsoft.com/office/powerpoint/2010/main" val="2084655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838C4B-CEBF-44F2-A7B2-6748AC15ABDD}" type="slidenum">
              <a:rPr lang="en-GB" smtClean="0"/>
              <a:t>17</a:t>
            </a:fld>
            <a:endParaRPr lang="en-GB"/>
          </a:p>
        </p:txBody>
      </p:sp>
    </p:spTree>
    <p:extLst>
      <p:ext uri="{BB962C8B-B14F-4D97-AF65-F5344CB8AC3E}">
        <p14:creationId xmlns:p14="http://schemas.microsoft.com/office/powerpoint/2010/main" val="657770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838C4B-CEBF-44F2-A7B2-6748AC15ABDD}" type="slidenum">
              <a:rPr lang="en-GB" smtClean="0"/>
              <a:t>18</a:t>
            </a:fld>
            <a:endParaRPr lang="en-GB"/>
          </a:p>
        </p:txBody>
      </p:sp>
    </p:spTree>
    <p:extLst>
      <p:ext uri="{BB962C8B-B14F-4D97-AF65-F5344CB8AC3E}">
        <p14:creationId xmlns:p14="http://schemas.microsoft.com/office/powerpoint/2010/main" val="994783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a:t>
            </a:r>
          </a:p>
          <a:p>
            <a:r>
              <a:rPr lang="en-GB" dirty="0"/>
              <a:t>Not everything included will need to be explained to every patient, as of course every patients needs are individual. However, we have tried to include information to equip you for the variety of questions you may be asked during the consent conversation and record of discussion process. </a:t>
            </a:r>
          </a:p>
        </p:txBody>
      </p:sp>
      <p:sp>
        <p:nvSpPr>
          <p:cNvPr id="4" name="Slide Number Placeholder 3"/>
          <p:cNvSpPr>
            <a:spLocks noGrp="1"/>
          </p:cNvSpPr>
          <p:nvPr>
            <p:ph type="sldNum" sz="quarter" idx="5"/>
          </p:nvPr>
        </p:nvSpPr>
        <p:spPr/>
        <p:txBody>
          <a:bodyPr/>
          <a:lstStyle/>
          <a:p>
            <a:fld id="{68838C4B-CEBF-44F2-A7B2-6748AC15ABDD}" type="slidenum">
              <a:rPr lang="en-GB" smtClean="0"/>
              <a:t>2</a:t>
            </a:fld>
            <a:endParaRPr lang="en-GB"/>
          </a:p>
        </p:txBody>
      </p:sp>
    </p:spTree>
    <p:extLst>
      <p:ext uri="{BB962C8B-B14F-4D97-AF65-F5344CB8AC3E}">
        <p14:creationId xmlns:p14="http://schemas.microsoft.com/office/powerpoint/2010/main" val="685791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838C4B-CEBF-44F2-A7B2-6748AC15ABDD}" type="slidenum">
              <a:rPr lang="en-GB" smtClean="0"/>
              <a:t>3</a:t>
            </a:fld>
            <a:endParaRPr lang="en-GB"/>
          </a:p>
        </p:txBody>
      </p:sp>
    </p:spTree>
    <p:extLst>
      <p:ext uri="{BB962C8B-B14F-4D97-AF65-F5344CB8AC3E}">
        <p14:creationId xmlns:p14="http://schemas.microsoft.com/office/powerpoint/2010/main" val="1144760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shall go through these in turn</a:t>
            </a:r>
          </a:p>
        </p:txBody>
      </p:sp>
      <p:sp>
        <p:nvSpPr>
          <p:cNvPr id="4" name="Slide Number Placeholder 3"/>
          <p:cNvSpPr>
            <a:spLocks noGrp="1"/>
          </p:cNvSpPr>
          <p:nvPr>
            <p:ph type="sldNum" sz="quarter" idx="5"/>
          </p:nvPr>
        </p:nvSpPr>
        <p:spPr/>
        <p:txBody>
          <a:bodyPr/>
          <a:lstStyle/>
          <a:p>
            <a:fld id="{68838C4B-CEBF-44F2-A7B2-6748AC15ABDD}" type="slidenum">
              <a:rPr lang="en-GB" smtClean="0"/>
              <a:t>4</a:t>
            </a:fld>
            <a:endParaRPr lang="en-GB"/>
          </a:p>
        </p:txBody>
      </p:sp>
    </p:spTree>
    <p:extLst>
      <p:ext uri="{BB962C8B-B14F-4D97-AF65-F5344CB8AC3E}">
        <p14:creationId xmlns:p14="http://schemas.microsoft.com/office/powerpoint/2010/main" val="2635024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This might be a discussion of the specific genes are on the test. What they are, what they do, or if it is a large panel of genes, a brief overview of them, for examples it includes a number of genes known to be involved in inherited prostate cancer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Blood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3)Implications: this might include that the test result may influence the type of treatment offered, their medication or surgery options.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also need to know, that The result may provide information about other cancers they could be at risk of. Or that they may then have further screening options or access to specific risk reducing surgery if something is found.</a:t>
            </a:r>
          </a:p>
          <a:p>
            <a:r>
              <a:rPr lang="en-GB" dirty="0"/>
              <a:t>4)They need to know that if a variant is found, that it cant be “cured”. If don’t find a change, could still be inherited, it may just be that our technology has not been able to find the gene change at this time.</a:t>
            </a:r>
          </a:p>
          <a:p>
            <a:r>
              <a:rPr lang="en-GB" dirty="0"/>
              <a:t>The results of genetic testing can take longer than some other tests. – need to know how long the results will take, who will give them their results, how they will be given and what to do if they have not received the results as expected.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5)What will be different about their care if they choose not to have the test?</a:t>
            </a:r>
          </a:p>
          <a:p>
            <a:r>
              <a:rPr lang="en-GB" dirty="0"/>
              <a:t>6)Does the patient have to make a decision straight away? Could they go away and think about it further/discuss with wider family for whom there might also be implications if a pathogenic variant is found. </a:t>
            </a:r>
          </a:p>
          <a:p>
            <a:r>
              <a:rPr lang="en-GB" dirty="0"/>
              <a:t>7) It can be quite a big thing to hear that you have a gene alteration which may have other implications increasing their chance of other cancers or health issues and that this might not only affect them as an individual but their wider family also. It can be emotional receiving genetic test results regardless of what the results shows. Sometimes patients describe being surprised by their feels surrounding the results. They feel different than they thought they would.. The important thing to remember is that there are no wrong feelings and that they allow themselves the time and space to express their feelings.</a:t>
            </a:r>
          </a:p>
          <a:p>
            <a:endParaRPr lang="en-GB" dirty="0"/>
          </a:p>
        </p:txBody>
      </p:sp>
      <p:sp>
        <p:nvSpPr>
          <p:cNvPr id="4" name="Slide Number Placeholder 3"/>
          <p:cNvSpPr>
            <a:spLocks noGrp="1"/>
          </p:cNvSpPr>
          <p:nvPr>
            <p:ph type="sldNum" sz="quarter" idx="5"/>
          </p:nvPr>
        </p:nvSpPr>
        <p:spPr/>
        <p:txBody>
          <a:bodyPr/>
          <a:lstStyle/>
          <a:p>
            <a:fld id="{68838C4B-CEBF-44F2-A7B2-6748AC15ABDD}" type="slidenum">
              <a:rPr lang="en-GB" smtClean="0"/>
              <a:t>5</a:t>
            </a:fld>
            <a:endParaRPr lang="en-GB"/>
          </a:p>
        </p:txBody>
      </p:sp>
    </p:spTree>
    <p:extLst>
      <p:ext uri="{BB962C8B-B14F-4D97-AF65-F5344CB8AC3E}">
        <p14:creationId xmlns:p14="http://schemas.microsoft.com/office/powerpoint/2010/main" val="2121600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a disease-causing alteration is found, this may mean other members of the family also have a chance of having inherited the same gene change. This can feel quite daunting for some patients and they can often feel they are responsible for the condition in the family, if they are the first person it is found in.</a:t>
            </a:r>
          </a:p>
          <a:p>
            <a:r>
              <a:rPr lang="en-GB" dirty="0"/>
              <a:t>It is good practice to encourage patients to inform their wider family they are having genetic testing, if they feel able. Family members often cope better with a result when they were prewarned that genetic testing was being undertaken.</a:t>
            </a:r>
          </a:p>
          <a:p>
            <a:r>
              <a:rPr lang="en-GB" dirty="0"/>
              <a:t>If alteration found, other members of the family will be able to access testing to see if they have also inherited the gene change and access screening as appropriate. In clinical genetics we can help patients communicate this with the wider family using “Dear relative letters”. Letters they can pass on to their family which explains what has been found and how find out more, if this is something they wish to do.</a:t>
            </a:r>
          </a:p>
        </p:txBody>
      </p:sp>
      <p:sp>
        <p:nvSpPr>
          <p:cNvPr id="4" name="Slide Number Placeholder 3"/>
          <p:cNvSpPr>
            <a:spLocks noGrp="1"/>
          </p:cNvSpPr>
          <p:nvPr>
            <p:ph type="sldNum" sz="quarter" idx="5"/>
          </p:nvPr>
        </p:nvSpPr>
        <p:spPr/>
        <p:txBody>
          <a:bodyPr/>
          <a:lstStyle/>
          <a:p>
            <a:fld id="{68838C4B-CEBF-44F2-A7B2-6748AC15ABDD}" type="slidenum">
              <a:rPr lang="en-GB" smtClean="0"/>
              <a:t>6</a:t>
            </a:fld>
            <a:endParaRPr lang="en-GB"/>
          </a:p>
        </p:txBody>
      </p:sp>
    </p:spTree>
    <p:extLst>
      <p:ext uri="{BB962C8B-B14F-4D97-AF65-F5344CB8AC3E}">
        <p14:creationId xmlns:p14="http://schemas.microsoft.com/office/powerpoint/2010/main" val="3027271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results may not always be clear. </a:t>
            </a:r>
          </a:p>
          <a:p>
            <a:r>
              <a:rPr lang="en-GB" dirty="0"/>
              <a:t>Genetics relatively new science and information and knowledge is changing all the time. We may know more in the future and the information we provide now may change in the future. The classification of a variant may change either upgrading or down grading classification as our knowledge increases. Similarly, what we know about the effects of having the gene change may alter. There may be other conditions that an individual may be at risk of, or screening recommendations for example may change.</a:t>
            </a:r>
          </a:p>
        </p:txBody>
      </p:sp>
      <p:sp>
        <p:nvSpPr>
          <p:cNvPr id="4" name="Slide Number Placeholder 3"/>
          <p:cNvSpPr>
            <a:spLocks noGrp="1"/>
          </p:cNvSpPr>
          <p:nvPr>
            <p:ph type="sldNum" sz="quarter" idx="5"/>
          </p:nvPr>
        </p:nvSpPr>
        <p:spPr/>
        <p:txBody>
          <a:bodyPr/>
          <a:lstStyle/>
          <a:p>
            <a:fld id="{68838C4B-CEBF-44F2-A7B2-6748AC15ABDD}" type="slidenum">
              <a:rPr lang="en-GB" smtClean="0"/>
              <a:t>7</a:t>
            </a:fld>
            <a:endParaRPr lang="en-GB"/>
          </a:p>
        </p:txBody>
      </p:sp>
    </p:spTree>
    <p:extLst>
      <p:ext uri="{BB962C8B-B14F-4D97-AF65-F5344CB8AC3E}">
        <p14:creationId xmlns:p14="http://schemas.microsoft.com/office/powerpoint/2010/main" val="2222868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example, there may be other conditions or potential health risks that are identified, which is not related to why the test is initially being done. These may be found by chance and may need further investigation to assess their significance. But if anything is found the patient will be informed about this and what it means for them. This is particularly relevant when the test includes a large panel of genes and therefore the clinician is unable to give all the specific information for each gene tested. </a:t>
            </a:r>
          </a:p>
        </p:txBody>
      </p:sp>
      <p:sp>
        <p:nvSpPr>
          <p:cNvPr id="4" name="Slide Number Placeholder 3"/>
          <p:cNvSpPr>
            <a:spLocks noGrp="1"/>
          </p:cNvSpPr>
          <p:nvPr>
            <p:ph type="sldNum" sz="quarter" idx="5"/>
          </p:nvPr>
        </p:nvSpPr>
        <p:spPr/>
        <p:txBody>
          <a:bodyPr/>
          <a:lstStyle/>
          <a:p>
            <a:fld id="{68838C4B-CEBF-44F2-A7B2-6748AC15ABDD}" type="slidenum">
              <a:rPr lang="en-GB" smtClean="0"/>
              <a:t>8</a:t>
            </a:fld>
            <a:endParaRPr lang="en-GB"/>
          </a:p>
        </p:txBody>
      </p:sp>
    </p:spTree>
    <p:extLst>
      <p:ext uri="{BB962C8B-B14F-4D97-AF65-F5344CB8AC3E}">
        <p14:creationId xmlns:p14="http://schemas.microsoft.com/office/powerpoint/2010/main" val="3556466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be used for quality control purposes in relation to lab equipment and as a control to test other relatives samples against if a disease-causing variant is found. </a:t>
            </a:r>
          </a:p>
          <a:p>
            <a:r>
              <a:rPr lang="en-GB" dirty="0"/>
              <a:t>However, no other testing will occur on this sample without patients explicit consent.</a:t>
            </a:r>
          </a:p>
          <a:p>
            <a:r>
              <a:rPr lang="en-GB" dirty="0"/>
              <a:t>If after discussion the patient doesn’t want their DNA stored, there is a box on blood request form, that must be ticked. Otherwise, the DNA will be automatically stored</a:t>
            </a:r>
          </a:p>
        </p:txBody>
      </p:sp>
      <p:sp>
        <p:nvSpPr>
          <p:cNvPr id="4" name="Slide Number Placeholder 3"/>
          <p:cNvSpPr>
            <a:spLocks noGrp="1"/>
          </p:cNvSpPr>
          <p:nvPr>
            <p:ph type="sldNum" sz="quarter" idx="5"/>
          </p:nvPr>
        </p:nvSpPr>
        <p:spPr/>
        <p:txBody>
          <a:bodyPr/>
          <a:lstStyle/>
          <a:p>
            <a:fld id="{68838C4B-CEBF-44F2-A7B2-6748AC15ABDD}" type="slidenum">
              <a:rPr lang="en-GB" smtClean="0"/>
              <a:t>9</a:t>
            </a:fld>
            <a:endParaRPr lang="en-GB"/>
          </a:p>
        </p:txBody>
      </p:sp>
    </p:spTree>
    <p:extLst>
      <p:ext uri="{BB962C8B-B14F-4D97-AF65-F5344CB8AC3E}">
        <p14:creationId xmlns:p14="http://schemas.microsoft.com/office/powerpoint/2010/main" val="2879175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ABE3C-A0F0-D0CC-D825-D3F3A6E043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570AFD2-F5F5-B91B-878D-E589071450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63A1CD-E0C9-0210-C924-062E29A60A62}"/>
              </a:ext>
            </a:extLst>
          </p:cNvPr>
          <p:cNvSpPr>
            <a:spLocks noGrp="1"/>
          </p:cNvSpPr>
          <p:nvPr>
            <p:ph type="dt" sz="half" idx="10"/>
          </p:nvPr>
        </p:nvSpPr>
        <p:spPr/>
        <p:txBody>
          <a:bodyPr/>
          <a:lstStyle/>
          <a:p>
            <a:fld id="{24177153-AF24-4F45-8D2B-663ECEF5962D}" type="datetimeFigureOut">
              <a:rPr lang="en-GB" smtClean="0"/>
              <a:t>11/07/2024</a:t>
            </a:fld>
            <a:endParaRPr lang="en-GB"/>
          </a:p>
        </p:txBody>
      </p:sp>
      <p:sp>
        <p:nvSpPr>
          <p:cNvPr id="5" name="Footer Placeholder 4">
            <a:extLst>
              <a:ext uri="{FF2B5EF4-FFF2-40B4-BE49-F238E27FC236}">
                <a16:creationId xmlns:a16="http://schemas.microsoft.com/office/drawing/2014/main" id="{8790D289-29AC-120D-DD2B-D0CA8BD72D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7CD7CD-1BCA-0EFF-09EE-A8593F159678}"/>
              </a:ext>
            </a:extLst>
          </p:cNvPr>
          <p:cNvSpPr>
            <a:spLocks noGrp="1"/>
          </p:cNvSpPr>
          <p:nvPr>
            <p:ph type="sldNum" sz="quarter" idx="12"/>
          </p:nvPr>
        </p:nvSpPr>
        <p:spPr/>
        <p:txBody>
          <a:bodyPr/>
          <a:lstStyle/>
          <a:p>
            <a:fld id="{66F27647-AF1A-40CB-B3FB-B735DC9D130C}" type="slidenum">
              <a:rPr lang="en-GB" smtClean="0"/>
              <a:t>‹#›</a:t>
            </a:fld>
            <a:endParaRPr lang="en-GB"/>
          </a:p>
        </p:txBody>
      </p:sp>
    </p:spTree>
    <p:extLst>
      <p:ext uri="{BB962C8B-B14F-4D97-AF65-F5344CB8AC3E}">
        <p14:creationId xmlns:p14="http://schemas.microsoft.com/office/powerpoint/2010/main" val="360775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DAB3F-8100-4CED-F546-8656607E73E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CBAA71-CAD8-34CA-A34A-0FE6EC203A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5FBCF8-F2AE-0E92-EDE3-6A338AF4A12D}"/>
              </a:ext>
            </a:extLst>
          </p:cNvPr>
          <p:cNvSpPr>
            <a:spLocks noGrp="1"/>
          </p:cNvSpPr>
          <p:nvPr>
            <p:ph type="dt" sz="half" idx="10"/>
          </p:nvPr>
        </p:nvSpPr>
        <p:spPr/>
        <p:txBody>
          <a:bodyPr/>
          <a:lstStyle/>
          <a:p>
            <a:fld id="{24177153-AF24-4F45-8D2B-663ECEF5962D}" type="datetimeFigureOut">
              <a:rPr lang="en-GB" smtClean="0"/>
              <a:t>11/07/2024</a:t>
            </a:fld>
            <a:endParaRPr lang="en-GB"/>
          </a:p>
        </p:txBody>
      </p:sp>
      <p:sp>
        <p:nvSpPr>
          <p:cNvPr id="5" name="Footer Placeholder 4">
            <a:extLst>
              <a:ext uri="{FF2B5EF4-FFF2-40B4-BE49-F238E27FC236}">
                <a16:creationId xmlns:a16="http://schemas.microsoft.com/office/drawing/2014/main" id="{6B01AA20-1424-B6BD-D99F-DA86891F22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64F173-5A72-F971-FA46-93525A771545}"/>
              </a:ext>
            </a:extLst>
          </p:cNvPr>
          <p:cNvSpPr>
            <a:spLocks noGrp="1"/>
          </p:cNvSpPr>
          <p:nvPr>
            <p:ph type="sldNum" sz="quarter" idx="12"/>
          </p:nvPr>
        </p:nvSpPr>
        <p:spPr/>
        <p:txBody>
          <a:bodyPr/>
          <a:lstStyle/>
          <a:p>
            <a:fld id="{66F27647-AF1A-40CB-B3FB-B735DC9D130C}" type="slidenum">
              <a:rPr lang="en-GB" smtClean="0"/>
              <a:t>‹#›</a:t>
            </a:fld>
            <a:endParaRPr lang="en-GB"/>
          </a:p>
        </p:txBody>
      </p:sp>
    </p:spTree>
    <p:extLst>
      <p:ext uri="{BB962C8B-B14F-4D97-AF65-F5344CB8AC3E}">
        <p14:creationId xmlns:p14="http://schemas.microsoft.com/office/powerpoint/2010/main" val="2766704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2E7DC-AF24-ABC1-DFF9-E33DBF1C5E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452FBC-8DA4-0FA2-F7BE-7149526175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2C9B61-FDAA-5660-1867-E6226EE7726C}"/>
              </a:ext>
            </a:extLst>
          </p:cNvPr>
          <p:cNvSpPr>
            <a:spLocks noGrp="1"/>
          </p:cNvSpPr>
          <p:nvPr>
            <p:ph type="dt" sz="half" idx="10"/>
          </p:nvPr>
        </p:nvSpPr>
        <p:spPr/>
        <p:txBody>
          <a:bodyPr/>
          <a:lstStyle/>
          <a:p>
            <a:fld id="{24177153-AF24-4F45-8D2B-663ECEF5962D}" type="datetimeFigureOut">
              <a:rPr lang="en-GB" smtClean="0"/>
              <a:t>11/07/2024</a:t>
            </a:fld>
            <a:endParaRPr lang="en-GB"/>
          </a:p>
        </p:txBody>
      </p:sp>
      <p:sp>
        <p:nvSpPr>
          <p:cNvPr id="5" name="Footer Placeholder 4">
            <a:extLst>
              <a:ext uri="{FF2B5EF4-FFF2-40B4-BE49-F238E27FC236}">
                <a16:creationId xmlns:a16="http://schemas.microsoft.com/office/drawing/2014/main" id="{1EC45313-C5ED-3E87-B642-9211F2E33B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A7BAED-F7B3-6429-17A0-5AD6C935779F}"/>
              </a:ext>
            </a:extLst>
          </p:cNvPr>
          <p:cNvSpPr>
            <a:spLocks noGrp="1"/>
          </p:cNvSpPr>
          <p:nvPr>
            <p:ph type="sldNum" sz="quarter" idx="12"/>
          </p:nvPr>
        </p:nvSpPr>
        <p:spPr/>
        <p:txBody>
          <a:bodyPr/>
          <a:lstStyle/>
          <a:p>
            <a:fld id="{66F27647-AF1A-40CB-B3FB-B735DC9D130C}" type="slidenum">
              <a:rPr lang="en-GB" smtClean="0"/>
              <a:t>‹#›</a:t>
            </a:fld>
            <a:endParaRPr lang="en-GB"/>
          </a:p>
        </p:txBody>
      </p:sp>
    </p:spTree>
    <p:extLst>
      <p:ext uri="{BB962C8B-B14F-4D97-AF65-F5344CB8AC3E}">
        <p14:creationId xmlns:p14="http://schemas.microsoft.com/office/powerpoint/2010/main" val="3116875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97A58-CBC6-FEE8-D15A-791DCC60E0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2A2E26-F546-25A2-E36F-22A5B68CA3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49CD40-247A-C6D3-B2FE-4A73FEF98344}"/>
              </a:ext>
            </a:extLst>
          </p:cNvPr>
          <p:cNvSpPr>
            <a:spLocks noGrp="1"/>
          </p:cNvSpPr>
          <p:nvPr>
            <p:ph type="dt" sz="half" idx="10"/>
          </p:nvPr>
        </p:nvSpPr>
        <p:spPr/>
        <p:txBody>
          <a:bodyPr/>
          <a:lstStyle/>
          <a:p>
            <a:fld id="{24177153-AF24-4F45-8D2B-663ECEF5962D}" type="datetimeFigureOut">
              <a:rPr lang="en-GB" smtClean="0"/>
              <a:t>11/07/2024</a:t>
            </a:fld>
            <a:endParaRPr lang="en-GB"/>
          </a:p>
        </p:txBody>
      </p:sp>
      <p:sp>
        <p:nvSpPr>
          <p:cNvPr id="5" name="Footer Placeholder 4">
            <a:extLst>
              <a:ext uri="{FF2B5EF4-FFF2-40B4-BE49-F238E27FC236}">
                <a16:creationId xmlns:a16="http://schemas.microsoft.com/office/drawing/2014/main" id="{A37E845C-2531-CCC5-1AB3-5AD1491D46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328AAB-1926-152A-BD50-078F71AE1DCA}"/>
              </a:ext>
            </a:extLst>
          </p:cNvPr>
          <p:cNvSpPr>
            <a:spLocks noGrp="1"/>
          </p:cNvSpPr>
          <p:nvPr>
            <p:ph type="sldNum" sz="quarter" idx="12"/>
          </p:nvPr>
        </p:nvSpPr>
        <p:spPr/>
        <p:txBody>
          <a:bodyPr/>
          <a:lstStyle/>
          <a:p>
            <a:fld id="{66F27647-AF1A-40CB-B3FB-B735DC9D130C}" type="slidenum">
              <a:rPr lang="en-GB" smtClean="0"/>
              <a:t>‹#›</a:t>
            </a:fld>
            <a:endParaRPr lang="en-GB"/>
          </a:p>
        </p:txBody>
      </p:sp>
    </p:spTree>
    <p:extLst>
      <p:ext uri="{BB962C8B-B14F-4D97-AF65-F5344CB8AC3E}">
        <p14:creationId xmlns:p14="http://schemas.microsoft.com/office/powerpoint/2010/main" val="102744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15BC-9A6D-A5EA-BF34-ACE5AD7549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9FEC11B-65A0-C4E8-F8F0-6ABD13691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D72A91-1C50-C3D4-7C09-D4131C2E7CF5}"/>
              </a:ext>
            </a:extLst>
          </p:cNvPr>
          <p:cNvSpPr>
            <a:spLocks noGrp="1"/>
          </p:cNvSpPr>
          <p:nvPr>
            <p:ph type="dt" sz="half" idx="10"/>
          </p:nvPr>
        </p:nvSpPr>
        <p:spPr/>
        <p:txBody>
          <a:bodyPr/>
          <a:lstStyle/>
          <a:p>
            <a:fld id="{24177153-AF24-4F45-8D2B-663ECEF5962D}" type="datetimeFigureOut">
              <a:rPr lang="en-GB" smtClean="0"/>
              <a:t>11/07/2024</a:t>
            </a:fld>
            <a:endParaRPr lang="en-GB"/>
          </a:p>
        </p:txBody>
      </p:sp>
      <p:sp>
        <p:nvSpPr>
          <p:cNvPr id="5" name="Footer Placeholder 4">
            <a:extLst>
              <a:ext uri="{FF2B5EF4-FFF2-40B4-BE49-F238E27FC236}">
                <a16:creationId xmlns:a16="http://schemas.microsoft.com/office/drawing/2014/main" id="{BD4D67AB-A36A-95EA-A2BD-C557B16BBA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7A4F6D-F4BA-A3EE-6A52-E20E6CB851CD}"/>
              </a:ext>
            </a:extLst>
          </p:cNvPr>
          <p:cNvSpPr>
            <a:spLocks noGrp="1"/>
          </p:cNvSpPr>
          <p:nvPr>
            <p:ph type="sldNum" sz="quarter" idx="12"/>
          </p:nvPr>
        </p:nvSpPr>
        <p:spPr/>
        <p:txBody>
          <a:bodyPr/>
          <a:lstStyle/>
          <a:p>
            <a:fld id="{66F27647-AF1A-40CB-B3FB-B735DC9D130C}" type="slidenum">
              <a:rPr lang="en-GB" smtClean="0"/>
              <a:t>‹#›</a:t>
            </a:fld>
            <a:endParaRPr lang="en-GB"/>
          </a:p>
        </p:txBody>
      </p:sp>
    </p:spTree>
    <p:extLst>
      <p:ext uri="{BB962C8B-B14F-4D97-AF65-F5344CB8AC3E}">
        <p14:creationId xmlns:p14="http://schemas.microsoft.com/office/powerpoint/2010/main" val="2050462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971E6-930F-46DA-98BF-EEA11E8FA7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338D64-94A2-8822-5710-2432451129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F712DCA-6D12-AB70-3CBD-3FE03E6DDF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00506A9-4DEC-F309-DBDB-B71575530EAE}"/>
              </a:ext>
            </a:extLst>
          </p:cNvPr>
          <p:cNvSpPr>
            <a:spLocks noGrp="1"/>
          </p:cNvSpPr>
          <p:nvPr>
            <p:ph type="dt" sz="half" idx="10"/>
          </p:nvPr>
        </p:nvSpPr>
        <p:spPr/>
        <p:txBody>
          <a:bodyPr/>
          <a:lstStyle/>
          <a:p>
            <a:fld id="{24177153-AF24-4F45-8D2B-663ECEF5962D}" type="datetimeFigureOut">
              <a:rPr lang="en-GB" smtClean="0"/>
              <a:t>11/07/2024</a:t>
            </a:fld>
            <a:endParaRPr lang="en-GB"/>
          </a:p>
        </p:txBody>
      </p:sp>
      <p:sp>
        <p:nvSpPr>
          <p:cNvPr id="6" name="Footer Placeholder 5">
            <a:extLst>
              <a:ext uri="{FF2B5EF4-FFF2-40B4-BE49-F238E27FC236}">
                <a16:creationId xmlns:a16="http://schemas.microsoft.com/office/drawing/2014/main" id="{84B08DC9-B742-9F67-46CB-EDD1FE73AF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7D7612-7963-42AA-7230-FB151CDC9DE8}"/>
              </a:ext>
            </a:extLst>
          </p:cNvPr>
          <p:cNvSpPr>
            <a:spLocks noGrp="1"/>
          </p:cNvSpPr>
          <p:nvPr>
            <p:ph type="sldNum" sz="quarter" idx="12"/>
          </p:nvPr>
        </p:nvSpPr>
        <p:spPr/>
        <p:txBody>
          <a:bodyPr/>
          <a:lstStyle/>
          <a:p>
            <a:fld id="{66F27647-AF1A-40CB-B3FB-B735DC9D130C}" type="slidenum">
              <a:rPr lang="en-GB" smtClean="0"/>
              <a:t>‹#›</a:t>
            </a:fld>
            <a:endParaRPr lang="en-GB"/>
          </a:p>
        </p:txBody>
      </p:sp>
    </p:spTree>
    <p:extLst>
      <p:ext uri="{BB962C8B-B14F-4D97-AF65-F5344CB8AC3E}">
        <p14:creationId xmlns:p14="http://schemas.microsoft.com/office/powerpoint/2010/main" val="4101734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D8F5-2868-FE7E-A6E8-DED2F6D1ACE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656E966-756A-94BD-C765-D2186B03E2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642C62-7104-F28B-E3C9-D45272BD96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B1C7B4-CFB3-C557-542E-8E266DAECD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389F81-693A-24EA-E964-0DABE04F9B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FF13F2C-75A2-EA55-28BF-930C34C0C2DB}"/>
              </a:ext>
            </a:extLst>
          </p:cNvPr>
          <p:cNvSpPr>
            <a:spLocks noGrp="1"/>
          </p:cNvSpPr>
          <p:nvPr>
            <p:ph type="dt" sz="half" idx="10"/>
          </p:nvPr>
        </p:nvSpPr>
        <p:spPr/>
        <p:txBody>
          <a:bodyPr/>
          <a:lstStyle/>
          <a:p>
            <a:fld id="{24177153-AF24-4F45-8D2B-663ECEF5962D}" type="datetimeFigureOut">
              <a:rPr lang="en-GB" smtClean="0"/>
              <a:t>11/07/2024</a:t>
            </a:fld>
            <a:endParaRPr lang="en-GB"/>
          </a:p>
        </p:txBody>
      </p:sp>
      <p:sp>
        <p:nvSpPr>
          <p:cNvPr id="8" name="Footer Placeholder 7">
            <a:extLst>
              <a:ext uri="{FF2B5EF4-FFF2-40B4-BE49-F238E27FC236}">
                <a16:creationId xmlns:a16="http://schemas.microsoft.com/office/drawing/2014/main" id="{D449C507-BE7D-E754-4A40-8DF07018166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35190E-591D-3580-C5AB-92790D8346FD}"/>
              </a:ext>
            </a:extLst>
          </p:cNvPr>
          <p:cNvSpPr>
            <a:spLocks noGrp="1"/>
          </p:cNvSpPr>
          <p:nvPr>
            <p:ph type="sldNum" sz="quarter" idx="12"/>
          </p:nvPr>
        </p:nvSpPr>
        <p:spPr/>
        <p:txBody>
          <a:bodyPr/>
          <a:lstStyle/>
          <a:p>
            <a:fld id="{66F27647-AF1A-40CB-B3FB-B735DC9D130C}" type="slidenum">
              <a:rPr lang="en-GB" smtClean="0"/>
              <a:t>‹#›</a:t>
            </a:fld>
            <a:endParaRPr lang="en-GB"/>
          </a:p>
        </p:txBody>
      </p:sp>
    </p:spTree>
    <p:extLst>
      <p:ext uri="{BB962C8B-B14F-4D97-AF65-F5344CB8AC3E}">
        <p14:creationId xmlns:p14="http://schemas.microsoft.com/office/powerpoint/2010/main" val="4000533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D61BB-7438-55FD-8E65-FAC06905D4F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158E569-890A-23B0-61F0-30A4AECC5B90}"/>
              </a:ext>
            </a:extLst>
          </p:cNvPr>
          <p:cNvSpPr>
            <a:spLocks noGrp="1"/>
          </p:cNvSpPr>
          <p:nvPr>
            <p:ph type="dt" sz="half" idx="10"/>
          </p:nvPr>
        </p:nvSpPr>
        <p:spPr/>
        <p:txBody>
          <a:bodyPr/>
          <a:lstStyle/>
          <a:p>
            <a:fld id="{24177153-AF24-4F45-8D2B-663ECEF5962D}" type="datetimeFigureOut">
              <a:rPr lang="en-GB" smtClean="0"/>
              <a:t>11/07/2024</a:t>
            </a:fld>
            <a:endParaRPr lang="en-GB"/>
          </a:p>
        </p:txBody>
      </p:sp>
      <p:sp>
        <p:nvSpPr>
          <p:cNvPr id="4" name="Footer Placeholder 3">
            <a:extLst>
              <a:ext uri="{FF2B5EF4-FFF2-40B4-BE49-F238E27FC236}">
                <a16:creationId xmlns:a16="http://schemas.microsoft.com/office/drawing/2014/main" id="{F4CEBBF6-F075-C01F-497F-D5D1B6D3C93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703AC2-FEB4-EBFF-3D03-BC2034B01ACD}"/>
              </a:ext>
            </a:extLst>
          </p:cNvPr>
          <p:cNvSpPr>
            <a:spLocks noGrp="1"/>
          </p:cNvSpPr>
          <p:nvPr>
            <p:ph type="sldNum" sz="quarter" idx="12"/>
          </p:nvPr>
        </p:nvSpPr>
        <p:spPr/>
        <p:txBody>
          <a:bodyPr/>
          <a:lstStyle/>
          <a:p>
            <a:fld id="{66F27647-AF1A-40CB-B3FB-B735DC9D130C}" type="slidenum">
              <a:rPr lang="en-GB" smtClean="0"/>
              <a:t>‹#›</a:t>
            </a:fld>
            <a:endParaRPr lang="en-GB"/>
          </a:p>
        </p:txBody>
      </p:sp>
    </p:spTree>
    <p:extLst>
      <p:ext uri="{BB962C8B-B14F-4D97-AF65-F5344CB8AC3E}">
        <p14:creationId xmlns:p14="http://schemas.microsoft.com/office/powerpoint/2010/main" val="23059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FD87A2-FC33-A729-254F-053A1201DDAF}"/>
              </a:ext>
            </a:extLst>
          </p:cNvPr>
          <p:cNvSpPr>
            <a:spLocks noGrp="1"/>
          </p:cNvSpPr>
          <p:nvPr>
            <p:ph type="dt" sz="half" idx="10"/>
          </p:nvPr>
        </p:nvSpPr>
        <p:spPr/>
        <p:txBody>
          <a:bodyPr/>
          <a:lstStyle/>
          <a:p>
            <a:fld id="{24177153-AF24-4F45-8D2B-663ECEF5962D}" type="datetimeFigureOut">
              <a:rPr lang="en-GB" smtClean="0"/>
              <a:t>11/07/2024</a:t>
            </a:fld>
            <a:endParaRPr lang="en-GB"/>
          </a:p>
        </p:txBody>
      </p:sp>
      <p:sp>
        <p:nvSpPr>
          <p:cNvPr id="3" name="Footer Placeholder 2">
            <a:extLst>
              <a:ext uri="{FF2B5EF4-FFF2-40B4-BE49-F238E27FC236}">
                <a16:creationId xmlns:a16="http://schemas.microsoft.com/office/drawing/2014/main" id="{C9A7DD85-2054-EA7F-D204-A641E2FA3A1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A65D07B-3912-72A1-786E-2F10323A70BF}"/>
              </a:ext>
            </a:extLst>
          </p:cNvPr>
          <p:cNvSpPr>
            <a:spLocks noGrp="1"/>
          </p:cNvSpPr>
          <p:nvPr>
            <p:ph type="sldNum" sz="quarter" idx="12"/>
          </p:nvPr>
        </p:nvSpPr>
        <p:spPr/>
        <p:txBody>
          <a:bodyPr/>
          <a:lstStyle/>
          <a:p>
            <a:fld id="{66F27647-AF1A-40CB-B3FB-B735DC9D130C}" type="slidenum">
              <a:rPr lang="en-GB" smtClean="0"/>
              <a:t>‹#›</a:t>
            </a:fld>
            <a:endParaRPr lang="en-GB"/>
          </a:p>
        </p:txBody>
      </p:sp>
    </p:spTree>
    <p:extLst>
      <p:ext uri="{BB962C8B-B14F-4D97-AF65-F5344CB8AC3E}">
        <p14:creationId xmlns:p14="http://schemas.microsoft.com/office/powerpoint/2010/main" val="3055645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CFFA-CD56-C444-D230-60066E628D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FE58DC6-14A5-3662-8C3E-71C8CB9350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D874B3C-6DDF-7E47-E899-21A010544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2A151F-DD6E-4C2F-4138-8758E207F1C5}"/>
              </a:ext>
            </a:extLst>
          </p:cNvPr>
          <p:cNvSpPr>
            <a:spLocks noGrp="1"/>
          </p:cNvSpPr>
          <p:nvPr>
            <p:ph type="dt" sz="half" idx="10"/>
          </p:nvPr>
        </p:nvSpPr>
        <p:spPr/>
        <p:txBody>
          <a:bodyPr/>
          <a:lstStyle/>
          <a:p>
            <a:fld id="{24177153-AF24-4F45-8D2B-663ECEF5962D}" type="datetimeFigureOut">
              <a:rPr lang="en-GB" smtClean="0"/>
              <a:t>11/07/2024</a:t>
            </a:fld>
            <a:endParaRPr lang="en-GB"/>
          </a:p>
        </p:txBody>
      </p:sp>
      <p:sp>
        <p:nvSpPr>
          <p:cNvPr id="6" name="Footer Placeholder 5">
            <a:extLst>
              <a:ext uri="{FF2B5EF4-FFF2-40B4-BE49-F238E27FC236}">
                <a16:creationId xmlns:a16="http://schemas.microsoft.com/office/drawing/2014/main" id="{A1E816F5-AD6E-A028-6DCE-60235A98A4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2399E5-6E26-0712-A6EE-750AADE38517}"/>
              </a:ext>
            </a:extLst>
          </p:cNvPr>
          <p:cNvSpPr>
            <a:spLocks noGrp="1"/>
          </p:cNvSpPr>
          <p:nvPr>
            <p:ph type="sldNum" sz="quarter" idx="12"/>
          </p:nvPr>
        </p:nvSpPr>
        <p:spPr/>
        <p:txBody>
          <a:bodyPr/>
          <a:lstStyle/>
          <a:p>
            <a:fld id="{66F27647-AF1A-40CB-B3FB-B735DC9D130C}" type="slidenum">
              <a:rPr lang="en-GB" smtClean="0"/>
              <a:t>‹#›</a:t>
            </a:fld>
            <a:endParaRPr lang="en-GB"/>
          </a:p>
        </p:txBody>
      </p:sp>
    </p:spTree>
    <p:extLst>
      <p:ext uri="{BB962C8B-B14F-4D97-AF65-F5344CB8AC3E}">
        <p14:creationId xmlns:p14="http://schemas.microsoft.com/office/powerpoint/2010/main" val="156122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58042-29E7-D640-5F4E-B9D8C886BA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8DDF66-E249-8E49-CF7A-E9F1079FB4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F4A3560-EC2A-AC45-CCFE-E4E512C46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A730FF-7DE3-4B91-A7DD-580C1EE0C9AF}"/>
              </a:ext>
            </a:extLst>
          </p:cNvPr>
          <p:cNvSpPr>
            <a:spLocks noGrp="1"/>
          </p:cNvSpPr>
          <p:nvPr>
            <p:ph type="dt" sz="half" idx="10"/>
          </p:nvPr>
        </p:nvSpPr>
        <p:spPr/>
        <p:txBody>
          <a:bodyPr/>
          <a:lstStyle/>
          <a:p>
            <a:fld id="{24177153-AF24-4F45-8D2B-663ECEF5962D}" type="datetimeFigureOut">
              <a:rPr lang="en-GB" smtClean="0"/>
              <a:t>11/07/2024</a:t>
            </a:fld>
            <a:endParaRPr lang="en-GB"/>
          </a:p>
        </p:txBody>
      </p:sp>
      <p:sp>
        <p:nvSpPr>
          <p:cNvPr id="6" name="Footer Placeholder 5">
            <a:extLst>
              <a:ext uri="{FF2B5EF4-FFF2-40B4-BE49-F238E27FC236}">
                <a16:creationId xmlns:a16="http://schemas.microsoft.com/office/drawing/2014/main" id="{6CFB350B-B2AF-0309-BED6-5AF8C40960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289E93-2E7B-B0A5-6F2E-ACE72E78FEA9}"/>
              </a:ext>
            </a:extLst>
          </p:cNvPr>
          <p:cNvSpPr>
            <a:spLocks noGrp="1"/>
          </p:cNvSpPr>
          <p:nvPr>
            <p:ph type="sldNum" sz="quarter" idx="12"/>
          </p:nvPr>
        </p:nvSpPr>
        <p:spPr/>
        <p:txBody>
          <a:bodyPr/>
          <a:lstStyle/>
          <a:p>
            <a:fld id="{66F27647-AF1A-40CB-B3FB-B735DC9D130C}" type="slidenum">
              <a:rPr lang="en-GB" smtClean="0"/>
              <a:t>‹#›</a:t>
            </a:fld>
            <a:endParaRPr lang="en-GB"/>
          </a:p>
        </p:txBody>
      </p:sp>
    </p:spTree>
    <p:extLst>
      <p:ext uri="{BB962C8B-B14F-4D97-AF65-F5344CB8AC3E}">
        <p14:creationId xmlns:p14="http://schemas.microsoft.com/office/powerpoint/2010/main" val="1749098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1F177-630C-7935-77C3-097A599A31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6F4438B-97DA-5659-85EB-A02170564F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D3F827-7287-6936-58C8-286F50E2B4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177153-AF24-4F45-8D2B-663ECEF5962D}" type="datetimeFigureOut">
              <a:rPr lang="en-GB" smtClean="0"/>
              <a:t>11/07/2024</a:t>
            </a:fld>
            <a:endParaRPr lang="en-GB"/>
          </a:p>
        </p:txBody>
      </p:sp>
      <p:sp>
        <p:nvSpPr>
          <p:cNvPr id="5" name="Footer Placeholder 4">
            <a:extLst>
              <a:ext uri="{FF2B5EF4-FFF2-40B4-BE49-F238E27FC236}">
                <a16:creationId xmlns:a16="http://schemas.microsoft.com/office/drawing/2014/main" id="{898AB298-BC38-789C-2F42-E5B1D3F384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0932372-9F2A-067A-DA0D-6DE87E1720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27647-AF1A-40CB-B3FB-B735DC9D130C}" type="slidenum">
              <a:rPr lang="en-GB" smtClean="0"/>
              <a:t>‹#›</a:t>
            </a:fld>
            <a:endParaRPr lang="en-GB"/>
          </a:p>
        </p:txBody>
      </p:sp>
    </p:spTree>
    <p:extLst>
      <p:ext uri="{BB962C8B-B14F-4D97-AF65-F5344CB8AC3E}">
        <p14:creationId xmlns:p14="http://schemas.microsoft.com/office/powerpoint/2010/main" val="256814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hyperlink" Target="https://pixabay.com/en/matrix-technology-tech-data-3109378/"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hyperlink" Target="https://creativecommons.org/licenses/by-nd/3.0/" TargetMode="External"/><Relationship Id="rId4" Type="http://schemas.openxmlformats.org/officeDocument/2006/relationships/notesSlide" Target="../notesSlides/notesSlide11.xml"/><Relationship Id="rId9" Type="http://schemas.openxmlformats.org/officeDocument/2006/relationships/hyperlink" Target="https://pursuit.unimelb.edu.au/articles/the-simple-process-of-re-identifying-patients-in-public-health-record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13.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media14.m4a"/><Relationship Id="rId7" Type="http://schemas.openxmlformats.org/officeDocument/2006/relationships/image" Target="../media/image3.png"/><Relationship Id="rId12" Type="http://schemas.openxmlformats.org/officeDocument/2006/relationships/image" Target="../media/image4.png"/><Relationship Id="rId2" Type="http://schemas.microsoft.com/office/2007/relationships/media" Target="../media/media14.m4a"/><Relationship Id="rId1" Type="http://schemas.openxmlformats.org/officeDocument/2006/relationships/tags" Target="../tags/tag7.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notesSlide" Target="../notesSlides/notesSlide14.xml"/><Relationship Id="rId10" Type="http://schemas.openxmlformats.org/officeDocument/2006/relationships/hyperlink" Target="https://www.rawpixel.com/search/cardiology" TargetMode="External"/><Relationship Id="rId4" Type="http://schemas.openxmlformats.org/officeDocument/2006/relationships/slideLayout" Target="../slideLayouts/slideLayout2.xml"/><Relationship Id="rId9" Type="http://schemas.openxmlformats.org/officeDocument/2006/relationships/image" Target="../media/image15.1"/></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notesSlide" Target="../notesSlides/notesSlide15.xml"/><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hyperlink" Target="mailto:lwft.clingen@nhs.net" TargetMode="External"/><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rcplondon.ac.uk/projects/outputs/consent-and-confidentiality-genomic-medicine" TargetMode="External"/><Relationship Id="rId5" Type="http://schemas.openxmlformats.org/officeDocument/2006/relationships/hyperlink" Target="https://www.abi.org.uk/data-and-recources/tools-and-recources/genetics/code-on-genetic-testing-and-insurance/" TargetMode="External"/><Relationship Id="rId10" Type="http://schemas.openxmlformats.org/officeDocument/2006/relationships/image" Target="../media/image4.png"/><Relationship Id="rId4" Type="http://schemas.openxmlformats.org/officeDocument/2006/relationships/notesSlide" Target="../notesSlides/notesSlide17.xml"/><Relationship Id="rId9" Type="http://schemas.openxmlformats.org/officeDocument/2006/relationships/image" Target="../media/image6.jpeg"/></Relationships>
</file>

<file path=ppt/slides/_rels/slide1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hyperlink" Target="https://www.genomicseducation.hee.nhs.uk/competency-frameworks/consent-framework/~consent-conversation" TargetMode="External"/><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6.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notesSlide" Target="../notesSlides/notesSlide7.xml"/><Relationship Id="rId10" Type="http://schemas.openxmlformats.org/officeDocument/2006/relationships/hyperlink" Target="https://pixabay.com/illustrations/question-mark-characters-question-96600/" TargetMode="External"/><Relationship Id="rId4" Type="http://schemas.openxmlformats.org/officeDocument/2006/relationships/slideLayout" Target="../slideLayouts/slideLayout2.xml"/><Relationship Id="rId9" Type="http://schemas.openxmlformats.org/officeDocument/2006/relationships/image" Target="../media/image9.jp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hyperlink" Target="https://creativecommons.org/licenses/by/3.0/" TargetMode="External"/><Relationship Id="rId4" Type="http://schemas.openxmlformats.org/officeDocument/2006/relationships/notesSlide" Target="../notesSlides/notesSlide9.xml"/><Relationship Id="rId9" Type="http://schemas.openxmlformats.org/officeDocument/2006/relationships/hyperlink" Target="https://medium.com/equal-future/dna-testing-heralded-for-its-reliability-can-unravel-at-the-edges-82765470c5a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AF94-1BDE-3366-A5A9-F0D5DD32FCD4}"/>
              </a:ext>
            </a:extLst>
          </p:cNvPr>
          <p:cNvSpPr>
            <a:spLocks noGrp="1"/>
          </p:cNvSpPr>
          <p:nvPr>
            <p:ph type="ctrTitle"/>
          </p:nvPr>
        </p:nvSpPr>
        <p:spPr>
          <a:xfrm>
            <a:off x="1281215" y="3019106"/>
            <a:ext cx="9144000" cy="2571822"/>
          </a:xfrm>
        </p:spPr>
        <p:txBody>
          <a:bodyPr>
            <a:normAutofit fontScale="90000"/>
          </a:bodyPr>
          <a:lstStyle/>
          <a:p>
            <a:r>
              <a:rPr lang="en-GB" sz="4000" b="1" dirty="0">
                <a:solidFill>
                  <a:srgbClr val="CC3399"/>
                </a:solidFill>
                <a:latin typeface="Helvetica Neue"/>
                <a:ea typeface="Helvetica Neue"/>
                <a:cs typeface="Helvetica Neue"/>
                <a:sym typeface="Helvetica Neue"/>
              </a:rPr>
              <a:t>The Consent Conversation/Record of discussion for Germline Testing.</a:t>
            </a:r>
            <a:br>
              <a:rPr lang="en-GB" sz="6600" b="1" dirty="0">
                <a:solidFill>
                  <a:srgbClr val="CC3399"/>
                </a:solidFill>
                <a:latin typeface="Helvetica Neue"/>
                <a:ea typeface="Helvetica Neue"/>
                <a:cs typeface="Helvetica Neue"/>
                <a:sym typeface="Helvetica Neue"/>
              </a:rPr>
            </a:br>
            <a:r>
              <a:rPr lang="en-GB" sz="6600" b="1" dirty="0">
                <a:solidFill>
                  <a:srgbClr val="CC3399"/>
                </a:solidFill>
                <a:latin typeface="Helvetica Neue"/>
                <a:ea typeface="Helvetica Neue"/>
                <a:cs typeface="Helvetica Neue"/>
                <a:sym typeface="Helvetica Neue"/>
              </a:rPr>
              <a:t> </a:t>
            </a:r>
            <a:br>
              <a:rPr lang="en-GB" sz="6000" b="1" dirty="0">
                <a:solidFill>
                  <a:srgbClr val="CC3399"/>
                </a:solidFill>
                <a:latin typeface="Helvetica Neue"/>
                <a:ea typeface="Helvetica Neue"/>
                <a:cs typeface="Helvetica Neue"/>
                <a:sym typeface="Helvetica Neue"/>
              </a:rPr>
            </a:br>
            <a:endParaRPr lang="en-GB" dirty="0"/>
          </a:p>
        </p:txBody>
      </p:sp>
      <p:sp>
        <p:nvSpPr>
          <p:cNvPr id="3" name="Subtitle 2">
            <a:extLst>
              <a:ext uri="{FF2B5EF4-FFF2-40B4-BE49-F238E27FC236}">
                <a16:creationId xmlns:a16="http://schemas.microsoft.com/office/drawing/2014/main" id="{6BD065ED-F97E-63D3-74F1-BF3CE494555F}"/>
              </a:ext>
            </a:extLst>
          </p:cNvPr>
          <p:cNvSpPr>
            <a:spLocks noGrp="1"/>
          </p:cNvSpPr>
          <p:nvPr>
            <p:ph type="subTitle" idx="1"/>
          </p:nvPr>
        </p:nvSpPr>
        <p:spPr>
          <a:xfrm>
            <a:off x="961963" y="4959391"/>
            <a:ext cx="9144000" cy="994148"/>
          </a:xfrm>
        </p:spPr>
        <p:txBody>
          <a:bodyPr>
            <a:normAutofit fontScale="85000" lnSpcReduction="20000"/>
          </a:bodyPr>
          <a:lstStyle/>
          <a:p>
            <a:pPr algn="l"/>
            <a:br>
              <a:rPr lang="en-GB" sz="1900" i="1" dirty="0">
                <a:solidFill>
                  <a:srgbClr val="7030A0"/>
                </a:solidFill>
                <a:latin typeface="Helvetica Neue"/>
                <a:ea typeface="Helvetica Neue"/>
                <a:cs typeface="Helvetica Neue"/>
                <a:sym typeface="Helvetica Neue"/>
              </a:rPr>
            </a:br>
            <a:r>
              <a:rPr lang="en-GB" sz="1900" i="1" dirty="0">
                <a:solidFill>
                  <a:srgbClr val="7030A0"/>
                </a:solidFill>
                <a:latin typeface="Helvetica Neue"/>
                <a:ea typeface="Helvetica Neue"/>
                <a:cs typeface="Helvetica Neue"/>
                <a:sym typeface="Helvetica Neue"/>
              </a:rPr>
              <a:t>Claire Brooks, Registered Principal Genetic Counsellor, AHCS No 16940</a:t>
            </a:r>
          </a:p>
          <a:p>
            <a:pPr algn="l"/>
            <a:r>
              <a:rPr lang="en-GB" sz="1900" i="1" dirty="0">
                <a:solidFill>
                  <a:srgbClr val="7030A0"/>
                </a:solidFill>
                <a:latin typeface="Helvetica Neue"/>
              </a:rPr>
              <a:t>Liverpool Centre for Genomic Medicine </a:t>
            </a:r>
            <a:br>
              <a:rPr lang="en-GB" sz="2400" dirty="0">
                <a:solidFill>
                  <a:srgbClr val="0070C0"/>
                </a:solidFill>
                <a:latin typeface="Helvetica Neue"/>
              </a:rPr>
            </a:br>
            <a:endParaRPr lang="en-GB" dirty="0"/>
          </a:p>
        </p:txBody>
      </p:sp>
      <p:grpSp>
        <p:nvGrpSpPr>
          <p:cNvPr id="4" name="Group 3">
            <a:extLst>
              <a:ext uri="{FF2B5EF4-FFF2-40B4-BE49-F238E27FC236}">
                <a16:creationId xmlns:a16="http://schemas.microsoft.com/office/drawing/2014/main" id="{2B495BDB-7C3B-BCCE-78AE-CA0EF9721232}"/>
              </a:ext>
            </a:extLst>
          </p:cNvPr>
          <p:cNvGrpSpPr/>
          <p:nvPr/>
        </p:nvGrpSpPr>
        <p:grpSpPr>
          <a:xfrm>
            <a:off x="6806677" y="1"/>
            <a:ext cx="5385323" cy="3019105"/>
            <a:chOff x="5377510" y="1"/>
            <a:chExt cx="7659126" cy="4876799"/>
          </a:xfrm>
        </p:grpSpPr>
        <p:pic>
          <p:nvPicPr>
            <p:cNvPr id="5" name="top right corner.png" descr="top right corner.png">
              <a:extLst>
                <a:ext uri="{FF2B5EF4-FFF2-40B4-BE49-F238E27FC236}">
                  <a16:creationId xmlns:a16="http://schemas.microsoft.com/office/drawing/2014/main" id="{F83E6222-884A-DABA-D2BA-5CAA57952FE2}"/>
                </a:ext>
              </a:extLst>
            </p:cNvPr>
            <p:cNvPicPr>
              <a:picLocks noChangeAspect="1"/>
            </p:cNvPicPr>
            <p:nvPr/>
          </p:nvPicPr>
          <p:blipFill>
            <a:blip r:embed="rId5"/>
            <a:stretch>
              <a:fillRect/>
            </a:stretch>
          </p:blipFill>
          <p:spPr>
            <a:xfrm>
              <a:off x="5377510" y="1"/>
              <a:ext cx="7659126" cy="4876799"/>
            </a:xfrm>
            <a:prstGeom prst="rect">
              <a:avLst/>
            </a:prstGeom>
            <a:ln w="12700">
              <a:miter lim="400000"/>
            </a:ln>
          </p:spPr>
        </p:pic>
        <p:pic>
          <p:nvPicPr>
            <p:cNvPr id="6" name="Liverpool Women's NHS Foiundation Trust WHITE.png" descr="Liverpool Women's NHS Foiundation Trust WHITE.png">
              <a:extLst>
                <a:ext uri="{FF2B5EF4-FFF2-40B4-BE49-F238E27FC236}">
                  <a16:creationId xmlns:a16="http://schemas.microsoft.com/office/drawing/2014/main" id="{E88DC04A-8254-08D3-60AE-C0C86A9AE868}"/>
                </a:ext>
              </a:extLst>
            </p:cNvPr>
            <p:cNvPicPr>
              <a:picLocks noChangeAspect="1"/>
            </p:cNvPicPr>
            <p:nvPr/>
          </p:nvPicPr>
          <p:blipFill>
            <a:blip r:embed="rId6"/>
            <a:stretch>
              <a:fillRect/>
            </a:stretch>
          </p:blipFill>
          <p:spPr>
            <a:xfrm>
              <a:off x="8918946" y="510135"/>
              <a:ext cx="3615512" cy="1428128"/>
            </a:xfrm>
            <a:prstGeom prst="rect">
              <a:avLst/>
            </a:prstGeom>
            <a:ln w="12700">
              <a:miter lim="400000"/>
            </a:ln>
          </p:spPr>
        </p:pic>
      </p:grpSp>
      <p:sp>
        <p:nvSpPr>
          <p:cNvPr id="7" name="Subtitle 6">
            <a:extLst>
              <a:ext uri="{FF2B5EF4-FFF2-40B4-BE49-F238E27FC236}">
                <a16:creationId xmlns:a16="http://schemas.microsoft.com/office/drawing/2014/main" id="{65C183EC-B455-8C0C-D175-A99E7EAE1DEA}"/>
              </a:ext>
            </a:extLst>
          </p:cNvPr>
          <p:cNvSpPr txBox="1">
            <a:spLocks/>
          </p:cNvSpPr>
          <p:nvPr/>
        </p:nvSpPr>
        <p:spPr>
          <a:xfrm>
            <a:off x="1345734" y="5775149"/>
            <a:ext cx="9144000" cy="1655762"/>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66" i="1" dirty="0">
                <a:solidFill>
                  <a:srgbClr val="330072"/>
                </a:solidFill>
              </a:rPr>
              <a:t>The </a:t>
            </a:r>
            <a:r>
              <a:rPr lang="en-GB" sz="1266" i="1" dirty="0">
                <a:solidFill>
                  <a:srgbClr val="AE2573"/>
                </a:solidFill>
              </a:rPr>
              <a:t>best people</a:t>
            </a:r>
            <a:r>
              <a:rPr lang="en-GB" sz="1266" i="1" dirty="0">
                <a:solidFill>
                  <a:srgbClr val="330072"/>
                </a:solidFill>
              </a:rPr>
              <a:t>, giving the </a:t>
            </a:r>
            <a:r>
              <a:rPr lang="en-GB" sz="1266" i="1" dirty="0">
                <a:solidFill>
                  <a:srgbClr val="AE2573"/>
                </a:solidFill>
              </a:rPr>
              <a:t>safest care</a:t>
            </a:r>
            <a:r>
              <a:rPr lang="en-GB" sz="1266" i="1" dirty="0">
                <a:solidFill>
                  <a:srgbClr val="330072"/>
                </a:solidFill>
              </a:rPr>
              <a:t>, providing </a:t>
            </a:r>
            <a:r>
              <a:rPr lang="en-GB" sz="1266" i="1" dirty="0">
                <a:solidFill>
                  <a:srgbClr val="AE2573"/>
                </a:solidFill>
              </a:rPr>
              <a:t>outstanding experiences</a:t>
            </a:r>
            <a:endParaRPr lang="en-GB" sz="1266" dirty="0">
              <a:solidFill>
                <a:srgbClr val="AE2573"/>
              </a:solidFill>
            </a:endParaRPr>
          </a:p>
          <a:p>
            <a:pPr defTabSz="410751" hangingPunct="0"/>
            <a:endParaRPr lang="en-GB" sz="1687" dirty="0">
              <a:solidFill>
                <a:srgbClr val="330072"/>
              </a:solidFill>
              <a:sym typeface="Helvetica Neue"/>
            </a:endParaRPr>
          </a:p>
        </p:txBody>
      </p:sp>
      <p:pic>
        <p:nvPicPr>
          <p:cNvPr id="8" name="Picture 7">
            <a:extLst>
              <a:ext uri="{FF2B5EF4-FFF2-40B4-BE49-F238E27FC236}">
                <a16:creationId xmlns:a16="http://schemas.microsoft.com/office/drawing/2014/main" id="{26CE8D62-D549-5B63-06ED-DDC0564CDE05}"/>
              </a:ext>
            </a:extLst>
          </p:cNvPr>
          <p:cNvPicPr>
            <a:picLocks noChangeAspect="1"/>
          </p:cNvPicPr>
          <p:nvPr/>
        </p:nvPicPr>
        <p:blipFill>
          <a:blip r:embed="rId7"/>
          <a:stretch>
            <a:fillRect/>
          </a:stretch>
        </p:blipFill>
        <p:spPr>
          <a:xfrm>
            <a:off x="146160" y="6137760"/>
            <a:ext cx="1631607" cy="592492"/>
          </a:xfrm>
          <a:prstGeom prst="rect">
            <a:avLst/>
          </a:prstGeom>
        </p:spPr>
      </p:pic>
      <p:pic>
        <p:nvPicPr>
          <p:cNvPr id="25" name="Audio 24">
            <a:hlinkClick r:id="" action="ppaction://media"/>
            <a:extLst>
              <a:ext uri="{FF2B5EF4-FFF2-40B4-BE49-F238E27FC236}">
                <a16:creationId xmlns:a16="http://schemas.microsoft.com/office/drawing/2014/main" id="{6DAC31D4-8850-1B6A-3060-7FF6F4F3631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7558646"/>
      </p:ext>
    </p:extLst>
  </p:cSld>
  <p:clrMapOvr>
    <a:masterClrMapping/>
  </p:clrMapOvr>
  <mc:AlternateContent xmlns:mc="http://schemas.openxmlformats.org/markup-compatibility/2006" xmlns:p14="http://schemas.microsoft.com/office/powerpoint/2010/main">
    <mc:Choice Requires="p14">
      <p:transition spd="slow" p14:dur="2000" advTm="18688"/>
    </mc:Choice>
    <mc:Fallback xmlns="">
      <p:transition spd="slow" advTm="1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E771-9C3B-4548-2EFF-C6727430DBC9}"/>
              </a:ext>
            </a:extLst>
          </p:cNvPr>
          <p:cNvSpPr>
            <a:spLocks noGrp="1"/>
          </p:cNvSpPr>
          <p:nvPr>
            <p:ph type="title"/>
          </p:nvPr>
        </p:nvSpPr>
        <p:spPr/>
        <p:txBody>
          <a:bodyPr>
            <a:normAutofit/>
          </a:bodyPr>
          <a:lstStyle/>
          <a:p>
            <a:r>
              <a:rPr lang="en-GB" sz="3600" b="1" dirty="0">
                <a:solidFill>
                  <a:srgbClr val="CC0099"/>
                </a:solidFill>
                <a:latin typeface="Helvetica Neue"/>
              </a:rPr>
              <a:t>Data storage. </a:t>
            </a:r>
            <a:endParaRPr lang="en-GB" sz="3600" dirty="0"/>
          </a:p>
        </p:txBody>
      </p:sp>
      <p:sp>
        <p:nvSpPr>
          <p:cNvPr id="3" name="Content Placeholder 2">
            <a:extLst>
              <a:ext uri="{FF2B5EF4-FFF2-40B4-BE49-F238E27FC236}">
                <a16:creationId xmlns:a16="http://schemas.microsoft.com/office/drawing/2014/main" id="{B23076BA-2165-2E35-6785-4BD89907AEF2}"/>
              </a:ext>
            </a:extLst>
          </p:cNvPr>
          <p:cNvSpPr>
            <a:spLocks noGrp="1"/>
          </p:cNvSpPr>
          <p:nvPr>
            <p:ph idx="1"/>
          </p:nvPr>
        </p:nvSpPr>
        <p:spPr>
          <a:xfrm>
            <a:off x="931506" y="1516857"/>
            <a:ext cx="10515600" cy="1399063"/>
          </a:xfrm>
        </p:spPr>
        <p:txBody>
          <a:bodyPr/>
          <a:lstStyle/>
          <a:p>
            <a:r>
              <a:rPr lang="en-GB" dirty="0"/>
              <a:t>Data from the test will be stored to allow for possible future interpretation</a:t>
            </a:r>
          </a:p>
        </p:txBody>
      </p:sp>
      <p:pic>
        <p:nvPicPr>
          <p:cNvPr id="5" name="top left corner.png" descr="top left corner.png">
            <a:extLst>
              <a:ext uri="{FF2B5EF4-FFF2-40B4-BE49-F238E27FC236}">
                <a16:creationId xmlns:a16="http://schemas.microsoft.com/office/drawing/2014/main" id="{94439747-0DA6-B004-C376-04D421299780}"/>
              </a:ext>
            </a:extLst>
          </p:cNvPr>
          <p:cNvPicPr>
            <a:picLocks noChangeAspect="1"/>
          </p:cNvPicPr>
          <p:nvPr/>
        </p:nvPicPr>
        <p:blipFill>
          <a:blip r:embed="rId5"/>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0D8C744D-30DF-BB91-9971-B75B297A9735}"/>
              </a:ext>
            </a:extLst>
          </p:cNvPr>
          <p:cNvPicPr>
            <a:picLocks noChangeAspect="1"/>
          </p:cNvPicPr>
          <p:nvPr/>
        </p:nvPicPr>
        <p:blipFill>
          <a:blip r:embed="rId6"/>
          <a:stretch>
            <a:fillRect/>
          </a:stretch>
        </p:blipFill>
        <p:spPr>
          <a:xfrm>
            <a:off x="192366" y="6112593"/>
            <a:ext cx="1631607" cy="592492"/>
          </a:xfrm>
          <a:prstGeom prst="rect">
            <a:avLst/>
          </a:prstGeom>
        </p:spPr>
      </p:pic>
      <p:pic>
        <p:nvPicPr>
          <p:cNvPr id="7" name="Picture 3" descr="Related image">
            <a:extLst>
              <a:ext uri="{FF2B5EF4-FFF2-40B4-BE49-F238E27FC236}">
                <a16:creationId xmlns:a16="http://schemas.microsoft.com/office/drawing/2014/main" id="{F43D2443-E19E-5495-C48A-C1522F1069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green text falling from a screen&#10;&#10;Description automatically generated with medium confidence">
            <a:extLst>
              <a:ext uri="{FF2B5EF4-FFF2-40B4-BE49-F238E27FC236}">
                <a16:creationId xmlns:a16="http://schemas.microsoft.com/office/drawing/2014/main" id="{63EC418F-9D9A-F618-5A4A-E8A99C5830A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330762" y="3309796"/>
            <a:ext cx="4500880" cy="3099043"/>
          </a:xfrm>
          <a:prstGeom prst="rect">
            <a:avLst/>
          </a:prstGeom>
        </p:spPr>
      </p:pic>
      <p:pic>
        <p:nvPicPr>
          <p:cNvPr id="17" name="Audio 16">
            <a:hlinkClick r:id="" action="ppaction://media"/>
            <a:extLst>
              <a:ext uri="{FF2B5EF4-FFF2-40B4-BE49-F238E27FC236}">
                <a16:creationId xmlns:a16="http://schemas.microsoft.com/office/drawing/2014/main" id="{A1DF1B7C-25AB-B319-284C-8EAEC6B50F0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02668919"/>
      </p:ext>
    </p:extLst>
  </p:cSld>
  <p:clrMapOvr>
    <a:masterClrMapping/>
  </p:clrMapOvr>
  <mc:AlternateContent xmlns:mc="http://schemas.openxmlformats.org/markup-compatibility/2006" xmlns:p14="http://schemas.microsoft.com/office/powerpoint/2010/main">
    <mc:Choice Requires="p14">
      <p:transition spd="slow" p14:dur="2000" advTm="15482"/>
    </mc:Choice>
    <mc:Fallback xmlns="">
      <p:transition spd="slow" advTm="15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E771-9C3B-4548-2EFF-C6727430DBC9}"/>
              </a:ext>
            </a:extLst>
          </p:cNvPr>
          <p:cNvSpPr>
            <a:spLocks noGrp="1"/>
          </p:cNvSpPr>
          <p:nvPr>
            <p:ph type="title"/>
          </p:nvPr>
        </p:nvSpPr>
        <p:spPr/>
        <p:txBody>
          <a:bodyPr>
            <a:normAutofit/>
          </a:bodyPr>
          <a:lstStyle/>
          <a:p>
            <a:r>
              <a:rPr lang="en-GB" sz="3600" b="1" dirty="0">
                <a:solidFill>
                  <a:srgbClr val="CC0099"/>
                </a:solidFill>
                <a:latin typeface="Helvetica Neue"/>
              </a:rPr>
              <a:t>Health records. </a:t>
            </a:r>
            <a:endParaRPr lang="en-GB" sz="3600" dirty="0"/>
          </a:p>
        </p:txBody>
      </p:sp>
      <p:sp>
        <p:nvSpPr>
          <p:cNvPr id="3" name="Content Placeholder 2">
            <a:extLst>
              <a:ext uri="{FF2B5EF4-FFF2-40B4-BE49-F238E27FC236}">
                <a16:creationId xmlns:a16="http://schemas.microsoft.com/office/drawing/2014/main" id="{B23076BA-2165-2E35-6785-4BD89907AEF2}"/>
              </a:ext>
            </a:extLst>
          </p:cNvPr>
          <p:cNvSpPr>
            <a:spLocks noGrp="1"/>
          </p:cNvSpPr>
          <p:nvPr>
            <p:ph idx="1"/>
          </p:nvPr>
        </p:nvSpPr>
        <p:spPr>
          <a:xfrm>
            <a:off x="931506" y="1516857"/>
            <a:ext cx="10515600" cy="4351338"/>
          </a:xfrm>
        </p:spPr>
        <p:txBody>
          <a:bodyPr/>
          <a:lstStyle/>
          <a:p>
            <a:pPr marL="0" indent="0">
              <a:buNone/>
            </a:pPr>
            <a:endParaRPr lang="en-GB" dirty="0"/>
          </a:p>
          <a:p>
            <a:r>
              <a:rPr lang="en-GB" dirty="0"/>
              <a:t>Results from the test will form part of the patient health records.</a:t>
            </a:r>
          </a:p>
        </p:txBody>
      </p:sp>
      <p:pic>
        <p:nvPicPr>
          <p:cNvPr id="5" name="top left corner.png" descr="top left corner.png">
            <a:extLst>
              <a:ext uri="{FF2B5EF4-FFF2-40B4-BE49-F238E27FC236}">
                <a16:creationId xmlns:a16="http://schemas.microsoft.com/office/drawing/2014/main" id="{94439747-0DA6-B004-C376-04D421299780}"/>
              </a:ext>
            </a:extLst>
          </p:cNvPr>
          <p:cNvPicPr>
            <a:picLocks noChangeAspect="1"/>
          </p:cNvPicPr>
          <p:nvPr/>
        </p:nvPicPr>
        <p:blipFill>
          <a:blip r:embed="rId5"/>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0D8C744D-30DF-BB91-9971-B75B297A9735}"/>
              </a:ext>
            </a:extLst>
          </p:cNvPr>
          <p:cNvPicPr>
            <a:picLocks noChangeAspect="1"/>
          </p:cNvPicPr>
          <p:nvPr/>
        </p:nvPicPr>
        <p:blipFill>
          <a:blip r:embed="rId6"/>
          <a:stretch>
            <a:fillRect/>
          </a:stretch>
        </p:blipFill>
        <p:spPr>
          <a:xfrm>
            <a:off x="192366" y="6112593"/>
            <a:ext cx="1631607" cy="592492"/>
          </a:xfrm>
          <a:prstGeom prst="rect">
            <a:avLst/>
          </a:prstGeom>
        </p:spPr>
      </p:pic>
      <p:pic>
        <p:nvPicPr>
          <p:cNvPr id="7" name="Picture 3" descr="Related image">
            <a:extLst>
              <a:ext uri="{FF2B5EF4-FFF2-40B4-BE49-F238E27FC236}">
                <a16:creationId xmlns:a16="http://schemas.microsoft.com/office/drawing/2014/main" id="{F43D2443-E19E-5495-C48A-C1522F1069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doctor using a computer&#10;&#10;Description automatically generated">
            <a:extLst>
              <a:ext uri="{FF2B5EF4-FFF2-40B4-BE49-F238E27FC236}">
                <a16:creationId xmlns:a16="http://schemas.microsoft.com/office/drawing/2014/main" id="{0A3DE58B-F457-5105-CBA3-0A16A2E42CB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223915" y="3063358"/>
            <a:ext cx="5074773" cy="3299740"/>
          </a:xfrm>
          <a:prstGeom prst="rect">
            <a:avLst/>
          </a:prstGeom>
        </p:spPr>
      </p:pic>
      <p:sp>
        <p:nvSpPr>
          <p:cNvPr id="9" name="TextBox 8">
            <a:extLst>
              <a:ext uri="{FF2B5EF4-FFF2-40B4-BE49-F238E27FC236}">
                <a16:creationId xmlns:a16="http://schemas.microsoft.com/office/drawing/2014/main" id="{888D9D6D-B4A6-AD23-AF38-2AB14D5E56A2}"/>
              </a:ext>
            </a:extLst>
          </p:cNvPr>
          <p:cNvSpPr txBox="1"/>
          <p:nvPr/>
        </p:nvSpPr>
        <p:spPr>
          <a:xfrm>
            <a:off x="4582160" y="6043058"/>
            <a:ext cx="3716528" cy="230832"/>
          </a:xfrm>
          <a:prstGeom prst="rect">
            <a:avLst/>
          </a:prstGeom>
          <a:noFill/>
        </p:spPr>
        <p:txBody>
          <a:bodyPr wrap="square" rtlCol="0">
            <a:spAutoFit/>
          </a:bodyPr>
          <a:lstStyle/>
          <a:p>
            <a:r>
              <a:rPr lang="en-GB" sz="900">
                <a:hlinkClick r:id="rId9" tooltip="https://pursuit.unimelb.edu.au/articles/the-simple-process-of-re-identifying-patients-in-public-health-records"/>
              </a:rPr>
              <a:t>This Photo</a:t>
            </a:r>
            <a:r>
              <a:rPr lang="en-GB" sz="900"/>
              <a:t> by Unknown Author is licensed under </a:t>
            </a:r>
            <a:r>
              <a:rPr lang="en-GB" sz="900">
                <a:hlinkClick r:id="rId10" tooltip="https://creativecommons.org/licenses/by-nd/3.0/"/>
              </a:rPr>
              <a:t>CC BY-ND</a:t>
            </a:r>
            <a:endParaRPr lang="en-GB" sz="900"/>
          </a:p>
        </p:txBody>
      </p:sp>
      <p:pic>
        <p:nvPicPr>
          <p:cNvPr id="20" name="Audio 19">
            <a:hlinkClick r:id="" action="ppaction://media"/>
            <a:extLst>
              <a:ext uri="{FF2B5EF4-FFF2-40B4-BE49-F238E27FC236}">
                <a16:creationId xmlns:a16="http://schemas.microsoft.com/office/drawing/2014/main" id="{49D01608-F38B-769E-4C80-CCFC3F867B3E}"/>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9081413"/>
      </p:ext>
    </p:extLst>
  </p:cSld>
  <p:clrMapOvr>
    <a:masterClrMapping/>
  </p:clrMapOvr>
  <mc:AlternateContent xmlns:mc="http://schemas.openxmlformats.org/markup-compatibility/2006" xmlns:p14="http://schemas.microsoft.com/office/powerpoint/2010/main">
    <mc:Choice Requires="p14">
      <p:transition spd="slow" p14:dur="2000" advTm="13045"/>
    </mc:Choice>
    <mc:Fallback xmlns="">
      <p:transition spd="slow" advTm="13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E771-9C3B-4548-2EFF-C6727430DBC9}"/>
              </a:ext>
            </a:extLst>
          </p:cNvPr>
          <p:cNvSpPr>
            <a:spLocks noGrp="1"/>
          </p:cNvSpPr>
          <p:nvPr>
            <p:ph type="title"/>
          </p:nvPr>
        </p:nvSpPr>
        <p:spPr/>
        <p:txBody>
          <a:bodyPr>
            <a:normAutofit/>
          </a:bodyPr>
          <a:lstStyle/>
          <a:p>
            <a:r>
              <a:rPr lang="en-GB" sz="3600" b="1" dirty="0">
                <a:solidFill>
                  <a:srgbClr val="CC0099"/>
                </a:solidFill>
                <a:latin typeface="Helvetica Neue"/>
              </a:rPr>
              <a:t>How is it completed? Other elements to consider. </a:t>
            </a:r>
            <a:endParaRPr lang="en-GB" sz="3600" dirty="0"/>
          </a:p>
        </p:txBody>
      </p:sp>
      <p:sp>
        <p:nvSpPr>
          <p:cNvPr id="3" name="Content Placeholder 2">
            <a:extLst>
              <a:ext uri="{FF2B5EF4-FFF2-40B4-BE49-F238E27FC236}">
                <a16:creationId xmlns:a16="http://schemas.microsoft.com/office/drawing/2014/main" id="{B23076BA-2165-2E35-6785-4BD89907AEF2}"/>
              </a:ext>
            </a:extLst>
          </p:cNvPr>
          <p:cNvSpPr>
            <a:spLocks noGrp="1"/>
          </p:cNvSpPr>
          <p:nvPr>
            <p:ph idx="1"/>
          </p:nvPr>
        </p:nvSpPr>
        <p:spPr>
          <a:xfrm>
            <a:off x="931506" y="1516857"/>
            <a:ext cx="10515600" cy="4351338"/>
          </a:xfrm>
        </p:spPr>
        <p:txBody>
          <a:bodyPr/>
          <a:lstStyle/>
          <a:p>
            <a:pPr marL="0" indent="0">
              <a:buNone/>
            </a:pPr>
            <a:endParaRPr lang="en-GB" dirty="0"/>
          </a:p>
          <a:p>
            <a:r>
              <a:rPr lang="en-GB" dirty="0"/>
              <a:t>Digitally or by hand.</a:t>
            </a:r>
          </a:p>
          <a:p>
            <a:r>
              <a:rPr lang="en-GB" sz="2800" dirty="0"/>
              <a:t>Is the patient sufficiently competent to make the decision?</a:t>
            </a:r>
          </a:p>
          <a:p>
            <a:r>
              <a:rPr lang="en-US" dirty="0"/>
              <a:t>Assess this based on the Mental Capacity Act 2005 and/or Gillick test (for individuals &lt;16 years).</a:t>
            </a:r>
          </a:p>
          <a:p>
            <a:r>
              <a:rPr lang="en-US" dirty="0"/>
              <a:t>for patients who are non-English speaking, hearing impaired, visually impaired, or have additional learning needs, ensure that they have the resources or support available to allow them to participate fully in the consent discussion.</a:t>
            </a:r>
          </a:p>
          <a:p>
            <a:endParaRPr lang="en-GB" dirty="0"/>
          </a:p>
        </p:txBody>
      </p:sp>
      <p:pic>
        <p:nvPicPr>
          <p:cNvPr id="5" name="top left corner.png" descr="top left corner.png">
            <a:extLst>
              <a:ext uri="{FF2B5EF4-FFF2-40B4-BE49-F238E27FC236}">
                <a16:creationId xmlns:a16="http://schemas.microsoft.com/office/drawing/2014/main" id="{94439747-0DA6-B004-C376-04D421299780}"/>
              </a:ext>
            </a:extLst>
          </p:cNvPr>
          <p:cNvPicPr>
            <a:picLocks noChangeAspect="1"/>
          </p:cNvPicPr>
          <p:nvPr/>
        </p:nvPicPr>
        <p:blipFill>
          <a:blip r:embed="rId6"/>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0D8C744D-30DF-BB91-9971-B75B297A9735}"/>
              </a:ext>
            </a:extLst>
          </p:cNvPr>
          <p:cNvPicPr>
            <a:picLocks noChangeAspect="1"/>
          </p:cNvPicPr>
          <p:nvPr/>
        </p:nvPicPr>
        <p:blipFill>
          <a:blip r:embed="rId7"/>
          <a:stretch>
            <a:fillRect/>
          </a:stretch>
        </p:blipFill>
        <p:spPr>
          <a:xfrm>
            <a:off x="192366" y="6112593"/>
            <a:ext cx="1631607" cy="592492"/>
          </a:xfrm>
          <a:prstGeom prst="rect">
            <a:avLst/>
          </a:prstGeom>
        </p:spPr>
      </p:pic>
      <p:pic>
        <p:nvPicPr>
          <p:cNvPr id="7" name="Picture 3" descr="Related image">
            <a:extLst>
              <a:ext uri="{FF2B5EF4-FFF2-40B4-BE49-F238E27FC236}">
                <a16:creationId xmlns:a16="http://schemas.microsoft.com/office/drawing/2014/main" id="{F43D2443-E19E-5495-C48A-C1522F1069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Audio 58">
            <a:hlinkClick r:id="" action="ppaction://media"/>
            <a:extLst>
              <a:ext uri="{FF2B5EF4-FFF2-40B4-BE49-F238E27FC236}">
                <a16:creationId xmlns:a16="http://schemas.microsoft.com/office/drawing/2014/main" id="{4204E7EE-C0A2-401F-ACAC-36AEB2D672DB}"/>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87500" t="-287500" r="-287500" b="-28750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229478652"/>
      </p:ext>
    </p:extLst>
  </p:cSld>
  <p:clrMapOvr>
    <a:masterClrMapping/>
  </p:clrMapOvr>
  <mc:AlternateContent xmlns:mc="http://schemas.openxmlformats.org/markup-compatibility/2006" xmlns:p14="http://schemas.microsoft.com/office/powerpoint/2010/main">
    <mc:Choice Requires="p14">
      <p:transition spd="slow" p14:dur="2000" advTm="79416"/>
    </mc:Choice>
    <mc:Fallback xmlns="">
      <p:transition spd="slow" advTm="79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E771-9C3B-4548-2EFF-C6727430DBC9}"/>
              </a:ext>
            </a:extLst>
          </p:cNvPr>
          <p:cNvSpPr>
            <a:spLocks noGrp="1"/>
          </p:cNvSpPr>
          <p:nvPr>
            <p:ph type="title"/>
          </p:nvPr>
        </p:nvSpPr>
        <p:spPr/>
        <p:txBody>
          <a:bodyPr>
            <a:normAutofit/>
          </a:bodyPr>
          <a:lstStyle/>
          <a:p>
            <a:r>
              <a:rPr lang="en-GB" sz="3600" b="1" dirty="0">
                <a:solidFill>
                  <a:srgbClr val="CC0099"/>
                </a:solidFill>
                <a:latin typeface="Helvetica Neue"/>
              </a:rPr>
              <a:t>How is it completed? Other elements to consider. </a:t>
            </a:r>
            <a:endParaRPr lang="en-GB" sz="3600" dirty="0"/>
          </a:p>
        </p:txBody>
      </p:sp>
      <p:sp>
        <p:nvSpPr>
          <p:cNvPr id="3" name="Content Placeholder 2">
            <a:extLst>
              <a:ext uri="{FF2B5EF4-FFF2-40B4-BE49-F238E27FC236}">
                <a16:creationId xmlns:a16="http://schemas.microsoft.com/office/drawing/2014/main" id="{B23076BA-2165-2E35-6785-4BD89907AEF2}"/>
              </a:ext>
            </a:extLst>
          </p:cNvPr>
          <p:cNvSpPr>
            <a:spLocks noGrp="1"/>
          </p:cNvSpPr>
          <p:nvPr>
            <p:ph idx="1"/>
          </p:nvPr>
        </p:nvSpPr>
        <p:spPr>
          <a:xfrm>
            <a:off x="931506" y="1516857"/>
            <a:ext cx="10515600" cy="3071921"/>
          </a:xfrm>
        </p:spPr>
        <p:txBody>
          <a:bodyPr/>
          <a:lstStyle/>
          <a:p>
            <a:pPr marL="0" indent="0">
              <a:buNone/>
            </a:pPr>
            <a:r>
              <a:rPr lang="en-GB" sz="2800" b="1" dirty="0"/>
              <a:t>Has the patient been given the appropriate </a:t>
            </a:r>
            <a:br>
              <a:rPr lang="en-GB" sz="2800" b="1" dirty="0"/>
            </a:br>
            <a:r>
              <a:rPr lang="en-GB" sz="2800" b="1" dirty="0"/>
              <a:t>amount of information to help them make a decision?</a:t>
            </a:r>
            <a:endParaRPr lang="en-GB" dirty="0"/>
          </a:p>
          <a:p>
            <a:r>
              <a:rPr lang="en-GB" dirty="0"/>
              <a:t>Assess individual information needs.</a:t>
            </a:r>
          </a:p>
          <a:p>
            <a:r>
              <a:rPr lang="en-GB" dirty="0"/>
              <a:t>What do they know already?</a:t>
            </a:r>
          </a:p>
          <a:p>
            <a:r>
              <a:rPr lang="en-GB" dirty="0"/>
              <a:t>Identify gaps</a:t>
            </a:r>
          </a:p>
          <a:p>
            <a:r>
              <a:rPr lang="en-GB" dirty="0"/>
              <a:t>Continually check understanding.</a:t>
            </a:r>
          </a:p>
          <a:p>
            <a:endParaRPr lang="en-GB" dirty="0"/>
          </a:p>
        </p:txBody>
      </p:sp>
      <p:pic>
        <p:nvPicPr>
          <p:cNvPr id="5" name="top left corner.png" descr="top left corner.png">
            <a:extLst>
              <a:ext uri="{FF2B5EF4-FFF2-40B4-BE49-F238E27FC236}">
                <a16:creationId xmlns:a16="http://schemas.microsoft.com/office/drawing/2014/main" id="{94439747-0DA6-B004-C376-04D421299780}"/>
              </a:ext>
            </a:extLst>
          </p:cNvPr>
          <p:cNvPicPr>
            <a:picLocks noChangeAspect="1"/>
          </p:cNvPicPr>
          <p:nvPr/>
        </p:nvPicPr>
        <p:blipFill>
          <a:blip r:embed="rId6"/>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0D8C744D-30DF-BB91-9971-B75B297A9735}"/>
              </a:ext>
            </a:extLst>
          </p:cNvPr>
          <p:cNvPicPr>
            <a:picLocks noChangeAspect="1"/>
          </p:cNvPicPr>
          <p:nvPr/>
        </p:nvPicPr>
        <p:blipFill>
          <a:blip r:embed="rId7"/>
          <a:stretch>
            <a:fillRect/>
          </a:stretch>
        </p:blipFill>
        <p:spPr>
          <a:xfrm>
            <a:off x="192366" y="6112593"/>
            <a:ext cx="1631607" cy="592492"/>
          </a:xfrm>
          <a:prstGeom prst="rect">
            <a:avLst/>
          </a:prstGeom>
        </p:spPr>
      </p:pic>
      <p:pic>
        <p:nvPicPr>
          <p:cNvPr id="7" name="Picture 3" descr="Related image">
            <a:extLst>
              <a:ext uri="{FF2B5EF4-FFF2-40B4-BE49-F238E27FC236}">
                <a16:creationId xmlns:a16="http://schemas.microsoft.com/office/drawing/2014/main" id="{F43D2443-E19E-5495-C48A-C1522F1069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Equality versus Equity: What's the difference as we #EmbraceEquity for IWD  2023 and beyond?">
            <a:extLst>
              <a:ext uri="{FF2B5EF4-FFF2-40B4-BE49-F238E27FC236}">
                <a16:creationId xmlns:a16="http://schemas.microsoft.com/office/drawing/2014/main" id="{8CC01D62-C6C0-A492-4E20-3FD12BAD85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493" y="4417012"/>
            <a:ext cx="5826507" cy="2364876"/>
          </a:xfrm>
          <a:prstGeom prst="rect">
            <a:avLst/>
          </a:prstGeom>
          <a:noFill/>
          <a:extLst>
            <a:ext uri="{909E8E84-426E-40DD-AFC4-6F175D3DCCD1}">
              <a14:hiddenFill xmlns:a14="http://schemas.microsoft.com/office/drawing/2010/main">
                <a:solidFill>
                  <a:srgbClr val="FFFFFF"/>
                </a:solidFill>
              </a14:hiddenFill>
            </a:ext>
          </a:extLst>
        </p:spPr>
      </p:pic>
      <p:pic>
        <p:nvPicPr>
          <p:cNvPr id="23" name="Audio 22">
            <a:hlinkClick r:id="" action="ppaction://media"/>
            <a:extLst>
              <a:ext uri="{FF2B5EF4-FFF2-40B4-BE49-F238E27FC236}">
                <a16:creationId xmlns:a16="http://schemas.microsoft.com/office/drawing/2014/main" id="{E06A952A-5A5C-1EBD-8691-DB1F98C8588B}"/>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287500" t="-287500" r="-287500" b="-28750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36437697"/>
      </p:ext>
    </p:extLst>
  </p:cSld>
  <p:clrMapOvr>
    <a:masterClrMapping/>
  </p:clrMapOvr>
  <mc:AlternateContent xmlns:mc="http://schemas.openxmlformats.org/markup-compatibility/2006" xmlns:p14="http://schemas.microsoft.com/office/powerpoint/2010/main">
    <mc:Choice Requires="p14">
      <p:transition spd="slow" p14:dur="2000" advTm="35007"/>
    </mc:Choice>
    <mc:Fallback xmlns="">
      <p:transition spd="slow" advTm="35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E771-9C3B-4548-2EFF-C6727430DBC9}"/>
              </a:ext>
            </a:extLst>
          </p:cNvPr>
          <p:cNvSpPr>
            <a:spLocks noGrp="1"/>
          </p:cNvSpPr>
          <p:nvPr>
            <p:ph type="title"/>
          </p:nvPr>
        </p:nvSpPr>
        <p:spPr/>
        <p:txBody>
          <a:bodyPr>
            <a:normAutofit/>
          </a:bodyPr>
          <a:lstStyle/>
          <a:p>
            <a:r>
              <a:rPr lang="en-GB" sz="3600" b="1" dirty="0">
                <a:solidFill>
                  <a:srgbClr val="CC0099"/>
                </a:solidFill>
                <a:latin typeface="Helvetica Neue"/>
              </a:rPr>
              <a:t>How is it completed? Other elements to consider. </a:t>
            </a:r>
            <a:endParaRPr lang="en-GB" sz="3600" dirty="0"/>
          </a:p>
        </p:txBody>
      </p:sp>
      <p:sp>
        <p:nvSpPr>
          <p:cNvPr id="3" name="Content Placeholder 2">
            <a:extLst>
              <a:ext uri="{FF2B5EF4-FFF2-40B4-BE49-F238E27FC236}">
                <a16:creationId xmlns:a16="http://schemas.microsoft.com/office/drawing/2014/main" id="{B23076BA-2165-2E35-6785-4BD89907AEF2}"/>
              </a:ext>
            </a:extLst>
          </p:cNvPr>
          <p:cNvSpPr>
            <a:spLocks noGrp="1"/>
          </p:cNvSpPr>
          <p:nvPr>
            <p:ph idx="1"/>
          </p:nvPr>
        </p:nvSpPr>
        <p:spPr>
          <a:xfrm>
            <a:off x="777240" y="1738503"/>
            <a:ext cx="10669866" cy="3649477"/>
          </a:xfrm>
        </p:spPr>
        <p:txBody>
          <a:bodyPr>
            <a:normAutofit/>
          </a:bodyPr>
          <a:lstStyle/>
          <a:p>
            <a:r>
              <a:rPr lang="en-GB" dirty="0"/>
              <a:t>Insurance</a:t>
            </a:r>
          </a:p>
          <a:p>
            <a:endParaRPr lang="en-GB" dirty="0"/>
          </a:p>
          <a:p>
            <a:endParaRPr lang="en-GB" dirty="0"/>
          </a:p>
          <a:p>
            <a:endParaRPr lang="en-GB" dirty="0"/>
          </a:p>
          <a:p>
            <a:endParaRPr lang="en-GB" dirty="0"/>
          </a:p>
          <a:p>
            <a:r>
              <a:rPr lang="en-GB" dirty="0"/>
              <a:t>Patient information leaflet</a:t>
            </a:r>
          </a:p>
        </p:txBody>
      </p:sp>
      <p:pic>
        <p:nvPicPr>
          <p:cNvPr id="5" name="top left corner.png" descr="top left corner.png">
            <a:extLst>
              <a:ext uri="{FF2B5EF4-FFF2-40B4-BE49-F238E27FC236}">
                <a16:creationId xmlns:a16="http://schemas.microsoft.com/office/drawing/2014/main" id="{94439747-0DA6-B004-C376-04D421299780}"/>
              </a:ext>
            </a:extLst>
          </p:cNvPr>
          <p:cNvPicPr>
            <a:picLocks noChangeAspect="1"/>
          </p:cNvPicPr>
          <p:nvPr/>
        </p:nvPicPr>
        <p:blipFill>
          <a:blip r:embed="rId6"/>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0D8C744D-30DF-BB91-9971-B75B297A9735}"/>
              </a:ext>
            </a:extLst>
          </p:cNvPr>
          <p:cNvPicPr>
            <a:picLocks noChangeAspect="1"/>
          </p:cNvPicPr>
          <p:nvPr/>
        </p:nvPicPr>
        <p:blipFill>
          <a:blip r:embed="rId7"/>
          <a:stretch>
            <a:fillRect/>
          </a:stretch>
        </p:blipFill>
        <p:spPr>
          <a:xfrm>
            <a:off x="192366" y="6112593"/>
            <a:ext cx="1631607" cy="592492"/>
          </a:xfrm>
          <a:prstGeom prst="rect">
            <a:avLst/>
          </a:prstGeom>
        </p:spPr>
      </p:pic>
      <p:pic>
        <p:nvPicPr>
          <p:cNvPr id="7" name="Picture 3" descr="Related image">
            <a:extLst>
              <a:ext uri="{FF2B5EF4-FFF2-40B4-BE49-F238E27FC236}">
                <a16:creationId xmlns:a16="http://schemas.microsoft.com/office/drawing/2014/main" id="{F43D2443-E19E-5495-C48A-C1522F1069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erson holding a heart and a clipboard&#10;&#10;Description automatically generated">
            <a:extLst>
              <a:ext uri="{FF2B5EF4-FFF2-40B4-BE49-F238E27FC236}">
                <a16:creationId xmlns:a16="http://schemas.microsoft.com/office/drawing/2014/main" id="{B67720E9-56FF-C765-900C-856477C39718}"/>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455920" y="1137553"/>
            <a:ext cx="2697480" cy="2697480"/>
          </a:xfrm>
          <a:prstGeom prst="rect">
            <a:avLst/>
          </a:prstGeom>
        </p:spPr>
      </p:pic>
      <p:pic>
        <p:nvPicPr>
          <p:cNvPr id="11" name="Picture 10">
            <a:extLst>
              <a:ext uri="{FF2B5EF4-FFF2-40B4-BE49-F238E27FC236}">
                <a16:creationId xmlns:a16="http://schemas.microsoft.com/office/drawing/2014/main" id="{571B7450-7EC5-3070-669F-1F837CE6BA26}"/>
              </a:ext>
            </a:extLst>
          </p:cNvPr>
          <p:cNvPicPr>
            <a:picLocks noChangeAspect="1"/>
          </p:cNvPicPr>
          <p:nvPr/>
        </p:nvPicPr>
        <p:blipFill>
          <a:blip r:embed="rId11"/>
          <a:stretch>
            <a:fillRect/>
          </a:stretch>
        </p:blipFill>
        <p:spPr>
          <a:xfrm>
            <a:off x="5705540" y="4149911"/>
            <a:ext cx="2725426" cy="2571767"/>
          </a:xfrm>
          <a:prstGeom prst="rect">
            <a:avLst/>
          </a:prstGeom>
        </p:spPr>
      </p:pic>
      <p:pic>
        <p:nvPicPr>
          <p:cNvPr id="25" name="Audio 24">
            <a:hlinkClick r:id="" action="ppaction://media"/>
            <a:extLst>
              <a:ext uri="{FF2B5EF4-FFF2-40B4-BE49-F238E27FC236}">
                <a16:creationId xmlns:a16="http://schemas.microsoft.com/office/drawing/2014/main" id="{A50A968D-E548-1808-8C6D-EC27CB9C4A87}"/>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287500" t="-287500" r="-287500" b="-28750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039379666"/>
      </p:ext>
    </p:extLst>
  </p:cSld>
  <p:clrMapOvr>
    <a:masterClrMapping/>
  </p:clrMapOvr>
  <mc:AlternateContent xmlns:mc="http://schemas.openxmlformats.org/markup-compatibility/2006" xmlns:p14="http://schemas.microsoft.com/office/powerpoint/2010/main">
    <mc:Choice Requires="p14">
      <p:transition spd="slow" p14:dur="2000" advTm="29411"/>
    </mc:Choice>
    <mc:Fallback xmlns="">
      <p:transition spd="slow" advTm="29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E771-9C3B-4548-2EFF-C6727430DBC9}"/>
              </a:ext>
            </a:extLst>
          </p:cNvPr>
          <p:cNvSpPr>
            <a:spLocks noGrp="1"/>
          </p:cNvSpPr>
          <p:nvPr>
            <p:ph type="title"/>
          </p:nvPr>
        </p:nvSpPr>
        <p:spPr/>
        <p:txBody>
          <a:bodyPr>
            <a:normAutofit/>
          </a:bodyPr>
          <a:lstStyle/>
          <a:p>
            <a:r>
              <a:rPr lang="en-GB" sz="3600" b="1" dirty="0">
                <a:solidFill>
                  <a:srgbClr val="CC0099"/>
                </a:solidFill>
                <a:latin typeface="Helvetica Neue"/>
              </a:rPr>
              <a:t>The record of discussion form </a:t>
            </a:r>
            <a:endParaRPr lang="en-GB" sz="3600" dirty="0"/>
          </a:p>
        </p:txBody>
      </p:sp>
      <p:sp>
        <p:nvSpPr>
          <p:cNvPr id="3" name="Content Placeholder 2">
            <a:extLst>
              <a:ext uri="{FF2B5EF4-FFF2-40B4-BE49-F238E27FC236}">
                <a16:creationId xmlns:a16="http://schemas.microsoft.com/office/drawing/2014/main" id="{B23076BA-2165-2E35-6785-4BD89907AEF2}"/>
              </a:ext>
            </a:extLst>
          </p:cNvPr>
          <p:cNvSpPr>
            <a:spLocks noGrp="1"/>
          </p:cNvSpPr>
          <p:nvPr>
            <p:ph idx="1"/>
          </p:nvPr>
        </p:nvSpPr>
        <p:spPr>
          <a:xfrm>
            <a:off x="931506" y="1516857"/>
            <a:ext cx="5164494" cy="4351338"/>
          </a:xfrm>
        </p:spPr>
        <p:txBody>
          <a:bodyPr/>
          <a:lstStyle/>
          <a:p>
            <a:pPr marL="0" indent="0">
              <a:buNone/>
            </a:pPr>
            <a:endParaRPr lang="en-GB" dirty="0"/>
          </a:p>
          <a:p>
            <a:endParaRPr lang="en-GB" dirty="0"/>
          </a:p>
        </p:txBody>
      </p:sp>
      <p:pic>
        <p:nvPicPr>
          <p:cNvPr id="5" name="top left corner.png" descr="top left corner.png">
            <a:extLst>
              <a:ext uri="{FF2B5EF4-FFF2-40B4-BE49-F238E27FC236}">
                <a16:creationId xmlns:a16="http://schemas.microsoft.com/office/drawing/2014/main" id="{94439747-0DA6-B004-C376-04D421299780}"/>
              </a:ext>
            </a:extLst>
          </p:cNvPr>
          <p:cNvPicPr>
            <a:picLocks noChangeAspect="1"/>
          </p:cNvPicPr>
          <p:nvPr/>
        </p:nvPicPr>
        <p:blipFill>
          <a:blip r:embed="rId5"/>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0D8C744D-30DF-BB91-9971-B75B297A9735}"/>
              </a:ext>
            </a:extLst>
          </p:cNvPr>
          <p:cNvPicPr>
            <a:picLocks noChangeAspect="1"/>
          </p:cNvPicPr>
          <p:nvPr/>
        </p:nvPicPr>
        <p:blipFill>
          <a:blip r:embed="rId6"/>
          <a:stretch>
            <a:fillRect/>
          </a:stretch>
        </p:blipFill>
        <p:spPr>
          <a:xfrm>
            <a:off x="192366" y="6112593"/>
            <a:ext cx="1631607" cy="592492"/>
          </a:xfrm>
          <a:prstGeom prst="rect">
            <a:avLst/>
          </a:prstGeom>
        </p:spPr>
      </p:pic>
      <p:pic>
        <p:nvPicPr>
          <p:cNvPr id="7" name="Picture 3" descr="Related image">
            <a:extLst>
              <a:ext uri="{FF2B5EF4-FFF2-40B4-BE49-F238E27FC236}">
                <a16:creationId xmlns:a16="http://schemas.microsoft.com/office/drawing/2014/main" id="{F43D2443-E19E-5495-C48A-C1522F1069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Audio 23">
            <a:hlinkClick r:id="" action="ppaction://media"/>
            <a:extLst>
              <a:ext uri="{FF2B5EF4-FFF2-40B4-BE49-F238E27FC236}">
                <a16:creationId xmlns:a16="http://schemas.microsoft.com/office/drawing/2014/main" id="{C08C9A6A-ED28-CA17-E18E-AF0E5B1BF7D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423633" y="5041047"/>
            <a:ext cx="2398983" cy="2282858"/>
          </a:xfrm>
          <a:prstGeom prst="ellipse">
            <a:avLst/>
          </a:prstGeom>
        </p:spPr>
      </p:pic>
      <p:pic>
        <p:nvPicPr>
          <p:cNvPr id="11" name="Picture 10">
            <a:extLst>
              <a:ext uri="{FF2B5EF4-FFF2-40B4-BE49-F238E27FC236}">
                <a16:creationId xmlns:a16="http://schemas.microsoft.com/office/drawing/2014/main" id="{6D6680B7-FE9C-9722-F315-C628CA2981AF}"/>
              </a:ext>
            </a:extLst>
          </p:cNvPr>
          <p:cNvPicPr>
            <a:picLocks noChangeAspect="1"/>
          </p:cNvPicPr>
          <p:nvPr/>
        </p:nvPicPr>
        <p:blipFill>
          <a:blip r:embed="rId9"/>
          <a:stretch>
            <a:fillRect/>
          </a:stretch>
        </p:blipFill>
        <p:spPr>
          <a:xfrm>
            <a:off x="253272" y="1381779"/>
            <a:ext cx="5627379" cy="4730814"/>
          </a:xfrm>
          <a:prstGeom prst="rect">
            <a:avLst/>
          </a:prstGeom>
        </p:spPr>
      </p:pic>
      <p:pic>
        <p:nvPicPr>
          <p:cNvPr id="13" name="Picture 12">
            <a:extLst>
              <a:ext uri="{FF2B5EF4-FFF2-40B4-BE49-F238E27FC236}">
                <a16:creationId xmlns:a16="http://schemas.microsoft.com/office/drawing/2014/main" id="{CD7CE05C-930E-3F55-1BF4-13428FAB0C8D}"/>
              </a:ext>
            </a:extLst>
          </p:cNvPr>
          <p:cNvPicPr>
            <a:picLocks noChangeAspect="1"/>
          </p:cNvPicPr>
          <p:nvPr/>
        </p:nvPicPr>
        <p:blipFill>
          <a:blip r:embed="rId10"/>
          <a:stretch>
            <a:fillRect/>
          </a:stretch>
        </p:blipFill>
        <p:spPr>
          <a:xfrm>
            <a:off x="6189306" y="2030725"/>
            <a:ext cx="5611008" cy="3010320"/>
          </a:xfrm>
          <a:prstGeom prst="rect">
            <a:avLst/>
          </a:prstGeom>
        </p:spPr>
      </p:pic>
    </p:spTree>
    <p:extLst>
      <p:ext uri="{BB962C8B-B14F-4D97-AF65-F5344CB8AC3E}">
        <p14:creationId xmlns:p14="http://schemas.microsoft.com/office/powerpoint/2010/main" val="1302980038"/>
      </p:ext>
    </p:extLst>
  </p:cSld>
  <p:clrMapOvr>
    <a:masterClrMapping/>
  </p:clrMapOvr>
  <mc:AlternateContent xmlns:mc="http://schemas.openxmlformats.org/markup-compatibility/2006" xmlns:p14="http://schemas.microsoft.com/office/powerpoint/2010/main">
    <mc:Choice Requires="p14">
      <p:transition spd="slow" p14:dur="2000" advTm="48202"/>
    </mc:Choice>
    <mc:Fallback xmlns="">
      <p:transition spd="slow" advTm="4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E771-9C3B-4548-2EFF-C6727430DBC9}"/>
              </a:ext>
            </a:extLst>
          </p:cNvPr>
          <p:cNvSpPr>
            <a:spLocks noGrp="1"/>
          </p:cNvSpPr>
          <p:nvPr>
            <p:ph type="title"/>
          </p:nvPr>
        </p:nvSpPr>
        <p:spPr/>
        <p:txBody>
          <a:bodyPr>
            <a:normAutofit/>
          </a:bodyPr>
          <a:lstStyle/>
          <a:p>
            <a:r>
              <a:rPr lang="en-GB" sz="3600" b="1" dirty="0">
                <a:solidFill>
                  <a:srgbClr val="CC0099"/>
                </a:solidFill>
                <a:latin typeface="Helvetica Neue"/>
              </a:rPr>
              <a:t>Other sources of information? </a:t>
            </a:r>
            <a:endParaRPr lang="en-GB" sz="3600" dirty="0"/>
          </a:p>
        </p:txBody>
      </p:sp>
      <p:sp>
        <p:nvSpPr>
          <p:cNvPr id="3" name="Content Placeholder 2">
            <a:extLst>
              <a:ext uri="{FF2B5EF4-FFF2-40B4-BE49-F238E27FC236}">
                <a16:creationId xmlns:a16="http://schemas.microsoft.com/office/drawing/2014/main" id="{B23076BA-2165-2E35-6785-4BD89907AEF2}"/>
              </a:ext>
            </a:extLst>
          </p:cNvPr>
          <p:cNvSpPr>
            <a:spLocks noGrp="1"/>
          </p:cNvSpPr>
          <p:nvPr>
            <p:ph idx="1"/>
          </p:nvPr>
        </p:nvSpPr>
        <p:spPr>
          <a:xfrm>
            <a:off x="931506" y="1516857"/>
            <a:ext cx="10515600" cy="4351338"/>
          </a:xfrm>
        </p:spPr>
        <p:txBody>
          <a:bodyPr/>
          <a:lstStyle/>
          <a:p>
            <a:pPr marL="0" indent="0">
              <a:buNone/>
            </a:pPr>
            <a:r>
              <a:rPr lang="en-GB" dirty="0"/>
              <a:t>For clinicians within Merseyside and Cheshire:</a:t>
            </a:r>
          </a:p>
          <a:p>
            <a:pPr marL="0" indent="0">
              <a:buNone/>
            </a:pPr>
            <a:endParaRPr lang="en-GB" dirty="0"/>
          </a:p>
          <a:p>
            <a:r>
              <a:rPr lang="en-GB" dirty="0"/>
              <a:t>Email: </a:t>
            </a:r>
            <a:r>
              <a:rPr lang="en-GB" dirty="0">
                <a:hlinkClick r:id="rId5"/>
              </a:rPr>
              <a:t>lwft.clingen@nhs.net</a:t>
            </a:r>
            <a:endParaRPr lang="en-GB" dirty="0"/>
          </a:p>
          <a:p>
            <a:endParaRPr lang="en-GB" dirty="0"/>
          </a:p>
          <a:p>
            <a:r>
              <a:rPr lang="en-GB" dirty="0"/>
              <a:t>Telephone: 0151 802 5008</a:t>
            </a:r>
          </a:p>
          <a:p>
            <a:endParaRPr lang="en-GB" dirty="0"/>
          </a:p>
          <a:p>
            <a:endParaRPr lang="en-GB" dirty="0"/>
          </a:p>
        </p:txBody>
      </p:sp>
      <p:pic>
        <p:nvPicPr>
          <p:cNvPr id="5" name="top left corner.png" descr="top left corner.png">
            <a:extLst>
              <a:ext uri="{FF2B5EF4-FFF2-40B4-BE49-F238E27FC236}">
                <a16:creationId xmlns:a16="http://schemas.microsoft.com/office/drawing/2014/main" id="{94439747-0DA6-B004-C376-04D421299780}"/>
              </a:ext>
            </a:extLst>
          </p:cNvPr>
          <p:cNvPicPr>
            <a:picLocks noChangeAspect="1"/>
          </p:cNvPicPr>
          <p:nvPr/>
        </p:nvPicPr>
        <p:blipFill>
          <a:blip r:embed="rId6"/>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0D8C744D-30DF-BB91-9971-B75B297A9735}"/>
              </a:ext>
            </a:extLst>
          </p:cNvPr>
          <p:cNvPicPr>
            <a:picLocks noChangeAspect="1"/>
          </p:cNvPicPr>
          <p:nvPr/>
        </p:nvPicPr>
        <p:blipFill>
          <a:blip r:embed="rId7"/>
          <a:stretch>
            <a:fillRect/>
          </a:stretch>
        </p:blipFill>
        <p:spPr>
          <a:xfrm>
            <a:off x="192366" y="6112593"/>
            <a:ext cx="1631607" cy="592492"/>
          </a:xfrm>
          <a:prstGeom prst="rect">
            <a:avLst/>
          </a:prstGeom>
        </p:spPr>
      </p:pic>
      <p:pic>
        <p:nvPicPr>
          <p:cNvPr id="7" name="Picture 3" descr="Related image">
            <a:extLst>
              <a:ext uri="{FF2B5EF4-FFF2-40B4-BE49-F238E27FC236}">
                <a16:creationId xmlns:a16="http://schemas.microsoft.com/office/drawing/2014/main" id="{F43D2443-E19E-5495-C48A-C1522F1069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Audio 20">
            <a:hlinkClick r:id="" action="ppaction://media"/>
            <a:extLst>
              <a:ext uri="{FF2B5EF4-FFF2-40B4-BE49-F238E27FC236}">
                <a16:creationId xmlns:a16="http://schemas.microsoft.com/office/drawing/2014/main" id="{61AE4FB2-7383-A82D-D4DD-079CAA50613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8356091"/>
      </p:ext>
    </p:extLst>
  </p:cSld>
  <p:clrMapOvr>
    <a:masterClrMapping/>
  </p:clrMapOvr>
  <mc:AlternateContent xmlns:mc="http://schemas.openxmlformats.org/markup-compatibility/2006" xmlns:p14="http://schemas.microsoft.com/office/powerpoint/2010/main">
    <mc:Choice Requires="p14">
      <p:transition spd="slow" p14:dur="2000" advTm="40617"/>
    </mc:Choice>
    <mc:Fallback xmlns="">
      <p:transition spd="slow" advTm="40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E771-9C3B-4548-2EFF-C6727430DBC9}"/>
              </a:ext>
            </a:extLst>
          </p:cNvPr>
          <p:cNvSpPr>
            <a:spLocks noGrp="1"/>
          </p:cNvSpPr>
          <p:nvPr>
            <p:ph type="title"/>
          </p:nvPr>
        </p:nvSpPr>
        <p:spPr/>
        <p:txBody>
          <a:bodyPr>
            <a:normAutofit/>
          </a:bodyPr>
          <a:lstStyle/>
          <a:p>
            <a:r>
              <a:rPr lang="en-GB" sz="3600" b="1" dirty="0">
                <a:solidFill>
                  <a:srgbClr val="CC0099"/>
                </a:solidFill>
                <a:latin typeface="Helvetica Neue"/>
              </a:rPr>
              <a:t>Other sources of information? </a:t>
            </a:r>
            <a:endParaRPr lang="en-GB" sz="3600" dirty="0"/>
          </a:p>
        </p:txBody>
      </p:sp>
      <p:sp>
        <p:nvSpPr>
          <p:cNvPr id="3" name="Content Placeholder 2">
            <a:extLst>
              <a:ext uri="{FF2B5EF4-FFF2-40B4-BE49-F238E27FC236}">
                <a16:creationId xmlns:a16="http://schemas.microsoft.com/office/drawing/2014/main" id="{B23076BA-2165-2E35-6785-4BD89907AEF2}"/>
              </a:ext>
            </a:extLst>
          </p:cNvPr>
          <p:cNvSpPr>
            <a:spLocks noGrp="1"/>
          </p:cNvSpPr>
          <p:nvPr>
            <p:ph idx="1"/>
          </p:nvPr>
        </p:nvSpPr>
        <p:spPr>
          <a:xfrm>
            <a:off x="931506" y="1516857"/>
            <a:ext cx="10515600" cy="4351338"/>
          </a:xfrm>
        </p:spPr>
        <p:txBody>
          <a:bodyPr>
            <a:normAutofit/>
          </a:bodyPr>
          <a:lstStyle/>
          <a:p>
            <a:pPr marL="0" indent="0">
              <a:buNone/>
            </a:pPr>
            <a:endParaRPr lang="en-GB" dirty="0"/>
          </a:p>
          <a:p>
            <a:r>
              <a:rPr lang="en-GB" sz="2800" b="1" dirty="0"/>
              <a:t>Insurance information:</a:t>
            </a:r>
          </a:p>
          <a:p>
            <a:pPr marL="0" indent="0">
              <a:buNone/>
            </a:pPr>
            <a:r>
              <a:rPr lang="en-GB" sz="2800" dirty="0">
                <a:solidFill>
                  <a:schemeClr val="accent1"/>
                </a:solidFill>
                <a:hlinkClick r:id="rId5">
                  <a:extLst>
                    <a:ext uri="{A12FA001-AC4F-418D-AE19-62706E023703}">
                      <ahyp:hlinkClr xmlns:ahyp="http://schemas.microsoft.com/office/drawing/2018/hyperlinkcolor" val="tx"/>
                    </a:ext>
                  </a:extLst>
                </a:hlinkClick>
              </a:rPr>
              <a:t>https://www.abi.org.uk/data-and-recources/tools-and-recources/genetics/code-on-genetic-testing-and-insurance/</a:t>
            </a:r>
            <a:endParaRPr lang="en-GB" sz="2800" dirty="0">
              <a:solidFill>
                <a:schemeClr val="accent1"/>
              </a:solidFill>
            </a:endParaRPr>
          </a:p>
          <a:p>
            <a:r>
              <a:rPr lang="en-GB" sz="2800" b="1" dirty="0"/>
              <a:t>Joint Committee on Genomics in Medicine (2019)provides a comprehensive overview of the specific issues of consent and confidentiality in genomic practice</a:t>
            </a:r>
          </a:p>
          <a:p>
            <a:pPr marL="0" indent="0">
              <a:buNone/>
            </a:pPr>
            <a:r>
              <a:rPr lang="en-GB" sz="2800" dirty="0">
                <a:solidFill>
                  <a:schemeClr val="accent1"/>
                </a:solidFill>
                <a:hlinkClick r:id="rId6">
                  <a:extLst>
                    <a:ext uri="{A12FA001-AC4F-418D-AE19-62706E023703}">
                      <ahyp:hlinkClr xmlns:ahyp="http://schemas.microsoft.com/office/drawing/2018/hyperlinkcolor" val="tx"/>
                    </a:ext>
                  </a:extLst>
                </a:hlinkClick>
              </a:rPr>
              <a:t>https://www.rcplondon.ac.uk/projects/outputs/consent-and-confidentiality-genomic-medicine</a:t>
            </a:r>
            <a:endParaRPr lang="en-GB" sz="2800" dirty="0">
              <a:solidFill>
                <a:schemeClr val="accent1"/>
              </a:solidFill>
            </a:endParaRPr>
          </a:p>
          <a:p>
            <a:pPr marL="0" indent="0">
              <a:buNone/>
            </a:pPr>
            <a:endParaRPr lang="en-GB" dirty="0"/>
          </a:p>
        </p:txBody>
      </p:sp>
      <p:pic>
        <p:nvPicPr>
          <p:cNvPr id="5" name="top left corner.png" descr="top left corner.png">
            <a:extLst>
              <a:ext uri="{FF2B5EF4-FFF2-40B4-BE49-F238E27FC236}">
                <a16:creationId xmlns:a16="http://schemas.microsoft.com/office/drawing/2014/main" id="{94439747-0DA6-B004-C376-04D421299780}"/>
              </a:ext>
            </a:extLst>
          </p:cNvPr>
          <p:cNvPicPr>
            <a:picLocks noChangeAspect="1"/>
          </p:cNvPicPr>
          <p:nvPr/>
        </p:nvPicPr>
        <p:blipFill>
          <a:blip r:embed="rId7"/>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0D8C744D-30DF-BB91-9971-B75B297A9735}"/>
              </a:ext>
            </a:extLst>
          </p:cNvPr>
          <p:cNvPicPr>
            <a:picLocks noChangeAspect="1"/>
          </p:cNvPicPr>
          <p:nvPr/>
        </p:nvPicPr>
        <p:blipFill>
          <a:blip r:embed="rId8"/>
          <a:stretch>
            <a:fillRect/>
          </a:stretch>
        </p:blipFill>
        <p:spPr>
          <a:xfrm>
            <a:off x="192366" y="6112593"/>
            <a:ext cx="1631607" cy="592492"/>
          </a:xfrm>
          <a:prstGeom prst="rect">
            <a:avLst/>
          </a:prstGeom>
        </p:spPr>
      </p:pic>
      <p:pic>
        <p:nvPicPr>
          <p:cNvPr id="7" name="Picture 3" descr="Related image">
            <a:extLst>
              <a:ext uri="{FF2B5EF4-FFF2-40B4-BE49-F238E27FC236}">
                <a16:creationId xmlns:a16="http://schemas.microsoft.com/office/drawing/2014/main" id="{F43D2443-E19E-5495-C48A-C1522F1069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a:extLst>
              <a:ext uri="{FF2B5EF4-FFF2-40B4-BE49-F238E27FC236}">
                <a16:creationId xmlns:a16="http://schemas.microsoft.com/office/drawing/2014/main" id="{1E11384D-6966-C081-3524-629E610E4EB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37168222"/>
      </p:ext>
    </p:extLst>
  </p:cSld>
  <p:clrMapOvr>
    <a:masterClrMapping/>
  </p:clrMapOvr>
  <mc:AlternateContent xmlns:mc="http://schemas.openxmlformats.org/markup-compatibility/2006" xmlns:p14="http://schemas.microsoft.com/office/powerpoint/2010/main">
    <mc:Choice Requires="p14">
      <p:transition spd="slow" p14:dur="2000" advTm="16739"/>
    </mc:Choice>
    <mc:Fallback xmlns="">
      <p:transition spd="slow" advTm="16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E771-9C3B-4548-2EFF-C6727430DBC9}"/>
              </a:ext>
            </a:extLst>
          </p:cNvPr>
          <p:cNvSpPr>
            <a:spLocks noGrp="1"/>
          </p:cNvSpPr>
          <p:nvPr>
            <p:ph type="title"/>
          </p:nvPr>
        </p:nvSpPr>
        <p:spPr/>
        <p:txBody>
          <a:bodyPr>
            <a:normAutofit/>
          </a:bodyPr>
          <a:lstStyle/>
          <a:p>
            <a:r>
              <a:rPr lang="en-GB" sz="3600" b="1" dirty="0">
                <a:solidFill>
                  <a:srgbClr val="CC0099"/>
                </a:solidFill>
                <a:latin typeface="Helvetica Neue"/>
              </a:rPr>
              <a:t>Other sources of information? </a:t>
            </a:r>
            <a:endParaRPr lang="en-GB" sz="3600" dirty="0"/>
          </a:p>
        </p:txBody>
      </p:sp>
      <p:sp>
        <p:nvSpPr>
          <p:cNvPr id="3" name="Content Placeholder 2">
            <a:extLst>
              <a:ext uri="{FF2B5EF4-FFF2-40B4-BE49-F238E27FC236}">
                <a16:creationId xmlns:a16="http://schemas.microsoft.com/office/drawing/2014/main" id="{B23076BA-2165-2E35-6785-4BD89907AEF2}"/>
              </a:ext>
            </a:extLst>
          </p:cNvPr>
          <p:cNvSpPr>
            <a:spLocks noGrp="1"/>
          </p:cNvSpPr>
          <p:nvPr>
            <p:ph idx="1"/>
          </p:nvPr>
        </p:nvSpPr>
        <p:spPr>
          <a:xfrm>
            <a:off x="931506" y="1516857"/>
            <a:ext cx="10515600" cy="4351338"/>
          </a:xfrm>
        </p:spPr>
        <p:txBody>
          <a:bodyPr>
            <a:normAutofit lnSpcReduction="10000"/>
          </a:bodyPr>
          <a:lstStyle/>
          <a:p>
            <a:pPr marL="0" indent="0">
              <a:buNone/>
            </a:pPr>
            <a:endParaRPr lang="en-GB" dirty="0"/>
          </a:p>
          <a:p>
            <a:r>
              <a:rPr lang="en-GB" sz="2800" b="1" dirty="0"/>
              <a:t>Genotes: How to complete a record of discussion form</a:t>
            </a:r>
          </a:p>
          <a:p>
            <a:pPr marL="0" indent="0">
              <a:buNone/>
            </a:pPr>
            <a:r>
              <a:rPr lang="en-GB" dirty="0">
                <a:solidFill>
                  <a:schemeClr val="accent1"/>
                </a:solidFill>
              </a:rPr>
              <a:t>https://www.genomicseducation.hee.nhs.uk/genotes/knowledge-hub/how-to-complete-a-record-of-discussion-form/</a:t>
            </a:r>
            <a:endParaRPr lang="en-GB" sz="2800" b="1" dirty="0">
              <a:solidFill>
                <a:schemeClr val="accent1"/>
              </a:solidFill>
            </a:endParaRPr>
          </a:p>
          <a:p>
            <a:r>
              <a:rPr lang="en-GB" b="1" dirty="0"/>
              <a:t>Genomics education programme: Competency framework the consent conversation.</a:t>
            </a:r>
          </a:p>
          <a:p>
            <a:r>
              <a:rPr lang="en-GB" dirty="0">
                <a:solidFill>
                  <a:schemeClr val="accent1"/>
                </a:solidFill>
                <a:hlinkClick r:id="rId5"/>
              </a:rPr>
              <a:t>https://www.genomicseducation.hee.nhs.uk/competency-frameworks/consent-framework/~consent-conversation</a:t>
            </a:r>
            <a:endParaRPr lang="en-GB" dirty="0">
              <a:solidFill>
                <a:schemeClr val="accent1"/>
              </a:solidFill>
            </a:endParaRPr>
          </a:p>
          <a:p>
            <a:r>
              <a:rPr lang="en-GB" b="1" dirty="0"/>
              <a:t>Northwest GHL Genomic test consent form</a:t>
            </a:r>
          </a:p>
          <a:p>
            <a:r>
              <a:rPr lang="en-GB" dirty="0">
                <a:solidFill>
                  <a:schemeClr val="accent1"/>
                </a:solidFill>
              </a:rPr>
              <a:t>https://mft.nhs.uk/nwglh/documents/consent/</a:t>
            </a:r>
          </a:p>
        </p:txBody>
      </p:sp>
      <p:pic>
        <p:nvPicPr>
          <p:cNvPr id="5" name="top left corner.png" descr="top left corner.png">
            <a:extLst>
              <a:ext uri="{FF2B5EF4-FFF2-40B4-BE49-F238E27FC236}">
                <a16:creationId xmlns:a16="http://schemas.microsoft.com/office/drawing/2014/main" id="{94439747-0DA6-B004-C376-04D421299780}"/>
              </a:ext>
            </a:extLst>
          </p:cNvPr>
          <p:cNvPicPr>
            <a:picLocks noChangeAspect="1"/>
          </p:cNvPicPr>
          <p:nvPr/>
        </p:nvPicPr>
        <p:blipFill>
          <a:blip r:embed="rId6"/>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0D8C744D-30DF-BB91-9971-B75B297A9735}"/>
              </a:ext>
            </a:extLst>
          </p:cNvPr>
          <p:cNvPicPr>
            <a:picLocks noChangeAspect="1"/>
          </p:cNvPicPr>
          <p:nvPr/>
        </p:nvPicPr>
        <p:blipFill>
          <a:blip r:embed="rId7"/>
          <a:stretch>
            <a:fillRect/>
          </a:stretch>
        </p:blipFill>
        <p:spPr>
          <a:xfrm>
            <a:off x="192366" y="6112593"/>
            <a:ext cx="1631607" cy="592492"/>
          </a:xfrm>
          <a:prstGeom prst="rect">
            <a:avLst/>
          </a:prstGeom>
        </p:spPr>
      </p:pic>
      <p:pic>
        <p:nvPicPr>
          <p:cNvPr id="7" name="Picture 3" descr="Related image">
            <a:extLst>
              <a:ext uri="{FF2B5EF4-FFF2-40B4-BE49-F238E27FC236}">
                <a16:creationId xmlns:a16="http://schemas.microsoft.com/office/drawing/2014/main" id="{F43D2443-E19E-5495-C48A-C1522F1069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a:extLst>
              <a:ext uri="{FF2B5EF4-FFF2-40B4-BE49-F238E27FC236}">
                <a16:creationId xmlns:a16="http://schemas.microsoft.com/office/drawing/2014/main" id="{1898792A-EB34-9D4B-E147-A332FFA08FD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51459269"/>
      </p:ext>
    </p:extLst>
  </p:cSld>
  <p:clrMapOvr>
    <a:masterClrMapping/>
  </p:clrMapOvr>
  <mc:AlternateContent xmlns:mc="http://schemas.openxmlformats.org/markup-compatibility/2006" xmlns:p14="http://schemas.microsoft.com/office/powerpoint/2010/main">
    <mc:Choice Requires="p14">
      <p:transition spd="slow" p14:dur="2000" advTm="9315"/>
    </mc:Choice>
    <mc:Fallback xmlns="">
      <p:transition spd="slow" advTm="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E771-9C3B-4548-2EFF-C6727430DBC9}"/>
              </a:ext>
            </a:extLst>
          </p:cNvPr>
          <p:cNvSpPr>
            <a:spLocks noGrp="1"/>
          </p:cNvSpPr>
          <p:nvPr>
            <p:ph type="title"/>
          </p:nvPr>
        </p:nvSpPr>
        <p:spPr/>
        <p:txBody>
          <a:bodyPr>
            <a:normAutofit/>
          </a:bodyPr>
          <a:lstStyle/>
          <a:p>
            <a:r>
              <a:rPr lang="en-GB" sz="3600" b="1" dirty="0">
                <a:solidFill>
                  <a:srgbClr val="CC0099"/>
                </a:solidFill>
                <a:latin typeface="Helvetica Neue"/>
              </a:rPr>
              <a:t>Overview</a:t>
            </a:r>
            <a:endParaRPr lang="en-GB" sz="3600" dirty="0"/>
          </a:p>
        </p:txBody>
      </p:sp>
      <p:sp>
        <p:nvSpPr>
          <p:cNvPr id="3" name="Content Placeholder 2">
            <a:extLst>
              <a:ext uri="{FF2B5EF4-FFF2-40B4-BE49-F238E27FC236}">
                <a16:creationId xmlns:a16="http://schemas.microsoft.com/office/drawing/2014/main" id="{B23076BA-2165-2E35-6785-4BD89907AEF2}"/>
              </a:ext>
            </a:extLst>
          </p:cNvPr>
          <p:cNvSpPr>
            <a:spLocks noGrp="1"/>
          </p:cNvSpPr>
          <p:nvPr>
            <p:ph idx="1"/>
          </p:nvPr>
        </p:nvSpPr>
        <p:spPr>
          <a:xfrm>
            <a:off x="931506" y="1516857"/>
            <a:ext cx="10515600" cy="4351338"/>
          </a:xfrm>
        </p:spPr>
        <p:txBody>
          <a:bodyPr/>
          <a:lstStyle/>
          <a:p>
            <a:pPr marL="0" indent="0">
              <a:buNone/>
            </a:pPr>
            <a:endParaRPr lang="en-GB" dirty="0"/>
          </a:p>
          <a:p>
            <a:r>
              <a:rPr lang="en-GB" dirty="0"/>
              <a:t>What is a record of discussion?</a:t>
            </a:r>
          </a:p>
          <a:p>
            <a:r>
              <a:rPr lang="en-GB" dirty="0"/>
              <a:t>What should it include?</a:t>
            </a:r>
          </a:p>
          <a:p>
            <a:r>
              <a:rPr lang="en-GB" dirty="0"/>
              <a:t>How is it completed and other considerations.</a:t>
            </a:r>
          </a:p>
          <a:p>
            <a:r>
              <a:rPr lang="en-GB" dirty="0"/>
              <a:t>Other sources of information.</a:t>
            </a:r>
          </a:p>
        </p:txBody>
      </p:sp>
      <p:pic>
        <p:nvPicPr>
          <p:cNvPr id="5" name="top left corner.png" descr="top left corner.png">
            <a:extLst>
              <a:ext uri="{FF2B5EF4-FFF2-40B4-BE49-F238E27FC236}">
                <a16:creationId xmlns:a16="http://schemas.microsoft.com/office/drawing/2014/main" id="{94439747-0DA6-B004-C376-04D421299780}"/>
              </a:ext>
            </a:extLst>
          </p:cNvPr>
          <p:cNvPicPr>
            <a:picLocks noChangeAspect="1"/>
          </p:cNvPicPr>
          <p:nvPr/>
        </p:nvPicPr>
        <p:blipFill>
          <a:blip r:embed="rId5"/>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0D8C744D-30DF-BB91-9971-B75B297A9735}"/>
              </a:ext>
            </a:extLst>
          </p:cNvPr>
          <p:cNvPicPr>
            <a:picLocks noChangeAspect="1"/>
          </p:cNvPicPr>
          <p:nvPr/>
        </p:nvPicPr>
        <p:blipFill>
          <a:blip r:embed="rId6"/>
          <a:stretch>
            <a:fillRect/>
          </a:stretch>
        </p:blipFill>
        <p:spPr>
          <a:xfrm>
            <a:off x="192366" y="6112593"/>
            <a:ext cx="1631607" cy="592492"/>
          </a:xfrm>
          <a:prstGeom prst="rect">
            <a:avLst/>
          </a:prstGeom>
        </p:spPr>
      </p:pic>
      <p:pic>
        <p:nvPicPr>
          <p:cNvPr id="7" name="Picture 3" descr="Related image">
            <a:extLst>
              <a:ext uri="{FF2B5EF4-FFF2-40B4-BE49-F238E27FC236}">
                <a16:creationId xmlns:a16="http://schemas.microsoft.com/office/drawing/2014/main" id="{F43D2443-E19E-5495-C48A-C1522F1069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Audio 61">
            <a:hlinkClick r:id="" action="ppaction://media"/>
            <a:extLst>
              <a:ext uri="{FF2B5EF4-FFF2-40B4-BE49-F238E27FC236}">
                <a16:creationId xmlns:a16="http://schemas.microsoft.com/office/drawing/2014/main" id="{0A31ADBC-4C0E-AB52-029A-A5FEEFF7532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29469185"/>
      </p:ext>
    </p:extLst>
  </p:cSld>
  <p:clrMapOvr>
    <a:masterClrMapping/>
  </p:clrMapOvr>
  <mc:AlternateContent xmlns:mc="http://schemas.openxmlformats.org/markup-compatibility/2006" xmlns:p14="http://schemas.microsoft.com/office/powerpoint/2010/main">
    <mc:Choice Requires="p14">
      <p:transition spd="slow" p14:dur="2000" advTm="34101"/>
    </mc:Choice>
    <mc:Fallback xmlns="">
      <p:transition spd="slow" advTm="34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FCA89-5ABD-2797-41EE-2B7CF4B9B8C3}"/>
              </a:ext>
            </a:extLst>
          </p:cNvPr>
          <p:cNvSpPr>
            <a:spLocks noGrp="1"/>
          </p:cNvSpPr>
          <p:nvPr>
            <p:ph type="title"/>
          </p:nvPr>
        </p:nvSpPr>
        <p:spPr/>
        <p:txBody>
          <a:bodyPr>
            <a:normAutofit/>
          </a:bodyPr>
          <a:lstStyle/>
          <a:p>
            <a:r>
              <a:rPr lang="en-GB" sz="3600" b="1" dirty="0">
                <a:solidFill>
                  <a:srgbClr val="CC0099"/>
                </a:solidFill>
                <a:latin typeface="Helvetica Neue"/>
              </a:rPr>
              <a:t>What is a record of discussion? </a:t>
            </a:r>
            <a:endParaRPr lang="en-GB" sz="3600" dirty="0"/>
          </a:p>
        </p:txBody>
      </p:sp>
      <p:sp>
        <p:nvSpPr>
          <p:cNvPr id="3" name="Content Placeholder 2">
            <a:extLst>
              <a:ext uri="{FF2B5EF4-FFF2-40B4-BE49-F238E27FC236}">
                <a16:creationId xmlns:a16="http://schemas.microsoft.com/office/drawing/2014/main" id="{D28FAA29-1BED-BA61-E642-2AE5016B16BB}"/>
              </a:ext>
            </a:extLst>
          </p:cNvPr>
          <p:cNvSpPr>
            <a:spLocks noGrp="1"/>
          </p:cNvSpPr>
          <p:nvPr>
            <p:ph idx="1"/>
          </p:nvPr>
        </p:nvSpPr>
        <p:spPr>
          <a:xfrm>
            <a:off x="838200" y="1924606"/>
            <a:ext cx="10515600" cy="4351338"/>
          </a:xfrm>
        </p:spPr>
        <p:txBody>
          <a:bodyPr>
            <a:normAutofit/>
          </a:bodyPr>
          <a:lstStyle/>
          <a:p>
            <a:pPr marL="0" indent="0" algn="ctr">
              <a:buNone/>
            </a:pPr>
            <a:r>
              <a:rPr lang="en-GB" sz="2400" dirty="0">
                <a:latin typeface="Arial" panose="020B0604020202020204" pitchFamily="34" charset="0"/>
                <a:cs typeface="Arial" panose="020B0604020202020204" pitchFamily="34" charset="0"/>
              </a:rPr>
              <a:t>A way of structuring and recording the genetic test consent conversation.</a:t>
            </a:r>
          </a:p>
          <a:p>
            <a:pPr marL="0" indent="0">
              <a:buNone/>
            </a:pPr>
            <a:endParaRPr lang="en-GB" sz="2400" dirty="0">
              <a:latin typeface="Arial" panose="020B0604020202020204" pitchFamily="34" charset="0"/>
              <a:cs typeface="Arial" panose="020B0604020202020204" pitchFamily="34" charset="0"/>
            </a:endParaRPr>
          </a:p>
        </p:txBody>
      </p:sp>
      <p:pic>
        <p:nvPicPr>
          <p:cNvPr id="4" name="top left corner.png" descr="top left corner.png">
            <a:extLst>
              <a:ext uri="{FF2B5EF4-FFF2-40B4-BE49-F238E27FC236}">
                <a16:creationId xmlns:a16="http://schemas.microsoft.com/office/drawing/2014/main" id="{44A98F9E-CFCC-6116-5BFC-F1BDE86BA881}"/>
              </a:ext>
            </a:extLst>
          </p:cNvPr>
          <p:cNvPicPr>
            <a:picLocks noChangeAspect="1"/>
          </p:cNvPicPr>
          <p:nvPr/>
        </p:nvPicPr>
        <p:blipFill>
          <a:blip r:embed="rId5"/>
          <a:stretch>
            <a:fillRect/>
          </a:stretch>
        </p:blipFill>
        <p:spPr>
          <a:xfrm rot="10800000">
            <a:off x="9338432" y="5041046"/>
            <a:ext cx="2853568" cy="1816954"/>
          </a:xfrm>
          <a:prstGeom prst="rect">
            <a:avLst/>
          </a:prstGeom>
          <a:ln w="12700">
            <a:miter lim="400000"/>
          </a:ln>
        </p:spPr>
      </p:pic>
      <p:pic>
        <p:nvPicPr>
          <p:cNvPr id="5" name="Picture 3" descr="Related image">
            <a:extLst>
              <a:ext uri="{FF2B5EF4-FFF2-40B4-BE49-F238E27FC236}">
                <a16:creationId xmlns:a16="http://schemas.microsoft.com/office/drawing/2014/main" id="{621A0CD3-CD92-2ED7-4B1A-2BD0F4D878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0465EC5-B521-FFD8-8E9B-03D41469A58F}"/>
              </a:ext>
            </a:extLst>
          </p:cNvPr>
          <p:cNvPicPr>
            <a:picLocks noChangeAspect="1"/>
          </p:cNvPicPr>
          <p:nvPr/>
        </p:nvPicPr>
        <p:blipFill>
          <a:blip r:embed="rId7"/>
          <a:stretch>
            <a:fillRect/>
          </a:stretch>
        </p:blipFill>
        <p:spPr>
          <a:xfrm>
            <a:off x="146160" y="6137760"/>
            <a:ext cx="1631607" cy="592492"/>
          </a:xfrm>
          <a:prstGeom prst="rect">
            <a:avLst/>
          </a:prstGeom>
        </p:spPr>
      </p:pic>
      <p:pic>
        <p:nvPicPr>
          <p:cNvPr id="11" name="Picture 10" descr="Doctor explaining paperwork to a patient in an examination room">
            <a:extLst>
              <a:ext uri="{FF2B5EF4-FFF2-40B4-BE49-F238E27FC236}">
                <a16:creationId xmlns:a16="http://schemas.microsoft.com/office/drawing/2014/main" id="{9EBF2F44-BD1D-CB9D-6875-6750DFF346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6349" y="2708760"/>
            <a:ext cx="5029891" cy="3353261"/>
          </a:xfrm>
          <a:prstGeom prst="rect">
            <a:avLst/>
          </a:prstGeom>
        </p:spPr>
      </p:pic>
      <p:pic>
        <p:nvPicPr>
          <p:cNvPr id="42" name="Audio 41">
            <a:hlinkClick r:id="" action="ppaction://media"/>
            <a:extLst>
              <a:ext uri="{FF2B5EF4-FFF2-40B4-BE49-F238E27FC236}">
                <a16:creationId xmlns:a16="http://schemas.microsoft.com/office/drawing/2014/main" id="{F122C1AD-121F-8289-CD4C-28A0AFA8FA1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82692527"/>
      </p:ext>
    </p:extLst>
  </p:cSld>
  <p:clrMapOvr>
    <a:masterClrMapping/>
  </p:clrMapOvr>
  <mc:AlternateContent xmlns:mc="http://schemas.openxmlformats.org/markup-compatibility/2006" xmlns:p14="http://schemas.microsoft.com/office/powerpoint/2010/main">
    <mc:Choice Requires="p14">
      <p:transition spd="slow" p14:dur="2000" advTm="29322"/>
    </mc:Choice>
    <mc:Fallback xmlns="">
      <p:transition spd="slow" advTm="29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E771-9C3B-4548-2EFF-C6727430DBC9}"/>
              </a:ext>
            </a:extLst>
          </p:cNvPr>
          <p:cNvSpPr>
            <a:spLocks noGrp="1"/>
          </p:cNvSpPr>
          <p:nvPr>
            <p:ph type="title"/>
          </p:nvPr>
        </p:nvSpPr>
        <p:spPr/>
        <p:txBody>
          <a:bodyPr>
            <a:normAutofit/>
          </a:bodyPr>
          <a:lstStyle/>
          <a:p>
            <a:r>
              <a:rPr lang="en-GB" sz="3600" b="1" dirty="0">
                <a:solidFill>
                  <a:srgbClr val="CC0099"/>
                </a:solidFill>
                <a:latin typeface="Helvetica Neue"/>
              </a:rPr>
              <a:t>What should it include? </a:t>
            </a:r>
            <a:endParaRPr lang="en-GB" sz="3600" dirty="0"/>
          </a:p>
        </p:txBody>
      </p:sp>
      <p:sp>
        <p:nvSpPr>
          <p:cNvPr id="3" name="Content Placeholder 2">
            <a:extLst>
              <a:ext uri="{FF2B5EF4-FFF2-40B4-BE49-F238E27FC236}">
                <a16:creationId xmlns:a16="http://schemas.microsoft.com/office/drawing/2014/main" id="{B23076BA-2165-2E35-6785-4BD89907AEF2}"/>
              </a:ext>
            </a:extLst>
          </p:cNvPr>
          <p:cNvSpPr>
            <a:spLocks noGrp="1"/>
          </p:cNvSpPr>
          <p:nvPr>
            <p:ph idx="1"/>
          </p:nvPr>
        </p:nvSpPr>
        <p:spPr>
          <a:xfrm>
            <a:off x="931506" y="1516857"/>
            <a:ext cx="10515600" cy="4351338"/>
          </a:xfrm>
        </p:spPr>
        <p:txBody>
          <a:bodyPr/>
          <a:lstStyle/>
          <a:p>
            <a:pPr marL="0" indent="0">
              <a:buNone/>
            </a:pPr>
            <a:endParaRPr lang="en-GB" dirty="0"/>
          </a:p>
          <a:p>
            <a:r>
              <a:rPr lang="en-GB" dirty="0"/>
              <a:t>The test purpose/conditions testing for.</a:t>
            </a:r>
          </a:p>
          <a:p>
            <a:r>
              <a:rPr lang="en-GB" dirty="0"/>
              <a:t> The family implications</a:t>
            </a:r>
          </a:p>
          <a:p>
            <a:r>
              <a:rPr lang="en-GB" dirty="0"/>
              <a:t>Uncertainty</a:t>
            </a:r>
          </a:p>
          <a:p>
            <a:r>
              <a:rPr lang="en-GB" dirty="0"/>
              <a:t>Unexpected information</a:t>
            </a:r>
          </a:p>
          <a:p>
            <a:r>
              <a:rPr lang="en-GB" dirty="0"/>
              <a:t>DNA storage</a:t>
            </a:r>
          </a:p>
          <a:p>
            <a:r>
              <a:rPr lang="en-GB" dirty="0"/>
              <a:t>Health records</a:t>
            </a:r>
          </a:p>
          <a:p>
            <a:pPr marL="0" indent="0">
              <a:buNone/>
            </a:pPr>
            <a:endParaRPr lang="en-GB" dirty="0"/>
          </a:p>
        </p:txBody>
      </p:sp>
      <p:pic>
        <p:nvPicPr>
          <p:cNvPr id="5" name="top left corner.png" descr="top left corner.png">
            <a:extLst>
              <a:ext uri="{FF2B5EF4-FFF2-40B4-BE49-F238E27FC236}">
                <a16:creationId xmlns:a16="http://schemas.microsoft.com/office/drawing/2014/main" id="{94439747-0DA6-B004-C376-04D421299780}"/>
              </a:ext>
            </a:extLst>
          </p:cNvPr>
          <p:cNvPicPr>
            <a:picLocks noChangeAspect="1"/>
          </p:cNvPicPr>
          <p:nvPr/>
        </p:nvPicPr>
        <p:blipFill>
          <a:blip r:embed="rId6"/>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0D8C744D-30DF-BB91-9971-B75B297A9735}"/>
              </a:ext>
            </a:extLst>
          </p:cNvPr>
          <p:cNvPicPr>
            <a:picLocks noChangeAspect="1"/>
          </p:cNvPicPr>
          <p:nvPr/>
        </p:nvPicPr>
        <p:blipFill>
          <a:blip r:embed="rId7"/>
          <a:stretch>
            <a:fillRect/>
          </a:stretch>
        </p:blipFill>
        <p:spPr>
          <a:xfrm>
            <a:off x="192366" y="6112593"/>
            <a:ext cx="1631607" cy="592492"/>
          </a:xfrm>
          <a:prstGeom prst="rect">
            <a:avLst/>
          </a:prstGeom>
        </p:spPr>
      </p:pic>
      <p:pic>
        <p:nvPicPr>
          <p:cNvPr id="7" name="Picture 3" descr="Related image">
            <a:extLst>
              <a:ext uri="{FF2B5EF4-FFF2-40B4-BE49-F238E27FC236}">
                <a16:creationId xmlns:a16="http://schemas.microsoft.com/office/drawing/2014/main" id="{F43D2443-E19E-5495-C48A-C1522F1069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Audio 22">
            <a:hlinkClick r:id="" action="ppaction://media"/>
            <a:extLst>
              <a:ext uri="{FF2B5EF4-FFF2-40B4-BE49-F238E27FC236}">
                <a16:creationId xmlns:a16="http://schemas.microsoft.com/office/drawing/2014/main" id="{ACF9C547-E63B-1EA9-F1F9-DAEE9B125538}"/>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87500" t="-287500" r="-287500" b="-28750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189423894"/>
      </p:ext>
    </p:extLst>
  </p:cSld>
  <p:clrMapOvr>
    <a:masterClrMapping/>
  </p:clrMapOvr>
  <mc:AlternateContent xmlns:mc="http://schemas.openxmlformats.org/markup-compatibility/2006" xmlns:p14="http://schemas.microsoft.com/office/powerpoint/2010/main">
    <mc:Choice Requires="p14">
      <p:transition spd="slow" p14:dur="2000" advTm="27257"/>
    </mc:Choice>
    <mc:Fallback xmlns="">
      <p:transition spd="slow" advTm="27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E771-9C3B-4548-2EFF-C6727430DBC9}"/>
              </a:ext>
            </a:extLst>
          </p:cNvPr>
          <p:cNvSpPr>
            <a:spLocks noGrp="1"/>
          </p:cNvSpPr>
          <p:nvPr>
            <p:ph type="title"/>
          </p:nvPr>
        </p:nvSpPr>
        <p:spPr/>
        <p:txBody>
          <a:bodyPr>
            <a:normAutofit/>
          </a:bodyPr>
          <a:lstStyle/>
          <a:p>
            <a:r>
              <a:rPr lang="en-GB" sz="3600" b="1" dirty="0">
                <a:solidFill>
                  <a:srgbClr val="CC0099"/>
                </a:solidFill>
                <a:latin typeface="Helvetica Neue"/>
              </a:rPr>
              <a:t>The test purpose and conditions</a:t>
            </a:r>
            <a:br>
              <a:rPr lang="en-GB" sz="3600" b="1" dirty="0">
                <a:solidFill>
                  <a:srgbClr val="CC0099"/>
                </a:solidFill>
                <a:latin typeface="Helvetica Neue"/>
              </a:rPr>
            </a:br>
            <a:r>
              <a:rPr lang="en-GB" sz="3600" b="1" dirty="0">
                <a:solidFill>
                  <a:srgbClr val="CC0099"/>
                </a:solidFill>
                <a:latin typeface="Helvetica Neue"/>
              </a:rPr>
              <a:t> testing for. </a:t>
            </a:r>
            <a:endParaRPr lang="en-GB" sz="3600" dirty="0"/>
          </a:p>
        </p:txBody>
      </p:sp>
      <p:sp>
        <p:nvSpPr>
          <p:cNvPr id="3" name="Content Placeholder 2">
            <a:extLst>
              <a:ext uri="{FF2B5EF4-FFF2-40B4-BE49-F238E27FC236}">
                <a16:creationId xmlns:a16="http://schemas.microsoft.com/office/drawing/2014/main" id="{B23076BA-2165-2E35-6785-4BD89907AEF2}"/>
              </a:ext>
            </a:extLst>
          </p:cNvPr>
          <p:cNvSpPr>
            <a:spLocks noGrp="1"/>
          </p:cNvSpPr>
          <p:nvPr>
            <p:ph idx="1"/>
          </p:nvPr>
        </p:nvSpPr>
        <p:spPr>
          <a:xfrm>
            <a:off x="931506" y="1516857"/>
            <a:ext cx="10515600" cy="4351338"/>
          </a:xfrm>
        </p:spPr>
        <p:txBody>
          <a:bodyPr/>
          <a:lstStyle/>
          <a:p>
            <a:pPr marL="0" indent="0">
              <a:buNone/>
            </a:pPr>
            <a:endParaRPr lang="en-GB" dirty="0"/>
          </a:p>
          <a:p>
            <a:r>
              <a:rPr lang="en-GB" dirty="0"/>
              <a:t>Why the patient is being offered the test.</a:t>
            </a:r>
          </a:p>
          <a:p>
            <a:r>
              <a:rPr lang="en-GB" dirty="0"/>
              <a:t>What the test is looking for and what it involves.</a:t>
            </a:r>
          </a:p>
          <a:p>
            <a:r>
              <a:rPr lang="en-GB" dirty="0"/>
              <a:t>Implications for the patient</a:t>
            </a:r>
          </a:p>
          <a:p>
            <a:r>
              <a:rPr lang="en-GB" dirty="0"/>
              <a:t>Limitations of the testing</a:t>
            </a:r>
          </a:p>
          <a:p>
            <a:r>
              <a:rPr lang="en-GB" dirty="0"/>
              <a:t>Consequences of not having the testing.</a:t>
            </a:r>
          </a:p>
          <a:p>
            <a:r>
              <a:rPr lang="en-GB" dirty="0"/>
              <a:t>Timing of test</a:t>
            </a:r>
          </a:p>
          <a:p>
            <a:r>
              <a:rPr lang="en-GB" dirty="0"/>
              <a:t>Possible psychological implications of the result.</a:t>
            </a:r>
          </a:p>
        </p:txBody>
      </p:sp>
      <p:pic>
        <p:nvPicPr>
          <p:cNvPr id="5" name="top left corner.png" descr="top left corner.png">
            <a:extLst>
              <a:ext uri="{FF2B5EF4-FFF2-40B4-BE49-F238E27FC236}">
                <a16:creationId xmlns:a16="http://schemas.microsoft.com/office/drawing/2014/main" id="{94439747-0DA6-B004-C376-04D421299780}"/>
              </a:ext>
            </a:extLst>
          </p:cNvPr>
          <p:cNvPicPr>
            <a:picLocks noChangeAspect="1"/>
          </p:cNvPicPr>
          <p:nvPr/>
        </p:nvPicPr>
        <p:blipFill>
          <a:blip r:embed="rId6"/>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0D8C744D-30DF-BB91-9971-B75B297A9735}"/>
              </a:ext>
            </a:extLst>
          </p:cNvPr>
          <p:cNvPicPr>
            <a:picLocks noChangeAspect="1"/>
          </p:cNvPicPr>
          <p:nvPr/>
        </p:nvPicPr>
        <p:blipFill>
          <a:blip r:embed="rId7"/>
          <a:stretch>
            <a:fillRect/>
          </a:stretch>
        </p:blipFill>
        <p:spPr>
          <a:xfrm>
            <a:off x="192366" y="6112593"/>
            <a:ext cx="1631607" cy="592492"/>
          </a:xfrm>
          <a:prstGeom prst="rect">
            <a:avLst/>
          </a:prstGeom>
        </p:spPr>
      </p:pic>
      <p:pic>
        <p:nvPicPr>
          <p:cNvPr id="7" name="Picture 3" descr="Related image">
            <a:extLst>
              <a:ext uri="{FF2B5EF4-FFF2-40B4-BE49-F238E27FC236}">
                <a16:creationId xmlns:a16="http://schemas.microsoft.com/office/drawing/2014/main" id="{F43D2443-E19E-5495-C48A-C1522F1069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Audio 71">
            <a:hlinkClick r:id="" action="ppaction://media"/>
            <a:extLst>
              <a:ext uri="{FF2B5EF4-FFF2-40B4-BE49-F238E27FC236}">
                <a16:creationId xmlns:a16="http://schemas.microsoft.com/office/drawing/2014/main" id="{D8C1A8A4-285F-5073-3DA7-226692CD6BBD}"/>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87500" t="-287500" r="-287500" b="-28750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406081199"/>
      </p:ext>
    </p:extLst>
  </p:cSld>
  <p:clrMapOvr>
    <a:masterClrMapping/>
  </p:clrMapOvr>
  <mc:AlternateContent xmlns:mc="http://schemas.openxmlformats.org/markup-compatibility/2006" xmlns:p14="http://schemas.microsoft.com/office/powerpoint/2010/main">
    <mc:Choice Requires="p14">
      <p:transition spd="slow" p14:dur="2000" advTm="216055"/>
    </mc:Choice>
    <mc:Fallback xmlns="">
      <p:transition spd="slow" advTm="216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E771-9C3B-4548-2EFF-C6727430DBC9}"/>
              </a:ext>
            </a:extLst>
          </p:cNvPr>
          <p:cNvSpPr>
            <a:spLocks noGrp="1"/>
          </p:cNvSpPr>
          <p:nvPr>
            <p:ph type="title"/>
          </p:nvPr>
        </p:nvSpPr>
        <p:spPr/>
        <p:txBody>
          <a:bodyPr>
            <a:normAutofit/>
          </a:bodyPr>
          <a:lstStyle/>
          <a:p>
            <a:r>
              <a:rPr lang="en-GB" sz="3600" b="1" dirty="0">
                <a:solidFill>
                  <a:srgbClr val="CC0099"/>
                </a:solidFill>
                <a:latin typeface="Helvetica Neue"/>
              </a:rPr>
              <a:t>The family implications.</a:t>
            </a:r>
            <a:endParaRPr lang="en-GB" sz="3600" dirty="0"/>
          </a:p>
        </p:txBody>
      </p:sp>
      <p:sp>
        <p:nvSpPr>
          <p:cNvPr id="3" name="Content Placeholder 2">
            <a:extLst>
              <a:ext uri="{FF2B5EF4-FFF2-40B4-BE49-F238E27FC236}">
                <a16:creationId xmlns:a16="http://schemas.microsoft.com/office/drawing/2014/main" id="{B23076BA-2165-2E35-6785-4BD89907AEF2}"/>
              </a:ext>
            </a:extLst>
          </p:cNvPr>
          <p:cNvSpPr>
            <a:spLocks noGrp="1"/>
          </p:cNvSpPr>
          <p:nvPr>
            <p:ph idx="1"/>
          </p:nvPr>
        </p:nvSpPr>
        <p:spPr>
          <a:xfrm>
            <a:off x="931506" y="1516857"/>
            <a:ext cx="10515600" cy="4351338"/>
          </a:xfrm>
        </p:spPr>
        <p:txBody>
          <a:bodyPr/>
          <a:lstStyle/>
          <a:p>
            <a:pPr marL="0" indent="0">
              <a:buNone/>
            </a:pPr>
            <a:endParaRPr lang="en-GB" dirty="0"/>
          </a:p>
          <a:p>
            <a:pPr marL="0" indent="0">
              <a:buNone/>
            </a:pPr>
            <a:endParaRPr lang="en-GB" dirty="0"/>
          </a:p>
        </p:txBody>
      </p:sp>
      <p:pic>
        <p:nvPicPr>
          <p:cNvPr id="5" name="top left corner.png" descr="top left corner.png">
            <a:extLst>
              <a:ext uri="{FF2B5EF4-FFF2-40B4-BE49-F238E27FC236}">
                <a16:creationId xmlns:a16="http://schemas.microsoft.com/office/drawing/2014/main" id="{94439747-0DA6-B004-C376-04D421299780}"/>
              </a:ext>
            </a:extLst>
          </p:cNvPr>
          <p:cNvPicPr>
            <a:picLocks noChangeAspect="1"/>
          </p:cNvPicPr>
          <p:nvPr/>
        </p:nvPicPr>
        <p:blipFill>
          <a:blip r:embed="rId6"/>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0D8C744D-30DF-BB91-9971-B75B297A9735}"/>
              </a:ext>
            </a:extLst>
          </p:cNvPr>
          <p:cNvPicPr>
            <a:picLocks noChangeAspect="1"/>
          </p:cNvPicPr>
          <p:nvPr/>
        </p:nvPicPr>
        <p:blipFill>
          <a:blip r:embed="rId7"/>
          <a:stretch>
            <a:fillRect/>
          </a:stretch>
        </p:blipFill>
        <p:spPr>
          <a:xfrm>
            <a:off x="192366" y="6112593"/>
            <a:ext cx="1631607" cy="592492"/>
          </a:xfrm>
          <a:prstGeom prst="rect">
            <a:avLst/>
          </a:prstGeom>
        </p:spPr>
      </p:pic>
      <p:pic>
        <p:nvPicPr>
          <p:cNvPr id="7" name="Picture 3" descr="Related image">
            <a:extLst>
              <a:ext uri="{FF2B5EF4-FFF2-40B4-BE49-F238E27FC236}">
                <a16:creationId xmlns:a16="http://schemas.microsoft.com/office/drawing/2014/main" id="{F43D2443-E19E-5495-C48A-C1522F1069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4837A38-C2D8-2D42-852D-28B0A57549D1}"/>
              </a:ext>
            </a:extLst>
          </p:cNvPr>
          <p:cNvPicPr>
            <a:picLocks noChangeAspect="1"/>
          </p:cNvPicPr>
          <p:nvPr/>
        </p:nvPicPr>
        <p:blipFill>
          <a:blip r:embed="rId9"/>
          <a:stretch>
            <a:fillRect/>
          </a:stretch>
        </p:blipFill>
        <p:spPr>
          <a:xfrm>
            <a:off x="3783436" y="3486096"/>
            <a:ext cx="3867324" cy="3109077"/>
          </a:xfrm>
          <a:prstGeom prst="rect">
            <a:avLst/>
          </a:prstGeom>
        </p:spPr>
      </p:pic>
      <p:sp>
        <p:nvSpPr>
          <p:cNvPr id="11" name="TextBox 10">
            <a:extLst>
              <a:ext uri="{FF2B5EF4-FFF2-40B4-BE49-F238E27FC236}">
                <a16:creationId xmlns:a16="http://schemas.microsoft.com/office/drawing/2014/main" id="{963B6AB8-08A6-3342-92F8-445C4FEC047E}"/>
              </a:ext>
            </a:extLst>
          </p:cNvPr>
          <p:cNvSpPr txBox="1"/>
          <p:nvPr/>
        </p:nvSpPr>
        <p:spPr>
          <a:xfrm>
            <a:off x="931506" y="1651339"/>
            <a:ext cx="10183907" cy="2246769"/>
          </a:xfrm>
          <a:prstGeom prst="rect">
            <a:avLst/>
          </a:prstGeom>
          <a:noFill/>
        </p:spPr>
        <p:txBody>
          <a:bodyPr wrap="square">
            <a:spAutoFit/>
          </a:bodyPr>
          <a:lstStyle/>
          <a:p>
            <a:pPr marL="457200" indent="-457200">
              <a:buFont typeface="Arial" panose="020B0604020202020204" pitchFamily="34" charset="0"/>
              <a:buChar char="•"/>
            </a:pPr>
            <a:r>
              <a:rPr lang="en-GB" sz="2800" dirty="0"/>
              <a:t>The results of the test may have implications for other family members.</a:t>
            </a:r>
          </a:p>
          <a:p>
            <a:pPr marL="457200" indent="-457200">
              <a:buFont typeface="Arial" panose="020B0604020202020204" pitchFamily="34" charset="0"/>
              <a:buChar char="•"/>
            </a:pPr>
            <a:r>
              <a:rPr lang="en-GB" sz="2800" dirty="0"/>
              <a:t>Information may be needed to be passed on to help inform the care of other relatives</a:t>
            </a:r>
          </a:p>
          <a:p>
            <a:pPr marL="457200" indent="-457200">
              <a:buFont typeface="Arial" panose="020B0604020202020204" pitchFamily="34" charset="0"/>
              <a:buChar char="•"/>
            </a:pPr>
            <a:endParaRPr lang="en-GB" sz="2800" dirty="0"/>
          </a:p>
        </p:txBody>
      </p:sp>
      <p:pic>
        <p:nvPicPr>
          <p:cNvPr id="67" name="Audio 66">
            <a:hlinkClick r:id="" action="ppaction://media"/>
            <a:extLst>
              <a:ext uri="{FF2B5EF4-FFF2-40B4-BE49-F238E27FC236}">
                <a16:creationId xmlns:a16="http://schemas.microsoft.com/office/drawing/2014/main" id="{00158CF4-92F7-3F2C-3A5B-281DE2850EB4}"/>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287500" t="-287500" r="-287500" b="-28750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004426429"/>
      </p:ext>
    </p:extLst>
  </p:cSld>
  <p:clrMapOvr>
    <a:masterClrMapping/>
  </p:clrMapOvr>
  <mc:AlternateContent xmlns:mc="http://schemas.openxmlformats.org/markup-compatibility/2006" xmlns:p14="http://schemas.microsoft.com/office/powerpoint/2010/main">
    <mc:Choice Requires="p14">
      <p:transition spd="slow" p14:dur="2000" advTm="87450"/>
    </mc:Choice>
    <mc:Fallback xmlns="">
      <p:transition spd="slow" advTm="8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E771-9C3B-4548-2EFF-C6727430DBC9}"/>
              </a:ext>
            </a:extLst>
          </p:cNvPr>
          <p:cNvSpPr>
            <a:spLocks noGrp="1"/>
          </p:cNvSpPr>
          <p:nvPr>
            <p:ph type="title"/>
          </p:nvPr>
        </p:nvSpPr>
        <p:spPr/>
        <p:txBody>
          <a:bodyPr>
            <a:normAutofit/>
          </a:bodyPr>
          <a:lstStyle/>
          <a:p>
            <a:r>
              <a:rPr lang="en-GB" sz="3600" b="1" dirty="0">
                <a:solidFill>
                  <a:srgbClr val="CC0099"/>
                </a:solidFill>
                <a:latin typeface="Helvetica Neue"/>
              </a:rPr>
              <a:t>Uncertainty. </a:t>
            </a:r>
            <a:endParaRPr lang="en-GB" sz="3600" dirty="0"/>
          </a:p>
        </p:txBody>
      </p:sp>
      <p:sp>
        <p:nvSpPr>
          <p:cNvPr id="3" name="Content Placeholder 2">
            <a:extLst>
              <a:ext uri="{FF2B5EF4-FFF2-40B4-BE49-F238E27FC236}">
                <a16:creationId xmlns:a16="http://schemas.microsoft.com/office/drawing/2014/main" id="{B23076BA-2165-2E35-6785-4BD89907AEF2}"/>
              </a:ext>
            </a:extLst>
          </p:cNvPr>
          <p:cNvSpPr>
            <a:spLocks noGrp="1"/>
          </p:cNvSpPr>
          <p:nvPr>
            <p:ph idx="1"/>
          </p:nvPr>
        </p:nvSpPr>
        <p:spPr>
          <a:xfrm>
            <a:off x="931506" y="1516857"/>
            <a:ext cx="10515600" cy="1679349"/>
          </a:xfrm>
        </p:spPr>
        <p:txBody>
          <a:bodyPr/>
          <a:lstStyle/>
          <a:p>
            <a:r>
              <a:rPr lang="en-GB" dirty="0"/>
              <a:t>Variants of uncertain significance.</a:t>
            </a:r>
          </a:p>
          <a:p>
            <a:r>
              <a:rPr lang="en-GB" dirty="0"/>
              <a:t>Interpretation of results may change over time</a:t>
            </a:r>
          </a:p>
        </p:txBody>
      </p:sp>
      <p:pic>
        <p:nvPicPr>
          <p:cNvPr id="5" name="top left corner.png" descr="top left corner.png">
            <a:extLst>
              <a:ext uri="{FF2B5EF4-FFF2-40B4-BE49-F238E27FC236}">
                <a16:creationId xmlns:a16="http://schemas.microsoft.com/office/drawing/2014/main" id="{94439747-0DA6-B004-C376-04D421299780}"/>
              </a:ext>
            </a:extLst>
          </p:cNvPr>
          <p:cNvPicPr>
            <a:picLocks noChangeAspect="1"/>
          </p:cNvPicPr>
          <p:nvPr/>
        </p:nvPicPr>
        <p:blipFill>
          <a:blip r:embed="rId6"/>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0D8C744D-30DF-BB91-9971-B75B297A9735}"/>
              </a:ext>
            </a:extLst>
          </p:cNvPr>
          <p:cNvPicPr>
            <a:picLocks noChangeAspect="1"/>
          </p:cNvPicPr>
          <p:nvPr/>
        </p:nvPicPr>
        <p:blipFill>
          <a:blip r:embed="rId7"/>
          <a:stretch>
            <a:fillRect/>
          </a:stretch>
        </p:blipFill>
        <p:spPr>
          <a:xfrm>
            <a:off x="192366" y="6112593"/>
            <a:ext cx="1631607" cy="592492"/>
          </a:xfrm>
          <a:prstGeom prst="rect">
            <a:avLst/>
          </a:prstGeom>
        </p:spPr>
      </p:pic>
      <p:pic>
        <p:nvPicPr>
          <p:cNvPr id="7" name="Picture 3" descr="Related image">
            <a:extLst>
              <a:ext uri="{FF2B5EF4-FFF2-40B4-BE49-F238E27FC236}">
                <a16:creationId xmlns:a16="http://schemas.microsoft.com/office/drawing/2014/main" id="{F43D2443-E19E-5495-C48A-C1522F1069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olorful question marks on a white background">
            <a:extLst>
              <a:ext uri="{FF2B5EF4-FFF2-40B4-BE49-F238E27FC236}">
                <a16:creationId xmlns:a16="http://schemas.microsoft.com/office/drawing/2014/main" id="{E4B6A1E8-02E8-3C04-B4C7-C9DF05E7C9FF}"/>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516697" y="3344906"/>
            <a:ext cx="5905849" cy="3147969"/>
          </a:xfrm>
          <a:prstGeom prst="rect">
            <a:avLst/>
          </a:prstGeom>
        </p:spPr>
      </p:pic>
      <p:pic>
        <p:nvPicPr>
          <p:cNvPr id="47" name="Audio 46">
            <a:hlinkClick r:id="" action="ppaction://media"/>
            <a:extLst>
              <a:ext uri="{FF2B5EF4-FFF2-40B4-BE49-F238E27FC236}">
                <a16:creationId xmlns:a16="http://schemas.microsoft.com/office/drawing/2014/main" id="{D51F79D3-2586-617B-70D2-96641F8CB2BA}"/>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87500" t="-287500" r="-287500" b="-28750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25165758"/>
      </p:ext>
    </p:extLst>
  </p:cSld>
  <p:clrMapOvr>
    <a:masterClrMapping/>
  </p:clrMapOvr>
  <mc:AlternateContent xmlns:mc="http://schemas.openxmlformats.org/markup-compatibility/2006" xmlns:p14="http://schemas.microsoft.com/office/powerpoint/2010/main">
    <mc:Choice Requires="p14">
      <p:transition spd="slow" p14:dur="2000" advTm="76337"/>
    </mc:Choice>
    <mc:Fallback xmlns="">
      <p:transition spd="slow" advTm="76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E771-9C3B-4548-2EFF-C6727430DBC9}"/>
              </a:ext>
            </a:extLst>
          </p:cNvPr>
          <p:cNvSpPr>
            <a:spLocks noGrp="1"/>
          </p:cNvSpPr>
          <p:nvPr>
            <p:ph type="title"/>
          </p:nvPr>
        </p:nvSpPr>
        <p:spPr/>
        <p:txBody>
          <a:bodyPr>
            <a:normAutofit/>
          </a:bodyPr>
          <a:lstStyle/>
          <a:p>
            <a:r>
              <a:rPr lang="en-GB" sz="3600" b="1" dirty="0">
                <a:solidFill>
                  <a:srgbClr val="CC0099"/>
                </a:solidFill>
                <a:latin typeface="Helvetica Neue"/>
              </a:rPr>
              <a:t>Unexpected information. </a:t>
            </a:r>
            <a:endParaRPr lang="en-GB" sz="3600" dirty="0"/>
          </a:p>
        </p:txBody>
      </p:sp>
      <p:sp>
        <p:nvSpPr>
          <p:cNvPr id="3" name="Content Placeholder 2">
            <a:extLst>
              <a:ext uri="{FF2B5EF4-FFF2-40B4-BE49-F238E27FC236}">
                <a16:creationId xmlns:a16="http://schemas.microsoft.com/office/drawing/2014/main" id="{B23076BA-2165-2E35-6785-4BD89907AEF2}"/>
              </a:ext>
            </a:extLst>
          </p:cNvPr>
          <p:cNvSpPr>
            <a:spLocks noGrp="1"/>
          </p:cNvSpPr>
          <p:nvPr>
            <p:ph idx="1"/>
          </p:nvPr>
        </p:nvSpPr>
        <p:spPr>
          <a:xfrm>
            <a:off x="931506" y="1516857"/>
            <a:ext cx="10515600" cy="1645793"/>
          </a:xfrm>
        </p:spPr>
        <p:txBody>
          <a:bodyPr/>
          <a:lstStyle/>
          <a:p>
            <a:r>
              <a:rPr lang="en-GB" dirty="0"/>
              <a:t>Test may reveal information relevant to other diseases that are not related to why the test is being done.</a:t>
            </a:r>
          </a:p>
          <a:p>
            <a:pPr marL="0" indent="0">
              <a:buNone/>
            </a:pPr>
            <a:endParaRPr lang="en-GB" dirty="0"/>
          </a:p>
          <a:p>
            <a:endParaRPr lang="en-GB" dirty="0"/>
          </a:p>
          <a:p>
            <a:endParaRPr lang="en-GB" dirty="0"/>
          </a:p>
        </p:txBody>
      </p:sp>
      <p:pic>
        <p:nvPicPr>
          <p:cNvPr id="5" name="top left corner.png" descr="top left corner.png">
            <a:extLst>
              <a:ext uri="{FF2B5EF4-FFF2-40B4-BE49-F238E27FC236}">
                <a16:creationId xmlns:a16="http://schemas.microsoft.com/office/drawing/2014/main" id="{94439747-0DA6-B004-C376-04D421299780}"/>
              </a:ext>
            </a:extLst>
          </p:cNvPr>
          <p:cNvPicPr>
            <a:picLocks noChangeAspect="1"/>
          </p:cNvPicPr>
          <p:nvPr/>
        </p:nvPicPr>
        <p:blipFill>
          <a:blip r:embed="rId5"/>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0D8C744D-30DF-BB91-9971-B75B297A9735}"/>
              </a:ext>
            </a:extLst>
          </p:cNvPr>
          <p:cNvPicPr>
            <a:picLocks noChangeAspect="1"/>
          </p:cNvPicPr>
          <p:nvPr/>
        </p:nvPicPr>
        <p:blipFill>
          <a:blip r:embed="rId6"/>
          <a:stretch>
            <a:fillRect/>
          </a:stretch>
        </p:blipFill>
        <p:spPr>
          <a:xfrm>
            <a:off x="192366" y="6112593"/>
            <a:ext cx="1631607" cy="592492"/>
          </a:xfrm>
          <a:prstGeom prst="rect">
            <a:avLst/>
          </a:prstGeom>
        </p:spPr>
      </p:pic>
      <p:pic>
        <p:nvPicPr>
          <p:cNvPr id="7" name="Picture 3" descr="Related image">
            <a:extLst>
              <a:ext uri="{FF2B5EF4-FFF2-40B4-BE49-F238E27FC236}">
                <a16:creationId xmlns:a16="http://schemas.microsoft.com/office/drawing/2014/main" id="{F43D2443-E19E-5495-C48A-C1522F1069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Premium Vector | Stunned young man feel shocked by unbelievable news amazed  male surprised by unexpected information or data vector illustration">
            <a:extLst>
              <a:ext uri="{FF2B5EF4-FFF2-40B4-BE49-F238E27FC236}">
                <a16:creationId xmlns:a16="http://schemas.microsoft.com/office/drawing/2014/main" id="{F1DE471E-F58A-F1DD-9877-DB218F9188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3927" y="3104320"/>
            <a:ext cx="4437776" cy="2953138"/>
          </a:xfrm>
          <a:prstGeom prst="rect">
            <a:avLst/>
          </a:prstGeom>
          <a:noFill/>
          <a:extLst>
            <a:ext uri="{909E8E84-426E-40DD-AFC4-6F175D3DCCD1}">
              <a14:hiddenFill xmlns:a14="http://schemas.microsoft.com/office/drawing/2010/main">
                <a:solidFill>
                  <a:srgbClr val="FFFFFF"/>
                </a:solidFill>
              </a14:hiddenFill>
            </a:ext>
          </a:extLst>
        </p:spPr>
      </p:pic>
      <p:pic>
        <p:nvPicPr>
          <p:cNvPr id="62" name="Audio 61">
            <a:hlinkClick r:id="" action="ppaction://media"/>
            <a:extLst>
              <a:ext uri="{FF2B5EF4-FFF2-40B4-BE49-F238E27FC236}">
                <a16:creationId xmlns:a16="http://schemas.microsoft.com/office/drawing/2014/main" id="{98AE2D01-419D-2C94-C088-41E0EABA71A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31623885"/>
      </p:ext>
    </p:extLst>
  </p:cSld>
  <p:clrMapOvr>
    <a:masterClrMapping/>
  </p:clrMapOvr>
  <mc:AlternateContent xmlns:mc="http://schemas.openxmlformats.org/markup-compatibility/2006" xmlns:p14="http://schemas.microsoft.com/office/powerpoint/2010/main">
    <mc:Choice Requires="p14">
      <p:transition spd="slow" p14:dur="2000" advTm="48450"/>
    </mc:Choice>
    <mc:Fallback xmlns="">
      <p:transition spd="slow" advTm="48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E771-9C3B-4548-2EFF-C6727430DBC9}"/>
              </a:ext>
            </a:extLst>
          </p:cNvPr>
          <p:cNvSpPr>
            <a:spLocks noGrp="1"/>
          </p:cNvSpPr>
          <p:nvPr>
            <p:ph type="title"/>
          </p:nvPr>
        </p:nvSpPr>
        <p:spPr/>
        <p:txBody>
          <a:bodyPr>
            <a:normAutofit/>
          </a:bodyPr>
          <a:lstStyle/>
          <a:p>
            <a:r>
              <a:rPr lang="en-GB" sz="3600" b="1" dirty="0">
                <a:solidFill>
                  <a:srgbClr val="CC0099"/>
                </a:solidFill>
                <a:latin typeface="Helvetica Neue"/>
              </a:rPr>
              <a:t>DNA storage</a:t>
            </a:r>
            <a:endParaRPr lang="en-GB" sz="3600" dirty="0"/>
          </a:p>
        </p:txBody>
      </p:sp>
      <p:sp>
        <p:nvSpPr>
          <p:cNvPr id="3" name="Content Placeholder 2">
            <a:extLst>
              <a:ext uri="{FF2B5EF4-FFF2-40B4-BE49-F238E27FC236}">
                <a16:creationId xmlns:a16="http://schemas.microsoft.com/office/drawing/2014/main" id="{B23076BA-2165-2E35-6785-4BD89907AEF2}"/>
              </a:ext>
            </a:extLst>
          </p:cNvPr>
          <p:cNvSpPr>
            <a:spLocks noGrp="1"/>
          </p:cNvSpPr>
          <p:nvPr>
            <p:ph idx="1"/>
          </p:nvPr>
        </p:nvSpPr>
        <p:spPr>
          <a:xfrm>
            <a:off x="931506" y="1516857"/>
            <a:ext cx="10515600" cy="4351338"/>
          </a:xfrm>
        </p:spPr>
        <p:txBody>
          <a:bodyPr/>
          <a:lstStyle/>
          <a:p>
            <a:r>
              <a:rPr lang="en-GB" dirty="0"/>
              <a:t>Normal laboratory practice is to store DNA extracted even after current testing is complete.</a:t>
            </a:r>
          </a:p>
        </p:txBody>
      </p:sp>
      <p:pic>
        <p:nvPicPr>
          <p:cNvPr id="5" name="top left corner.png" descr="top left corner.png">
            <a:extLst>
              <a:ext uri="{FF2B5EF4-FFF2-40B4-BE49-F238E27FC236}">
                <a16:creationId xmlns:a16="http://schemas.microsoft.com/office/drawing/2014/main" id="{94439747-0DA6-B004-C376-04D421299780}"/>
              </a:ext>
            </a:extLst>
          </p:cNvPr>
          <p:cNvPicPr>
            <a:picLocks noChangeAspect="1"/>
          </p:cNvPicPr>
          <p:nvPr/>
        </p:nvPicPr>
        <p:blipFill>
          <a:blip r:embed="rId5"/>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0D8C744D-30DF-BB91-9971-B75B297A9735}"/>
              </a:ext>
            </a:extLst>
          </p:cNvPr>
          <p:cNvPicPr>
            <a:picLocks noChangeAspect="1"/>
          </p:cNvPicPr>
          <p:nvPr/>
        </p:nvPicPr>
        <p:blipFill>
          <a:blip r:embed="rId6"/>
          <a:stretch>
            <a:fillRect/>
          </a:stretch>
        </p:blipFill>
        <p:spPr>
          <a:xfrm>
            <a:off x="192366" y="6112593"/>
            <a:ext cx="1631607" cy="592492"/>
          </a:xfrm>
          <a:prstGeom prst="rect">
            <a:avLst/>
          </a:prstGeom>
        </p:spPr>
      </p:pic>
      <p:pic>
        <p:nvPicPr>
          <p:cNvPr id="7" name="Picture 3" descr="Related image">
            <a:extLst>
              <a:ext uri="{FF2B5EF4-FFF2-40B4-BE49-F238E27FC236}">
                <a16:creationId xmlns:a16="http://schemas.microsoft.com/office/drawing/2014/main" id="{F43D2443-E19E-5495-C48A-C1522F1069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635" y="223354"/>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up of a pipette&#10;&#10;Description automatically generated">
            <a:extLst>
              <a:ext uri="{FF2B5EF4-FFF2-40B4-BE49-F238E27FC236}">
                <a16:creationId xmlns:a16="http://schemas.microsoft.com/office/drawing/2014/main" id="{3E22CF43-A26F-22B2-F7C6-44DD8B3F4128}"/>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117545" y="3252452"/>
            <a:ext cx="5061255" cy="3429000"/>
          </a:xfrm>
          <a:prstGeom prst="rect">
            <a:avLst/>
          </a:prstGeom>
        </p:spPr>
      </p:pic>
      <p:sp>
        <p:nvSpPr>
          <p:cNvPr id="9" name="TextBox 8">
            <a:extLst>
              <a:ext uri="{FF2B5EF4-FFF2-40B4-BE49-F238E27FC236}">
                <a16:creationId xmlns:a16="http://schemas.microsoft.com/office/drawing/2014/main" id="{3769F324-E685-9765-26B1-B1D65DBEA8EF}"/>
              </a:ext>
            </a:extLst>
          </p:cNvPr>
          <p:cNvSpPr txBox="1"/>
          <p:nvPr/>
        </p:nvSpPr>
        <p:spPr>
          <a:xfrm>
            <a:off x="3117545" y="6866564"/>
            <a:ext cx="5061255" cy="230832"/>
          </a:xfrm>
          <a:prstGeom prst="rect">
            <a:avLst/>
          </a:prstGeom>
          <a:noFill/>
        </p:spPr>
        <p:txBody>
          <a:bodyPr wrap="square" rtlCol="0">
            <a:spAutoFit/>
          </a:bodyPr>
          <a:lstStyle/>
          <a:p>
            <a:r>
              <a:rPr lang="en-GB" sz="900">
                <a:hlinkClick r:id="rId9" tooltip="https://medium.com/equal-future/dna-testing-heralded-for-its-reliability-can-unravel-at-the-edges-82765470c5af"/>
              </a:rPr>
              <a:t>This Photo</a:t>
            </a:r>
            <a:r>
              <a:rPr lang="en-GB" sz="900"/>
              <a:t> by Unknown Author is licensed under </a:t>
            </a:r>
            <a:r>
              <a:rPr lang="en-GB" sz="900">
                <a:hlinkClick r:id="rId10" tooltip="https://creativecommons.org/licenses/by/3.0/"/>
              </a:rPr>
              <a:t>CC BY</a:t>
            </a:r>
            <a:endParaRPr lang="en-GB" sz="900"/>
          </a:p>
        </p:txBody>
      </p:sp>
      <p:pic>
        <p:nvPicPr>
          <p:cNvPr id="39" name="Audio 38">
            <a:hlinkClick r:id="" action="ppaction://media"/>
            <a:extLst>
              <a:ext uri="{FF2B5EF4-FFF2-40B4-BE49-F238E27FC236}">
                <a16:creationId xmlns:a16="http://schemas.microsoft.com/office/drawing/2014/main" id="{7CA53909-54AA-F11A-03F5-0F2690E20602}"/>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22708677"/>
      </p:ext>
    </p:extLst>
  </p:cSld>
  <p:clrMapOvr>
    <a:masterClrMapping/>
  </p:clrMapOvr>
  <mc:AlternateContent xmlns:mc="http://schemas.openxmlformats.org/markup-compatibility/2006" xmlns:p14="http://schemas.microsoft.com/office/powerpoint/2010/main">
    <mc:Choice Requires="p14">
      <p:transition spd="slow" p14:dur="2000" advTm="52907"/>
    </mc:Choice>
    <mc:Fallback xmlns="">
      <p:transition spd="slow" advTm="52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
</p:tagLst>
</file>

<file path=ppt/tags/tag2.xml><?xml version="1.0" encoding="utf-8"?>
<p:tagLst xmlns:a="http://schemas.openxmlformats.org/drawingml/2006/main" xmlns:r="http://schemas.openxmlformats.org/officeDocument/2006/relationships" xmlns:p="http://schemas.openxmlformats.org/presentationml/2006/main">
  <p:tag name="TIMING" val="|8.1|12.8|36.5|38|42.2|13.2|18.4"/>
</p:tagLst>
</file>

<file path=ppt/tags/tag3.xml><?xml version="1.0" encoding="utf-8"?>
<p:tagLst xmlns:a="http://schemas.openxmlformats.org/drawingml/2006/main" xmlns:r="http://schemas.openxmlformats.org/officeDocument/2006/relationships" xmlns:p="http://schemas.openxmlformats.org/presentationml/2006/main">
  <p:tag name="TIMING" val="|6.3|39.5"/>
</p:tagLst>
</file>

<file path=ppt/tags/tag4.xml><?xml version="1.0" encoding="utf-8"?>
<p:tagLst xmlns:a="http://schemas.openxmlformats.org/drawingml/2006/main" xmlns:r="http://schemas.openxmlformats.org/officeDocument/2006/relationships" xmlns:p="http://schemas.openxmlformats.org/presentationml/2006/main">
  <p:tag name="TIMING" val="|4.4|24.1"/>
</p:tagLst>
</file>

<file path=ppt/tags/tag5.xml><?xml version="1.0" encoding="utf-8"?>
<p:tagLst xmlns:a="http://schemas.openxmlformats.org/drawingml/2006/main" xmlns:r="http://schemas.openxmlformats.org/officeDocument/2006/relationships" xmlns:p="http://schemas.openxmlformats.org/presentationml/2006/main">
  <p:tag name="TIMING" val="|5.8|48"/>
</p:tagLst>
</file>

<file path=ppt/tags/tag6.xml><?xml version="1.0" encoding="utf-8"?>
<p:tagLst xmlns:a="http://schemas.openxmlformats.org/drawingml/2006/main" xmlns:r="http://schemas.openxmlformats.org/officeDocument/2006/relationships" xmlns:p="http://schemas.openxmlformats.org/presentationml/2006/main">
  <p:tag name="TIMING" val="|17.2"/>
</p:tagLst>
</file>

<file path=ppt/tags/tag7.xml><?xml version="1.0" encoding="utf-8"?>
<p:tagLst xmlns:a="http://schemas.openxmlformats.org/drawingml/2006/main" xmlns:r="http://schemas.openxmlformats.org/officeDocument/2006/relationships" xmlns:p="http://schemas.openxmlformats.org/presentationml/2006/main">
  <p:tag name="TIMING" val="|1|1.3|13.4|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1910</TotalTime>
  <Words>1868</Words>
  <Application>Microsoft Office PowerPoint</Application>
  <PresentationFormat>Widescreen</PresentationFormat>
  <Paragraphs>137</Paragraphs>
  <Slides>18</Slides>
  <Notes>18</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Helvetica Neue</vt:lpstr>
      <vt:lpstr>Office Theme</vt:lpstr>
      <vt:lpstr>The Consent Conversation/Record of discussion for Germline Testing.   </vt:lpstr>
      <vt:lpstr>Overview</vt:lpstr>
      <vt:lpstr>What is a record of discussion? </vt:lpstr>
      <vt:lpstr>What should it include? </vt:lpstr>
      <vt:lpstr>The test purpose and conditions  testing for. </vt:lpstr>
      <vt:lpstr>The family implications.</vt:lpstr>
      <vt:lpstr>Uncertainty. </vt:lpstr>
      <vt:lpstr>Unexpected information. </vt:lpstr>
      <vt:lpstr>DNA storage</vt:lpstr>
      <vt:lpstr>Data storage. </vt:lpstr>
      <vt:lpstr>Health records. </vt:lpstr>
      <vt:lpstr>How is it completed? Other elements to consider. </vt:lpstr>
      <vt:lpstr>How is it completed? Other elements to consider. </vt:lpstr>
      <vt:lpstr>How is it completed? Other elements to consider. </vt:lpstr>
      <vt:lpstr>The record of discussion form </vt:lpstr>
      <vt:lpstr>Other sources of information? </vt:lpstr>
      <vt:lpstr>Other sources of information? </vt:lpstr>
      <vt:lpstr>Other sources of information?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test: purpose and process</dc:title>
  <dc:creator>Tanya Davis</dc:creator>
  <cp:lastModifiedBy>LYDIA GREENSMITH</cp:lastModifiedBy>
  <cp:revision>14</cp:revision>
  <dcterms:created xsi:type="dcterms:W3CDTF">2023-12-12T14:04:11Z</dcterms:created>
  <dcterms:modified xsi:type="dcterms:W3CDTF">2024-07-11T15:29:48Z</dcterms:modified>
</cp:coreProperties>
</file>