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93" r:id="rId2"/>
    <p:sldId id="355" r:id="rId3"/>
    <p:sldId id="396" r:id="rId4"/>
    <p:sldId id="274" r:id="rId5"/>
    <p:sldId id="397" r:id="rId6"/>
    <p:sldId id="399" r:id="rId7"/>
    <p:sldId id="331" r:id="rId8"/>
    <p:sldId id="330" r:id="rId9"/>
    <p:sldId id="398" r:id="rId10"/>
    <p:sldId id="358" r:id="rId11"/>
    <p:sldId id="366" r:id="rId12"/>
    <p:sldId id="400" r:id="rId13"/>
    <p:sldId id="326" r:id="rId14"/>
    <p:sldId id="401" r:id="rId15"/>
    <p:sldId id="369" r:id="rId16"/>
    <p:sldId id="310" r:id="rId17"/>
    <p:sldId id="368" r:id="rId18"/>
    <p:sldId id="308" r:id="rId19"/>
    <p:sldId id="402" r:id="rId20"/>
    <p:sldId id="372" r:id="rId21"/>
    <p:sldId id="367" r:id="rId22"/>
    <p:sldId id="299" r:id="rId23"/>
    <p:sldId id="395" r:id="rId24"/>
    <p:sldId id="371" r:id="rId25"/>
    <p:sldId id="40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0072"/>
    <a:srgbClr val="BF00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95" autoAdjust="0"/>
    <p:restoredTop sz="73469" autoAdjust="0"/>
  </p:normalViewPr>
  <p:slideViewPr>
    <p:cSldViewPr>
      <p:cViewPr varScale="1">
        <p:scale>
          <a:sx n="53" d="100"/>
          <a:sy n="53" d="100"/>
        </p:scale>
        <p:origin x="2052"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A35E6F-290C-4D52-9A80-E65AB40C9D2C}" type="datetimeFigureOut">
              <a:rPr lang="en-GB" smtClean="0"/>
              <a:t>11/07/2024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97ED37-EC8D-4444-9033-1F57E3AFBA7C}" type="slidenum">
              <a:rPr lang="en-GB" smtClean="0"/>
              <a:t>‹#›</a:t>
            </a:fld>
            <a:endParaRPr lang="en-GB"/>
          </a:p>
        </p:txBody>
      </p:sp>
    </p:spTree>
    <p:extLst>
      <p:ext uri="{BB962C8B-B14F-4D97-AF65-F5344CB8AC3E}">
        <p14:creationId xmlns:p14="http://schemas.microsoft.com/office/powerpoint/2010/main" val="2531155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Going back to the list of who is eligible for R430, the final bullet point is the more complex one. </a:t>
            </a:r>
          </a:p>
          <a:p>
            <a:r>
              <a:rPr lang="en-GB" dirty="0"/>
              <a:t>This says: Proband diagnosed with prostate cancer with a family history of prostate cancer where estimated likelihood of identifying a pathogenic variant in the relevant target genes is at least 10%</a:t>
            </a:r>
          </a:p>
          <a:p>
            <a:r>
              <a:rPr lang="en-GB" dirty="0"/>
              <a:t>So how do we determine the likelihood of there being a pathogenic variant in relevant target genes </a:t>
            </a:r>
          </a:p>
        </p:txBody>
      </p:sp>
      <p:sp>
        <p:nvSpPr>
          <p:cNvPr id="4" name="Slide Number Placeholder 3"/>
          <p:cNvSpPr>
            <a:spLocks noGrp="1"/>
          </p:cNvSpPr>
          <p:nvPr>
            <p:ph type="sldNum" sz="quarter" idx="5"/>
          </p:nvPr>
        </p:nvSpPr>
        <p:spPr/>
        <p:txBody>
          <a:bodyPr/>
          <a:lstStyle/>
          <a:p>
            <a:fld id="{3697ED37-EC8D-4444-9033-1F57E3AFBA7C}" type="slidenum">
              <a:rPr lang="en-GB" smtClean="0"/>
              <a:t>1</a:t>
            </a:fld>
            <a:endParaRPr lang="en-GB"/>
          </a:p>
        </p:txBody>
      </p:sp>
    </p:spTree>
    <p:extLst>
      <p:ext uri="{BB962C8B-B14F-4D97-AF65-F5344CB8AC3E}">
        <p14:creationId xmlns:p14="http://schemas.microsoft.com/office/powerpoint/2010/main" val="4117706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clarified who has had cancer, can use this scoring system to assign and calculate points</a:t>
            </a:r>
          </a:p>
          <a:p>
            <a:endParaRPr lang="en-GB" dirty="0"/>
          </a:p>
          <a:p>
            <a:r>
              <a:rPr lang="en-GB" dirty="0"/>
              <a:t>Once you’ve done a score for the father and mothers side of the family, chose the side with the highest score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MSS requires that you ONLY modify for your patients current cancer. The MSS only does pathology adjustments for breast cancer. As your patients will have prostate cancer, you don’t need to worry about adjustments</a:t>
            </a:r>
          </a:p>
          <a:p>
            <a:endParaRPr lang="en-GB" dirty="0"/>
          </a:p>
          <a:p>
            <a:r>
              <a:rPr lang="en-GB" dirty="0"/>
              <a:t>The final score will determine eligibility for R430 testing</a:t>
            </a:r>
          </a:p>
          <a:p>
            <a:endParaRPr lang="en-GB" dirty="0"/>
          </a:p>
          <a:p>
            <a:r>
              <a:rPr lang="en-GB" dirty="0"/>
              <a:t>Another relative could potentially be eligible for testing even if your patient is not</a:t>
            </a:r>
          </a:p>
          <a:p>
            <a:endParaRPr lang="en-GB" dirty="0"/>
          </a:p>
        </p:txBody>
      </p:sp>
      <p:sp>
        <p:nvSpPr>
          <p:cNvPr id="4" name="Slide Number Placeholder 3"/>
          <p:cNvSpPr>
            <a:spLocks noGrp="1"/>
          </p:cNvSpPr>
          <p:nvPr>
            <p:ph type="sldNum" sz="quarter" idx="10"/>
          </p:nvPr>
        </p:nvSpPr>
        <p:spPr/>
        <p:txBody>
          <a:bodyPr/>
          <a:lstStyle/>
          <a:p>
            <a:fld id="{21D71FA6-B658-4F35-A0F9-3120E1A80D17}" type="slidenum">
              <a:rPr lang="en-GB" smtClean="0"/>
              <a:t>10</a:t>
            </a:fld>
            <a:endParaRPr lang="en-GB"/>
          </a:p>
        </p:txBody>
      </p:sp>
    </p:spTree>
    <p:extLst>
      <p:ext uri="{BB962C8B-B14F-4D97-AF65-F5344CB8AC3E}">
        <p14:creationId xmlns:p14="http://schemas.microsoft.com/office/powerpoint/2010/main" val="1851314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D71FA6-B658-4F35-A0F9-3120E1A80D17}" type="slidenum">
              <a:rPr lang="en-GB" smtClean="0"/>
              <a:t>11</a:t>
            </a:fld>
            <a:endParaRPr lang="en-GB"/>
          </a:p>
        </p:txBody>
      </p:sp>
    </p:spTree>
    <p:extLst>
      <p:ext uri="{BB962C8B-B14F-4D97-AF65-F5344CB8AC3E}">
        <p14:creationId xmlns:p14="http://schemas.microsoft.com/office/powerpoint/2010/main" val="1804026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7 – NOT ELIGIBLE FOR R430</a:t>
            </a:r>
          </a:p>
        </p:txBody>
      </p:sp>
      <p:sp>
        <p:nvSpPr>
          <p:cNvPr id="4" name="Slide Number Placeholder 3"/>
          <p:cNvSpPr>
            <a:spLocks noGrp="1"/>
          </p:cNvSpPr>
          <p:nvPr>
            <p:ph type="sldNum" sz="quarter" idx="5"/>
          </p:nvPr>
        </p:nvSpPr>
        <p:spPr/>
        <p:txBody>
          <a:bodyPr/>
          <a:lstStyle/>
          <a:p>
            <a:fld id="{21D71FA6-B658-4F35-A0F9-3120E1A80D17}" type="slidenum">
              <a:rPr lang="en-GB" smtClean="0"/>
              <a:t>12</a:t>
            </a:fld>
            <a:endParaRPr lang="en-GB"/>
          </a:p>
        </p:txBody>
      </p:sp>
    </p:spTree>
    <p:extLst>
      <p:ext uri="{BB962C8B-B14F-4D97-AF65-F5344CB8AC3E}">
        <p14:creationId xmlns:p14="http://schemas.microsoft.com/office/powerpoint/2010/main" val="2319992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D71FA6-B658-4F35-A0F9-3120E1A80D17}" type="slidenum">
              <a:rPr lang="en-GB" smtClean="0"/>
              <a:t>13</a:t>
            </a:fld>
            <a:endParaRPr lang="en-GB"/>
          </a:p>
        </p:txBody>
      </p:sp>
    </p:spTree>
    <p:extLst>
      <p:ext uri="{BB962C8B-B14F-4D97-AF65-F5344CB8AC3E}">
        <p14:creationId xmlns:p14="http://schemas.microsoft.com/office/powerpoint/2010/main" val="3383495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D71FA6-B658-4F35-A0F9-3120E1A80D17}" type="slidenum">
              <a:rPr lang="en-GB" smtClean="0"/>
              <a:t>14</a:t>
            </a:fld>
            <a:endParaRPr lang="en-GB"/>
          </a:p>
        </p:txBody>
      </p:sp>
    </p:spTree>
    <p:extLst>
      <p:ext uri="{BB962C8B-B14F-4D97-AF65-F5344CB8AC3E}">
        <p14:creationId xmlns:p14="http://schemas.microsoft.com/office/powerpoint/2010/main" val="3486748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other tool we can use to estimate the likelihood of identifying a pathogenic variant in the relevant target genes is </a:t>
            </a:r>
            <a:r>
              <a:rPr lang="en-GB" dirty="0" err="1"/>
              <a:t>Canrisk</a:t>
            </a:r>
            <a:endParaRPr lang="en-GB" dirty="0"/>
          </a:p>
          <a:p>
            <a:endParaRPr lang="en-GB" dirty="0"/>
          </a:p>
        </p:txBody>
      </p:sp>
      <p:sp>
        <p:nvSpPr>
          <p:cNvPr id="4" name="Slide Number Placeholder 3"/>
          <p:cNvSpPr>
            <a:spLocks noGrp="1"/>
          </p:cNvSpPr>
          <p:nvPr>
            <p:ph type="sldNum" sz="quarter" idx="5"/>
          </p:nvPr>
        </p:nvSpPr>
        <p:spPr/>
        <p:txBody>
          <a:bodyPr/>
          <a:lstStyle/>
          <a:p>
            <a:fld id="{3697ED37-EC8D-4444-9033-1F57E3AFBA7C}" type="slidenum">
              <a:rPr lang="en-GB" smtClean="0"/>
              <a:t>15</a:t>
            </a:fld>
            <a:endParaRPr lang="en-GB"/>
          </a:p>
        </p:txBody>
      </p:sp>
    </p:spTree>
    <p:extLst>
      <p:ext uri="{BB962C8B-B14F-4D97-AF65-F5344CB8AC3E}">
        <p14:creationId xmlns:p14="http://schemas.microsoft.com/office/powerpoint/2010/main" val="4141316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Canrisk</a:t>
            </a:r>
            <a:r>
              <a:rPr lang="en-GB" dirty="0"/>
              <a:t> calculates </a:t>
            </a:r>
            <a:r>
              <a:rPr lang="en-GB" dirty="0">
                <a:solidFill>
                  <a:srgbClr val="330072"/>
                </a:solidFill>
              </a:rPr>
              <a:t>Personalised breast/ovarian cancer risk assessments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30072"/>
                </a:solidFill>
              </a:rPr>
              <a:t>Calculates ‘mutation probability’ of several genes – the likelihood of finding a variant in one of those genes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30072"/>
                </a:solidFill>
              </a:rPr>
              <a:t>NHS approved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33007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30072"/>
                </a:solidFill>
              </a:rPr>
              <a:t>For female patients it will take into account various factors in it’s risk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33007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30072"/>
                </a:solidFill>
              </a:rPr>
              <a:t>For male patients, it is much more straightforward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330072"/>
              </a:solidFill>
            </a:endParaRPr>
          </a:p>
          <a:p>
            <a:endParaRPr lang="en-GB" dirty="0"/>
          </a:p>
        </p:txBody>
      </p:sp>
      <p:sp>
        <p:nvSpPr>
          <p:cNvPr id="4" name="Slide Number Placeholder 3"/>
          <p:cNvSpPr>
            <a:spLocks noGrp="1"/>
          </p:cNvSpPr>
          <p:nvPr>
            <p:ph type="sldNum" sz="quarter" idx="5"/>
          </p:nvPr>
        </p:nvSpPr>
        <p:spPr/>
        <p:txBody>
          <a:bodyPr/>
          <a:lstStyle/>
          <a:p>
            <a:fld id="{3697ED37-EC8D-4444-9033-1F57E3AFBA7C}" type="slidenum">
              <a:rPr lang="en-GB" smtClean="0"/>
              <a:t>16</a:t>
            </a:fld>
            <a:endParaRPr lang="en-GB"/>
          </a:p>
        </p:txBody>
      </p:sp>
    </p:spTree>
    <p:extLst>
      <p:ext uri="{BB962C8B-B14F-4D97-AF65-F5344CB8AC3E}">
        <p14:creationId xmlns:p14="http://schemas.microsoft.com/office/powerpoint/2010/main" val="3057647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access it online (canrisk.org)</a:t>
            </a:r>
          </a:p>
          <a:p>
            <a:r>
              <a:rPr lang="en-GB" dirty="0"/>
              <a:t>And you do need to register to use it but registration is free and simple</a:t>
            </a:r>
          </a:p>
          <a:p>
            <a:endParaRPr lang="en-GB" dirty="0"/>
          </a:p>
          <a:p>
            <a:r>
              <a:rPr lang="en-GB" dirty="0"/>
              <a:t>Once registered and logged in you can start CanRisk</a:t>
            </a:r>
          </a:p>
        </p:txBody>
      </p:sp>
      <p:sp>
        <p:nvSpPr>
          <p:cNvPr id="4" name="Slide Number Placeholder 3"/>
          <p:cNvSpPr>
            <a:spLocks noGrp="1"/>
          </p:cNvSpPr>
          <p:nvPr>
            <p:ph type="sldNum" sz="quarter" idx="5"/>
          </p:nvPr>
        </p:nvSpPr>
        <p:spPr/>
        <p:txBody>
          <a:bodyPr/>
          <a:lstStyle/>
          <a:p>
            <a:fld id="{3697ED37-EC8D-4444-9033-1F57E3AFBA7C}" type="slidenum">
              <a:rPr lang="en-GB" smtClean="0"/>
              <a:t>17</a:t>
            </a:fld>
            <a:endParaRPr lang="en-GB"/>
          </a:p>
        </p:txBody>
      </p:sp>
    </p:spTree>
    <p:extLst>
      <p:ext uri="{BB962C8B-B14F-4D97-AF65-F5344CB8AC3E}">
        <p14:creationId xmlns:p14="http://schemas.microsoft.com/office/powerpoint/2010/main" val="655764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Enter patient information and follow through tabs </a:t>
            </a:r>
          </a:p>
          <a:p>
            <a:r>
              <a:rPr lang="en-GB" dirty="0"/>
              <a:t>For male patients </a:t>
            </a:r>
            <a:r>
              <a:rPr lang="en-GB" dirty="0" err="1"/>
              <a:t>Canrisk</a:t>
            </a:r>
            <a:r>
              <a:rPr lang="en-GB" dirty="0"/>
              <a:t> asks for DOB, whether patient ever dx breast prostate or pancreatic cancer</a:t>
            </a:r>
          </a:p>
          <a:p>
            <a:r>
              <a:rPr lang="en-GB" dirty="0"/>
              <a:t>Much more asked if female patient</a:t>
            </a:r>
          </a:p>
          <a:p>
            <a:endParaRPr lang="en-GB" dirty="0"/>
          </a:p>
        </p:txBody>
      </p:sp>
      <p:sp>
        <p:nvSpPr>
          <p:cNvPr id="4" name="Slide Number Placeholder 3"/>
          <p:cNvSpPr>
            <a:spLocks noGrp="1"/>
          </p:cNvSpPr>
          <p:nvPr>
            <p:ph type="sldNum" sz="quarter" idx="5"/>
          </p:nvPr>
        </p:nvSpPr>
        <p:spPr/>
        <p:txBody>
          <a:bodyPr/>
          <a:lstStyle/>
          <a:p>
            <a:fld id="{3697ED37-EC8D-4444-9033-1F57E3AFBA7C}" type="slidenum">
              <a:rPr lang="en-GB" smtClean="0"/>
              <a:t>18</a:t>
            </a:fld>
            <a:endParaRPr lang="en-GB"/>
          </a:p>
        </p:txBody>
      </p:sp>
    </p:spTree>
    <p:extLst>
      <p:ext uri="{BB962C8B-B14F-4D97-AF65-F5344CB8AC3E}">
        <p14:creationId xmlns:p14="http://schemas.microsoft.com/office/powerpoint/2010/main" val="906273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also add family history information including </a:t>
            </a:r>
          </a:p>
          <a:p>
            <a:r>
              <a:rPr lang="en-GB" dirty="0"/>
              <a:t>a patients relatives</a:t>
            </a:r>
          </a:p>
          <a:p>
            <a:r>
              <a:rPr lang="en-GB" dirty="0"/>
              <a:t>Ages</a:t>
            </a:r>
          </a:p>
          <a:p>
            <a:r>
              <a:rPr lang="en-GB" dirty="0"/>
              <a:t>Whether living/deceased</a:t>
            </a:r>
          </a:p>
          <a:p>
            <a:r>
              <a:rPr lang="en-GB" dirty="0"/>
              <a:t>Their cancer dx and age at dx</a:t>
            </a:r>
          </a:p>
          <a:p>
            <a:r>
              <a:rPr lang="en-GB" dirty="0"/>
              <a:t>Pathologies – if you have them </a:t>
            </a:r>
          </a:p>
          <a:p>
            <a:r>
              <a:rPr lang="en-GB" dirty="0"/>
              <a:t>Any genetic test results you might have</a:t>
            </a:r>
          </a:p>
          <a:p>
            <a:r>
              <a:rPr lang="en-GB" dirty="0"/>
              <a:t>Whether AK Jewish ancestry</a:t>
            </a:r>
          </a:p>
          <a:p>
            <a:endParaRPr lang="en-GB" dirty="0"/>
          </a:p>
          <a:p>
            <a:r>
              <a:rPr lang="en-GB" dirty="0"/>
              <a:t>Its important to include relatives who have not had cancer too!</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3697ED37-EC8D-4444-9033-1F57E3AFBA7C}" type="slidenum">
              <a:rPr lang="en-GB" smtClean="0"/>
              <a:t>19</a:t>
            </a:fld>
            <a:endParaRPr lang="en-GB"/>
          </a:p>
        </p:txBody>
      </p:sp>
    </p:spTree>
    <p:extLst>
      <p:ext uri="{BB962C8B-B14F-4D97-AF65-F5344CB8AC3E}">
        <p14:creationId xmlns:p14="http://schemas.microsoft.com/office/powerpoint/2010/main" val="794379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97ED37-EC8D-4444-9033-1F57E3AFBA7C}" type="slidenum">
              <a:rPr lang="en-GB" smtClean="0"/>
              <a:t>2</a:t>
            </a:fld>
            <a:endParaRPr lang="en-GB"/>
          </a:p>
        </p:txBody>
      </p:sp>
    </p:spTree>
    <p:extLst>
      <p:ext uri="{BB962C8B-B14F-4D97-AF65-F5344CB8AC3E}">
        <p14:creationId xmlns:p14="http://schemas.microsoft.com/office/powerpoint/2010/main" val="3877707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estimates likelihood of identifying </a:t>
            </a:r>
            <a:r>
              <a:rPr lang="en-GB" dirty="0" err="1"/>
              <a:t>patho</a:t>
            </a:r>
            <a:r>
              <a:rPr lang="en-GB" dirty="0"/>
              <a:t> variant in relevant genes is &gt;10% for the genes involved in R430 then that pt is  eligible for R430 genetic testing</a:t>
            </a:r>
          </a:p>
          <a:p>
            <a:endParaRPr lang="en-GB" dirty="0"/>
          </a:p>
          <a:p>
            <a:r>
              <a:rPr lang="en-GB" dirty="0"/>
              <a:t>This an e.g. of a </a:t>
            </a:r>
            <a:r>
              <a:rPr lang="en-GB" dirty="0" err="1"/>
              <a:t>mtn</a:t>
            </a:r>
            <a:r>
              <a:rPr lang="en-GB" dirty="0"/>
              <a:t> </a:t>
            </a:r>
            <a:r>
              <a:rPr lang="en-GB" dirty="0" err="1"/>
              <a:t>caluculation</a:t>
            </a:r>
            <a:endParaRPr lang="en-GB" dirty="0"/>
          </a:p>
          <a:p>
            <a:r>
              <a:rPr lang="en-GB" dirty="0"/>
              <a:t>It lists different genes </a:t>
            </a:r>
          </a:p>
          <a:p>
            <a:r>
              <a:rPr lang="en-GB" dirty="0"/>
              <a:t>Add up scores for the genes on R430 which currently are: </a:t>
            </a:r>
            <a:r>
              <a:rPr lang="en-GB" dirty="0" err="1"/>
              <a:t>atm</a:t>
            </a:r>
            <a:r>
              <a:rPr lang="en-GB" dirty="0"/>
              <a:t> brca1 brca2 chek2 palb2</a:t>
            </a:r>
          </a:p>
          <a:p>
            <a:endParaRPr lang="en-GB" dirty="0"/>
          </a:p>
          <a:p>
            <a:r>
              <a:rPr lang="en-GB" dirty="0"/>
              <a:t>Lynch genes not on </a:t>
            </a:r>
            <a:r>
              <a:rPr lang="en-GB" dirty="0" err="1"/>
              <a:t>Canrisk</a:t>
            </a:r>
            <a:endParaRPr lang="en-GB" dirty="0"/>
          </a:p>
        </p:txBody>
      </p:sp>
      <p:sp>
        <p:nvSpPr>
          <p:cNvPr id="4" name="Slide Number Placeholder 3"/>
          <p:cNvSpPr>
            <a:spLocks noGrp="1"/>
          </p:cNvSpPr>
          <p:nvPr>
            <p:ph type="sldNum" sz="quarter" idx="5"/>
          </p:nvPr>
        </p:nvSpPr>
        <p:spPr/>
        <p:txBody>
          <a:bodyPr/>
          <a:lstStyle/>
          <a:p>
            <a:fld id="{3697ED37-EC8D-4444-9033-1F57E3AFBA7C}" type="slidenum">
              <a:rPr lang="en-GB" smtClean="0"/>
              <a:t>20</a:t>
            </a:fld>
            <a:endParaRPr lang="en-GB"/>
          </a:p>
        </p:txBody>
      </p:sp>
    </p:spTree>
    <p:extLst>
      <p:ext uri="{BB962C8B-B14F-4D97-AF65-F5344CB8AC3E}">
        <p14:creationId xmlns:p14="http://schemas.microsoft.com/office/powerpoint/2010/main" val="1327158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 user guides and </a:t>
            </a:r>
            <a:r>
              <a:rPr lang="en-GB" dirty="0" err="1"/>
              <a:t>faqs</a:t>
            </a:r>
            <a:r>
              <a:rPr lang="en-GB" dirty="0"/>
              <a:t> under the about tab</a:t>
            </a:r>
          </a:p>
        </p:txBody>
      </p:sp>
      <p:sp>
        <p:nvSpPr>
          <p:cNvPr id="4" name="Slide Number Placeholder 3"/>
          <p:cNvSpPr>
            <a:spLocks noGrp="1"/>
          </p:cNvSpPr>
          <p:nvPr>
            <p:ph type="sldNum" sz="quarter" idx="5"/>
          </p:nvPr>
        </p:nvSpPr>
        <p:spPr/>
        <p:txBody>
          <a:bodyPr/>
          <a:lstStyle/>
          <a:p>
            <a:fld id="{3697ED37-EC8D-4444-9033-1F57E3AFBA7C}" type="slidenum">
              <a:rPr lang="en-GB" smtClean="0"/>
              <a:t>21</a:t>
            </a:fld>
            <a:endParaRPr lang="en-GB"/>
          </a:p>
        </p:txBody>
      </p:sp>
    </p:spTree>
    <p:extLst>
      <p:ext uri="{BB962C8B-B14F-4D97-AF65-F5344CB8AC3E}">
        <p14:creationId xmlns:p14="http://schemas.microsoft.com/office/powerpoint/2010/main" val="3642074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patient vague re family </a:t>
            </a:r>
            <a:r>
              <a:rPr lang="en-GB" dirty="0" err="1"/>
              <a:t>hx</a:t>
            </a:r>
            <a:r>
              <a:rPr lang="en-GB" dirty="0"/>
              <a:t> and not eligible for testing in own right e.g. prostate under 50</a:t>
            </a:r>
          </a:p>
          <a:p>
            <a:r>
              <a:rPr lang="en-GB" dirty="0"/>
              <a:t>May need to be referred to LCGM for us to confirm details </a:t>
            </a:r>
          </a:p>
          <a:p>
            <a:endParaRPr lang="en-GB" dirty="0"/>
          </a:p>
          <a:p>
            <a:r>
              <a:rPr lang="en-GB" dirty="0"/>
              <a:t>If aware that genetic predisposition to developing cancer already found in family and pt part of family and not had test</a:t>
            </a:r>
          </a:p>
          <a:p>
            <a:r>
              <a:rPr lang="en-GB" dirty="0"/>
              <a:t>Can refer to us, with details of genetic testing done in family if that means we can offer pred testing for known familial variant</a:t>
            </a:r>
          </a:p>
          <a:p>
            <a:endParaRPr lang="en-GB" dirty="0"/>
          </a:p>
          <a:p>
            <a:r>
              <a:rPr lang="en-GB" dirty="0"/>
              <a:t>Manchester score and </a:t>
            </a:r>
            <a:r>
              <a:rPr lang="en-GB" dirty="0" err="1"/>
              <a:t>Canrisk</a:t>
            </a:r>
            <a:r>
              <a:rPr lang="en-GB" dirty="0"/>
              <a:t> have their limitations</a:t>
            </a:r>
          </a:p>
        </p:txBody>
      </p:sp>
      <p:sp>
        <p:nvSpPr>
          <p:cNvPr id="4" name="Slide Number Placeholder 3"/>
          <p:cNvSpPr>
            <a:spLocks noGrp="1"/>
          </p:cNvSpPr>
          <p:nvPr>
            <p:ph type="sldNum" sz="quarter" idx="5"/>
          </p:nvPr>
        </p:nvSpPr>
        <p:spPr/>
        <p:txBody>
          <a:bodyPr/>
          <a:lstStyle/>
          <a:p>
            <a:fld id="{3697ED37-EC8D-4444-9033-1F57E3AFBA7C}" type="slidenum">
              <a:rPr lang="en-GB" smtClean="0"/>
              <a:t>22</a:t>
            </a:fld>
            <a:endParaRPr lang="en-GB"/>
          </a:p>
        </p:txBody>
      </p:sp>
    </p:spTree>
    <p:extLst>
      <p:ext uri="{BB962C8B-B14F-4D97-AF65-F5344CB8AC3E}">
        <p14:creationId xmlns:p14="http://schemas.microsoft.com/office/powerpoint/2010/main" val="4184128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30072"/>
                </a:solidFill>
              </a:rPr>
              <a:t>To summarise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30072"/>
                </a:solidFill>
              </a:rPr>
              <a:t>Somatic testing for all metastatic castrate resistant prostate cancers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30072"/>
                </a:solidFill>
              </a:rPr>
              <a:t>If patient eligible for somatic testing but it’s not possible, offer germline testing (R444)</a:t>
            </a:r>
          </a:p>
          <a:p>
            <a:endParaRPr lang="en-GB" dirty="0"/>
          </a:p>
        </p:txBody>
      </p:sp>
      <p:sp>
        <p:nvSpPr>
          <p:cNvPr id="4" name="Slide Number Placeholder 3"/>
          <p:cNvSpPr>
            <a:spLocks noGrp="1"/>
          </p:cNvSpPr>
          <p:nvPr>
            <p:ph type="sldNum" sz="quarter" idx="5"/>
          </p:nvPr>
        </p:nvSpPr>
        <p:spPr/>
        <p:txBody>
          <a:bodyPr/>
          <a:lstStyle/>
          <a:p>
            <a:fld id="{3697ED37-EC8D-4444-9033-1F57E3AFBA7C}" type="slidenum">
              <a:rPr lang="en-GB" smtClean="0"/>
              <a:t>24</a:t>
            </a:fld>
            <a:endParaRPr lang="en-GB"/>
          </a:p>
        </p:txBody>
      </p:sp>
    </p:spTree>
    <p:extLst>
      <p:ext uri="{BB962C8B-B14F-4D97-AF65-F5344CB8AC3E}">
        <p14:creationId xmlns:p14="http://schemas.microsoft.com/office/powerpoint/2010/main" val="592812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97ED37-EC8D-4444-9033-1F57E3AFBA7C}" type="slidenum">
              <a:rPr lang="en-GB" smtClean="0"/>
              <a:t>25</a:t>
            </a:fld>
            <a:endParaRPr lang="en-GB"/>
          </a:p>
        </p:txBody>
      </p:sp>
    </p:spTree>
    <p:extLst>
      <p:ext uri="{BB962C8B-B14F-4D97-AF65-F5344CB8AC3E}">
        <p14:creationId xmlns:p14="http://schemas.microsoft.com/office/powerpoint/2010/main" val="4039616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is a Manchester score?</a:t>
            </a:r>
          </a:p>
          <a:p>
            <a:r>
              <a:rPr lang="en-GB" dirty="0"/>
              <a:t>It was a scoring system designed to be simple, to identify the likelihood for identifying an BRCA1 or BRCA2 mutation</a:t>
            </a:r>
          </a:p>
          <a:p>
            <a:r>
              <a:rPr lang="en-GB" dirty="0"/>
              <a:t>Terminology we now use is ‘pathogenic variant’ rather than mutation but both mean the same thing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 update to the MSS was publish that takes into account pathology info about cancers in the scoring</a:t>
            </a:r>
          </a:p>
          <a:p>
            <a:endParaRPr lang="en-GB" dirty="0"/>
          </a:p>
        </p:txBody>
      </p:sp>
      <p:sp>
        <p:nvSpPr>
          <p:cNvPr id="4" name="Slide Number Placeholder 3"/>
          <p:cNvSpPr>
            <a:spLocks noGrp="1"/>
          </p:cNvSpPr>
          <p:nvPr>
            <p:ph type="sldNum" sz="quarter" idx="5"/>
          </p:nvPr>
        </p:nvSpPr>
        <p:spPr/>
        <p:txBody>
          <a:bodyPr/>
          <a:lstStyle/>
          <a:p>
            <a:fld id="{3697ED37-EC8D-4444-9033-1F57E3AFBA7C}" type="slidenum">
              <a:rPr lang="en-GB" smtClean="0"/>
              <a:t>3</a:t>
            </a:fld>
            <a:endParaRPr lang="en-GB"/>
          </a:p>
        </p:txBody>
      </p:sp>
    </p:spTree>
    <p:extLst>
      <p:ext uri="{BB962C8B-B14F-4D97-AF65-F5344CB8AC3E}">
        <p14:creationId xmlns:p14="http://schemas.microsoft.com/office/powerpoint/2010/main" val="305771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ea typeface="Calibri" panose="020F0502020204030204" pitchFamily="34" charset="0"/>
                <a:cs typeface="Times New Roman" panose="02020603050405020304" pitchFamily="18" charset="0"/>
              </a:rPr>
              <a:t>There is an information sheet produced by the Greater Manchester Cancer Genomics to guide non-genetic specialists to calculate a Manchester Score for patients with a new diagnosis of cancer.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Arial" panose="020B0604020202020204" pitchFamily="34" charset="0"/>
                <a:ea typeface="Calibri" panose="020F0502020204030204" pitchFamily="34" charset="0"/>
                <a:cs typeface="Times New Roman" panose="02020603050405020304" pitchFamily="18" charset="0"/>
              </a:rPr>
              <a:t>A MSS of 15 or more signifies a 10% or greater likelihood of identifying an alteration in the BRCA1/2 gene </a:t>
            </a:r>
          </a:p>
          <a:p>
            <a:pPr algn="just">
              <a:lnSpc>
                <a:spcPct val="107000"/>
              </a:lnSpc>
              <a:spcAft>
                <a:spcPts val="800"/>
              </a:spcAft>
              <a:tabLst>
                <a:tab pos="609600" algn="l"/>
              </a:tabLst>
            </a:pPr>
            <a:r>
              <a:rPr lang="en-GB" sz="1100" dirty="0">
                <a:latin typeface="Arial" panose="020B0604020202020204" pitchFamily="34" charset="0"/>
                <a:ea typeface="Calibri" panose="020F0502020204030204" pitchFamily="34" charset="0"/>
                <a:cs typeface="Times New Roman" panose="02020603050405020304" pitchFamily="18" charset="0"/>
              </a:rPr>
              <a:t>So </a:t>
            </a:r>
            <a:r>
              <a:rPr lang="en-GB" sz="1600" b="1" dirty="0">
                <a:latin typeface="Arial" panose="020B0604020202020204" pitchFamily="34" charset="0"/>
                <a:ea typeface="Calibri" panose="020F0502020204030204" pitchFamily="34" charset="0"/>
                <a:cs typeface="Times New Roman" panose="02020603050405020304" pitchFamily="18" charset="0"/>
              </a:rPr>
              <a:t>Patients with a Manchester Score ≥ 15 are eligible for R430 testing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21D71FA6-B658-4F35-A0F9-3120E1A80D17}" type="slidenum">
              <a:rPr lang="en-GB" smtClean="0"/>
              <a:t>4</a:t>
            </a:fld>
            <a:endParaRPr lang="en-GB"/>
          </a:p>
        </p:txBody>
      </p:sp>
    </p:spTree>
    <p:extLst>
      <p:ext uri="{BB962C8B-B14F-4D97-AF65-F5344CB8AC3E}">
        <p14:creationId xmlns:p14="http://schemas.microsoft.com/office/powerpoint/2010/main" val="3373624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MSS Requires you to score the family based on the numbers of cancer in the family, types of cancers in and the age at which they occurred</a:t>
            </a:r>
          </a:p>
          <a:p>
            <a:r>
              <a:rPr lang="en-GB" dirty="0"/>
              <a:t>The scoring system can include DCIS</a:t>
            </a:r>
          </a:p>
          <a:p>
            <a:r>
              <a:rPr lang="en-GB" dirty="0"/>
              <a:t>Only the following cancers count in MSS: breast, ovarian, prostate, pancreatic </a:t>
            </a:r>
          </a:p>
        </p:txBody>
      </p:sp>
      <p:sp>
        <p:nvSpPr>
          <p:cNvPr id="4" name="Slide Number Placeholder 3"/>
          <p:cNvSpPr>
            <a:spLocks noGrp="1"/>
          </p:cNvSpPr>
          <p:nvPr>
            <p:ph type="sldNum" sz="quarter" idx="5"/>
          </p:nvPr>
        </p:nvSpPr>
        <p:spPr/>
        <p:txBody>
          <a:bodyPr/>
          <a:lstStyle/>
          <a:p>
            <a:fld id="{21D71FA6-B658-4F35-A0F9-3120E1A80D17}" type="slidenum">
              <a:rPr lang="en-GB" smtClean="0"/>
              <a:t>5</a:t>
            </a:fld>
            <a:endParaRPr lang="en-GB"/>
          </a:p>
        </p:txBody>
      </p:sp>
    </p:spTree>
    <p:extLst>
      <p:ext uri="{BB962C8B-B14F-4D97-AF65-F5344CB8AC3E}">
        <p14:creationId xmlns:p14="http://schemas.microsoft.com/office/powerpoint/2010/main" val="678559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a:p>
            <a:endParaRPr lang="en-GB" sz="1200" dirty="0"/>
          </a:p>
          <a:p>
            <a:endParaRPr lang="en-GB" dirty="0"/>
          </a:p>
        </p:txBody>
      </p:sp>
      <p:sp>
        <p:nvSpPr>
          <p:cNvPr id="4" name="Slide Number Placeholder 3"/>
          <p:cNvSpPr>
            <a:spLocks noGrp="1"/>
          </p:cNvSpPr>
          <p:nvPr>
            <p:ph type="sldNum" sz="quarter" idx="10"/>
          </p:nvPr>
        </p:nvSpPr>
        <p:spPr/>
        <p:txBody>
          <a:bodyPr/>
          <a:lstStyle/>
          <a:p>
            <a:fld id="{21D71FA6-B658-4F35-A0F9-3120E1A80D17}" type="slidenum">
              <a:rPr lang="en-GB" smtClean="0"/>
              <a:t>6</a:t>
            </a:fld>
            <a:endParaRPr lang="en-GB"/>
          </a:p>
        </p:txBody>
      </p:sp>
    </p:spTree>
    <p:extLst>
      <p:ext uri="{BB962C8B-B14F-4D97-AF65-F5344CB8AC3E}">
        <p14:creationId xmlns:p14="http://schemas.microsoft.com/office/powerpoint/2010/main" val="2191700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e.g. of a paternal family history that could be counted up together, consisting of:</a:t>
            </a:r>
          </a:p>
          <a:p>
            <a:r>
              <a:rPr lang="en-GB" dirty="0"/>
              <a:t>-pt</a:t>
            </a:r>
          </a:p>
          <a:p>
            <a:r>
              <a:rPr lang="en-GB" dirty="0"/>
              <a:t>-their siblings</a:t>
            </a:r>
          </a:p>
          <a:p>
            <a:r>
              <a:rPr lang="en-GB" dirty="0"/>
              <a:t>-pts father </a:t>
            </a:r>
          </a:p>
          <a:p>
            <a:r>
              <a:rPr lang="en-GB" dirty="0"/>
              <a:t>-fathers siblings</a:t>
            </a:r>
          </a:p>
          <a:p>
            <a:r>
              <a:rPr lang="en-GB" dirty="0"/>
              <a:t>-fathers parents</a:t>
            </a:r>
          </a:p>
        </p:txBody>
      </p:sp>
      <p:sp>
        <p:nvSpPr>
          <p:cNvPr id="4" name="Slide Number Placeholder 3"/>
          <p:cNvSpPr>
            <a:spLocks noGrp="1"/>
          </p:cNvSpPr>
          <p:nvPr>
            <p:ph type="sldNum" sz="quarter" idx="10"/>
          </p:nvPr>
        </p:nvSpPr>
        <p:spPr/>
        <p:txBody>
          <a:bodyPr/>
          <a:lstStyle/>
          <a:p>
            <a:fld id="{21D71FA6-B658-4F35-A0F9-3120E1A80D17}" type="slidenum">
              <a:rPr lang="en-GB" smtClean="0"/>
              <a:t>7</a:t>
            </a:fld>
            <a:endParaRPr lang="en-GB"/>
          </a:p>
        </p:txBody>
      </p:sp>
    </p:spTree>
    <p:extLst>
      <p:ext uri="{BB962C8B-B14F-4D97-AF65-F5344CB8AC3E}">
        <p14:creationId xmlns:p14="http://schemas.microsoft.com/office/powerpoint/2010/main" val="1699757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an e.g. of a maternal family history that could be counted up together, consisting of:</a:t>
            </a:r>
          </a:p>
          <a:p>
            <a:r>
              <a:rPr lang="en-GB" dirty="0"/>
              <a:t>-pt</a:t>
            </a:r>
          </a:p>
          <a:p>
            <a:r>
              <a:rPr lang="en-GB" dirty="0"/>
              <a:t>-their siblings</a:t>
            </a:r>
          </a:p>
          <a:p>
            <a:r>
              <a:rPr lang="en-GB" dirty="0"/>
              <a:t>-pts mother</a:t>
            </a:r>
          </a:p>
          <a:p>
            <a:r>
              <a:rPr lang="en-GB" dirty="0"/>
              <a:t>-her siblings</a:t>
            </a:r>
          </a:p>
          <a:p>
            <a:r>
              <a:rPr lang="en-GB" dirty="0"/>
              <a:t>-her parents</a:t>
            </a:r>
          </a:p>
          <a:p>
            <a:r>
              <a:rPr lang="en-GB" dirty="0"/>
              <a:t>-any cousins</a:t>
            </a:r>
          </a:p>
          <a:p>
            <a:endParaRPr lang="en-GB" dirty="0"/>
          </a:p>
        </p:txBody>
      </p:sp>
      <p:sp>
        <p:nvSpPr>
          <p:cNvPr id="4" name="Slide Number Placeholder 3"/>
          <p:cNvSpPr>
            <a:spLocks noGrp="1"/>
          </p:cNvSpPr>
          <p:nvPr>
            <p:ph type="sldNum" sz="quarter" idx="5"/>
          </p:nvPr>
        </p:nvSpPr>
        <p:spPr/>
        <p:txBody>
          <a:bodyPr/>
          <a:lstStyle/>
          <a:p>
            <a:fld id="{21D71FA6-B658-4F35-A0F9-3120E1A80D17}" type="slidenum">
              <a:rPr lang="en-GB" smtClean="0"/>
              <a:t>8</a:t>
            </a:fld>
            <a:endParaRPr lang="en-GB"/>
          </a:p>
        </p:txBody>
      </p:sp>
    </p:spTree>
    <p:extLst>
      <p:ext uri="{BB962C8B-B14F-4D97-AF65-F5344CB8AC3E}">
        <p14:creationId xmlns:p14="http://schemas.microsoft.com/office/powerpoint/2010/main" val="3184829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Gently investigate, rather than interrogate, why should they know that age their grandfather’s sister had a cancer?  Your tone will affect the rapport, instead of how old were they? Consider ‘would you know how old she was then it was diagnosed? Roughly?’</a:t>
            </a:r>
          </a:p>
          <a:p>
            <a:r>
              <a:rPr lang="en-GB" dirty="0"/>
              <a:t>Terminology, don’t’ assume people know what a sibling is, or a half brother/sister.  Reiterate your meaning</a:t>
            </a:r>
          </a:p>
          <a:p>
            <a:r>
              <a:rPr lang="en-GB" dirty="0"/>
              <a:t>Summarise what is recorded, a patient may mishear a question, or give the wrong information if they feel forgetful or flustered.  This allows for that to be corrected.</a:t>
            </a:r>
          </a:p>
          <a:p>
            <a:endParaRPr lang="en-GB" dirty="0"/>
          </a:p>
          <a:p>
            <a:r>
              <a:rPr lang="en-GB" dirty="0"/>
              <a:t>Here are some ideas of questions to ask in order to quickly get further details on the family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Your family tree may alter what testing we can offer.  Has anyone else in the family had a breast cancer, prostate?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How are you related? How old do you think they were when it was diagnosed? If unsure, can gently ask were they an old person when dx, or particularly young? </a:t>
            </a:r>
            <a:r>
              <a:rPr lang="en-GB" dirty="0"/>
              <a:t>would you know how old she was then it was diagnosed? Roughly?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Important to Clarify information e.g.  – full sister? Same mum and dad? Cousin through mum or dad? Aunt or great aunt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a:p>
            <a:endParaRPr lang="en-GB" dirty="0"/>
          </a:p>
          <a:p>
            <a:endParaRPr lang="en-GB" dirty="0"/>
          </a:p>
        </p:txBody>
      </p:sp>
      <p:sp>
        <p:nvSpPr>
          <p:cNvPr id="4" name="Slide Number Placeholder 3"/>
          <p:cNvSpPr>
            <a:spLocks noGrp="1"/>
          </p:cNvSpPr>
          <p:nvPr>
            <p:ph type="sldNum" sz="quarter" idx="5"/>
          </p:nvPr>
        </p:nvSpPr>
        <p:spPr/>
        <p:txBody>
          <a:bodyPr/>
          <a:lstStyle/>
          <a:p>
            <a:fld id="{21D71FA6-B658-4F35-A0F9-3120E1A80D17}" type="slidenum">
              <a:rPr lang="en-GB" smtClean="0"/>
              <a:t>9</a:t>
            </a:fld>
            <a:endParaRPr lang="en-GB"/>
          </a:p>
        </p:txBody>
      </p:sp>
    </p:spTree>
    <p:extLst>
      <p:ext uri="{BB962C8B-B14F-4D97-AF65-F5344CB8AC3E}">
        <p14:creationId xmlns:p14="http://schemas.microsoft.com/office/powerpoint/2010/main" val="847124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04B3AAB-2920-4B94-A676-F603432758AE}" type="datetimeFigureOut">
              <a:rPr lang="en-GB" smtClean="0"/>
              <a:t>11/07/2024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157D39-0892-4C1C-BD2C-F89CE1368E19}" type="slidenum">
              <a:rPr lang="en-GB" smtClean="0"/>
              <a:t>‹#›</a:t>
            </a:fld>
            <a:endParaRPr lang="en-GB"/>
          </a:p>
        </p:txBody>
      </p:sp>
    </p:spTree>
    <p:extLst>
      <p:ext uri="{BB962C8B-B14F-4D97-AF65-F5344CB8AC3E}">
        <p14:creationId xmlns:p14="http://schemas.microsoft.com/office/powerpoint/2010/main" val="527271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4B3AAB-2920-4B94-A676-F603432758AE}" type="datetimeFigureOut">
              <a:rPr lang="en-GB" smtClean="0"/>
              <a:t>11/07/2024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157D39-0892-4C1C-BD2C-F89CE1368E19}" type="slidenum">
              <a:rPr lang="en-GB" smtClean="0"/>
              <a:t>‹#›</a:t>
            </a:fld>
            <a:endParaRPr lang="en-GB"/>
          </a:p>
        </p:txBody>
      </p:sp>
    </p:spTree>
    <p:extLst>
      <p:ext uri="{BB962C8B-B14F-4D97-AF65-F5344CB8AC3E}">
        <p14:creationId xmlns:p14="http://schemas.microsoft.com/office/powerpoint/2010/main" val="1914872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4B3AAB-2920-4B94-A676-F603432758AE}" type="datetimeFigureOut">
              <a:rPr lang="en-GB" smtClean="0"/>
              <a:t>11/07/2024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157D39-0892-4C1C-BD2C-F89CE1368E19}" type="slidenum">
              <a:rPr lang="en-GB" smtClean="0"/>
              <a:t>‹#›</a:t>
            </a:fld>
            <a:endParaRPr lang="en-GB"/>
          </a:p>
        </p:txBody>
      </p:sp>
    </p:spTree>
    <p:extLst>
      <p:ext uri="{BB962C8B-B14F-4D97-AF65-F5344CB8AC3E}">
        <p14:creationId xmlns:p14="http://schemas.microsoft.com/office/powerpoint/2010/main" val="4248516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585428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4B3AAB-2920-4B94-A676-F603432758AE}" type="datetimeFigureOut">
              <a:rPr lang="en-GB" smtClean="0"/>
              <a:t>11/07/2024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157D39-0892-4C1C-BD2C-F89CE1368E19}" type="slidenum">
              <a:rPr lang="en-GB" smtClean="0"/>
              <a:t>‹#›</a:t>
            </a:fld>
            <a:endParaRPr lang="en-GB"/>
          </a:p>
        </p:txBody>
      </p:sp>
    </p:spTree>
    <p:extLst>
      <p:ext uri="{BB962C8B-B14F-4D97-AF65-F5344CB8AC3E}">
        <p14:creationId xmlns:p14="http://schemas.microsoft.com/office/powerpoint/2010/main" val="273382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4B3AAB-2920-4B94-A676-F603432758AE}" type="datetimeFigureOut">
              <a:rPr lang="en-GB" smtClean="0"/>
              <a:t>11/07/2024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157D39-0892-4C1C-BD2C-F89CE1368E19}" type="slidenum">
              <a:rPr lang="en-GB" smtClean="0"/>
              <a:t>‹#›</a:t>
            </a:fld>
            <a:endParaRPr lang="en-GB"/>
          </a:p>
        </p:txBody>
      </p:sp>
    </p:spTree>
    <p:extLst>
      <p:ext uri="{BB962C8B-B14F-4D97-AF65-F5344CB8AC3E}">
        <p14:creationId xmlns:p14="http://schemas.microsoft.com/office/powerpoint/2010/main" val="2881616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04B3AAB-2920-4B94-A676-F603432758AE}" type="datetimeFigureOut">
              <a:rPr lang="en-GB" smtClean="0"/>
              <a:t>11/07/2024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157D39-0892-4C1C-BD2C-F89CE1368E19}" type="slidenum">
              <a:rPr lang="en-GB" smtClean="0"/>
              <a:t>‹#›</a:t>
            </a:fld>
            <a:endParaRPr lang="en-GB"/>
          </a:p>
        </p:txBody>
      </p:sp>
    </p:spTree>
    <p:extLst>
      <p:ext uri="{BB962C8B-B14F-4D97-AF65-F5344CB8AC3E}">
        <p14:creationId xmlns:p14="http://schemas.microsoft.com/office/powerpoint/2010/main" val="2237730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04B3AAB-2920-4B94-A676-F603432758AE}" type="datetimeFigureOut">
              <a:rPr lang="en-GB" smtClean="0"/>
              <a:t>11/07/2024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0157D39-0892-4C1C-BD2C-F89CE1368E19}" type="slidenum">
              <a:rPr lang="en-GB" smtClean="0"/>
              <a:t>‹#›</a:t>
            </a:fld>
            <a:endParaRPr lang="en-GB"/>
          </a:p>
        </p:txBody>
      </p:sp>
    </p:spTree>
    <p:extLst>
      <p:ext uri="{BB962C8B-B14F-4D97-AF65-F5344CB8AC3E}">
        <p14:creationId xmlns:p14="http://schemas.microsoft.com/office/powerpoint/2010/main" val="3573576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04B3AAB-2920-4B94-A676-F603432758AE}" type="datetimeFigureOut">
              <a:rPr lang="en-GB" smtClean="0"/>
              <a:t>11/07/2024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0157D39-0892-4C1C-BD2C-F89CE1368E19}" type="slidenum">
              <a:rPr lang="en-GB" smtClean="0"/>
              <a:t>‹#›</a:t>
            </a:fld>
            <a:endParaRPr lang="en-GB"/>
          </a:p>
        </p:txBody>
      </p:sp>
    </p:spTree>
    <p:extLst>
      <p:ext uri="{BB962C8B-B14F-4D97-AF65-F5344CB8AC3E}">
        <p14:creationId xmlns:p14="http://schemas.microsoft.com/office/powerpoint/2010/main" val="2573208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4B3AAB-2920-4B94-A676-F603432758AE}" type="datetimeFigureOut">
              <a:rPr lang="en-GB" smtClean="0"/>
              <a:t>11/07/2024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0157D39-0892-4C1C-BD2C-F89CE1368E19}" type="slidenum">
              <a:rPr lang="en-GB" smtClean="0"/>
              <a:t>‹#›</a:t>
            </a:fld>
            <a:endParaRPr lang="en-GB"/>
          </a:p>
        </p:txBody>
      </p:sp>
    </p:spTree>
    <p:extLst>
      <p:ext uri="{BB962C8B-B14F-4D97-AF65-F5344CB8AC3E}">
        <p14:creationId xmlns:p14="http://schemas.microsoft.com/office/powerpoint/2010/main" val="3272329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4B3AAB-2920-4B94-A676-F603432758AE}" type="datetimeFigureOut">
              <a:rPr lang="en-GB" smtClean="0"/>
              <a:t>11/07/2024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157D39-0892-4C1C-BD2C-F89CE1368E19}" type="slidenum">
              <a:rPr lang="en-GB" smtClean="0"/>
              <a:t>‹#›</a:t>
            </a:fld>
            <a:endParaRPr lang="en-GB"/>
          </a:p>
        </p:txBody>
      </p:sp>
    </p:spTree>
    <p:extLst>
      <p:ext uri="{BB962C8B-B14F-4D97-AF65-F5344CB8AC3E}">
        <p14:creationId xmlns:p14="http://schemas.microsoft.com/office/powerpoint/2010/main" val="760258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4B3AAB-2920-4B94-A676-F603432758AE}" type="datetimeFigureOut">
              <a:rPr lang="en-GB" smtClean="0"/>
              <a:t>11/07/2024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157D39-0892-4C1C-BD2C-F89CE1368E19}" type="slidenum">
              <a:rPr lang="en-GB" smtClean="0"/>
              <a:t>‹#›</a:t>
            </a:fld>
            <a:endParaRPr lang="en-GB"/>
          </a:p>
        </p:txBody>
      </p:sp>
    </p:spTree>
    <p:extLst>
      <p:ext uri="{BB962C8B-B14F-4D97-AF65-F5344CB8AC3E}">
        <p14:creationId xmlns:p14="http://schemas.microsoft.com/office/powerpoint/2010/main" val="3032584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4B3AAB-2920-4B94-A676-F603432758AE}" type="datetimeFigureOut">
              <a:rPr lang="en-GB" smtClean="0"/>
              <a:t>11/07/2024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57D39-0892-4C1C-BD2C-F89CE1368E19}" type="slidenum">
              <a:rPr lang="en-GB" smtClean="0"/>
              <a:t>‹#›</a:t>
            </a:fld>
            <a:endParaRPr lang="en-GB"/>
          </a:p>
        </p:txBody>
      </p:sp>
    </p:spTree>
    <p:extLst>
      <p:ext uri="{BB962C8B-B14F-4D97-AF65-F5344CB8AC3E}">
        <p14:creationId xmlns:p14="http://schemas.microsoft.com/office/powerpoint/2010/main" val="54366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9.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1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hyperlink" Target="https://canrisk.org/guide/"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mailto:lwft.clingen@nhs.net" TargetMode="External"/><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7.w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7.w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xfrm>
            <a:off x="669727" y="178594"/>
            <a:ext cx="7750201" cy="1123920"/>
          </a:xfrm>
          <a:prstGeom prst="rect">
            <a:avLst/>
          </a:prstGeom>
        </p:spPr>
        <p:txBody>
          <a:bodyPr>
            <a:normAutofit/>
          </a:bodyPr>
          <a:lstStyle/>
          <a:p>
            <a:pPr algn="l">
              <a:defRPr>
                <a:solidFill>
                  <a:srgbClr val="BF0078"/>
                </a:solidFill>
              </a:defRPr>
            </a:pPr>
            <a:r>
              <a:rPr lang="en-GB" sz="3600" b="1" dirty="0"/>
              <a:t>Germline testing </a:t>
            </a:r>
            <a:endParaRPr sz="3600" b="1" dirty="0"/>
          </a:p>
        </p:txBody>
      </p:sp>
      <p:pic>
        <p:nvPicPr>
          <p:cNvPr id="126" name="top left corner.png" descr="top left corner.png"/>
          <p:cNvPicPr>
            <a:picLocks noChangeAspect="1"/>
          </p:cNvPicPr>
          <p:nvPr/>
        </p:nvPicPr>
        <p:blipFill>
          <a:blip r:embed="rId5"/>
          <a:stretch>
            <a:fillRect/>
          </a:stretch>
        </p:blipFill>
        <p:spPr>
          <a:xfrm rot="10800000">
            <a:off x="6307650" y="5052544"/>
            <a:ext cx="2853568" cy="1816954"/>
          </a:xfrm>
          <a:prstGeom prst="rect">
            <a:avLst/>
          </a:prstGeom>
          <a:ln w="12700">
            <a:miter lim="400000"/>
          </a:ln>
        </p:spPr>
      </p:pic>
      <p:pic>
        <p:nvPicPr>
          <p:cNvPr id="4" name="Picture 3">
            <a:extLst>
              <a:ext uri="{FF2B5EF4-FFF2-40B4-BE49-F238E27FC236}">
                <a16:creationId xmlns:a16="http://schemas.microsoft.com/office/drawing/2014/main" id="{3A4962C9-0802-0E95-60C6-0C0C9A9A0E35}"/>
              </a:ext>
            </a:extLst>
          </p:cNvPr>
          <p:cNvPicPr>
            <a:picLocks noChangeAspect="1"/>
          </p:cNvPicPr>
          <p:nvPr/>
        </p:nvPicPr>
        <p:blipFill rotWithShape="1">
          <a:blip r:embed="rId6"/>
          <a:srcRect t="1" b="63112"/>
          <a:stretch/>
        </p:blipFill>
        <p:spPr>
          <a:xfrm>
            <a:off x="361263" y="1804788"/>
            <a:ext cx="6619525" cy="2126486"/>
          </a:xfrm>
          <a:prstGeom prst="rect">
            <a:avLst/>
          </a:prstGeom>
        </p:spPr>
      </p:pic>
      <p:sp>
        <p:nvSpPr>
          <p:cNvPr id="2" name="TextBox 1">
            <a:extLst>
              <a:ext uri="{FF2B5EF4-FFF2-40B4-BE49-F238E27FC236}">
                <a16:creationId xmlns:a16="http://schemas.microsoft.com/office/drawing/2014/main" id="{04470F36-EEBA-F7D0-4870-C849C1067C73}"/>
              </a:ext>
            </a:extLst>
          </p:cNvPr>
          <p:cNvSpPr txBox="1"/>
          <p:nvPr/>
        </p:nvSpPr>
        <p:spPr>
          <a:xfrm>
            <a:off x="503153" y="3010951"/>
            <a:ext cx="6004001" cy="360000"/>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GB" dirty="0"/>
          </a:p>
        </p:txBody>
      </p:sp>
      <p:pic>
        <p:nvPicPr>
          <p:cNvPr id="6" name="Recorded Sound">
            <a:hlinkClick r:id="" action="ppaction://media"/>
            <a:extLst>
              <a:ext uri="{FF2B5EF4-FFF2-40B4-BE49-F238E27FC236}">
                <a16:creationId xmlns:a16="http://schemas.microsoft.com/office/drawing/2014/main" id="{CD68A4C6-DABD-4096-6887-81CDF6F77C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4552" y="6439628"/>
            <a:ext cx="304800" cy="304800"/>
          </a:xfrm>
          <a:prstGeom prst="rect">
            <a:avLst/>
          </a:prstGeom>
        </p:spPr>
      </p:pic>
      <p:sp>
        <p:nvSpPr>
          <p:cNvPr id="3" name="TextBox 2">
            <a:extLst>
              <a:ext uri="{FF2B5EF4-FFF2-40B4-BE49-F238E27FC236}">
                <a16:creationId xmlns:a16="http://schemas.microsoft.com/office/drawing/2014/main" id="{6D06082A-8C70-B830-6325-324624B20557}"/>
              </a:ext>
            </a:extLst>
          </p:cNvPr>
          <p:cNvSpPr txBox="1"/>
          <p:nvPr/>
        </p:nvSpPr>
        <p:spPr>
          <a:xfrm>
            <a:off x="367048" y="5945697"/>
            <a:ext cx="5760640" cy="646331"/>
          </a:xfrm>
          <a:prstGeom prst="rect">
            <a:avLst/>
          </a:prstGeom>
          <a:noFill/>
        </p:spPr>
        <p:txBody>
          <a:bodyPr wrap="square" rtlCol="0">
            <a:spAutoFit/>
          </a:bodyPr>
          <a:lstStyle/>
          <a:p>
            <a:r>
              <a:rPr lang="en-GB" b="1" dirty="0">
                <a:solidFill>
                  <a:srgbClr val="330072"/>
                </a:solidFill>
              </a:rPr>
              <a:t>8 genes on R430: BRCA1, BRCA2, ATM, CHEK2, PALB2, MLH1, MSH2, MSH6</a:t>
            </a:r>
          </a:p>
        </p:txBody>
      </p:sp>
    </p:spTree>
    <p:extLst>
      <p:ext uri="{BB962C8B-B14F-4D97-AF65-F5344CB8AC3E}">
        <p14:creationId xmlns:p14="http://schemas.microsoft.com/office/powerpoint/2010/main" val="1273576318"/>
      </p:ext>
    </p:extLst>
  </p:cSld>
  <p:clrMapOvr>
    <a:masterClrMapping/>
  </p:clrMapOvr>
  <p:transition spd="med" advTm="82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78E6A-41E2-4AA7-A291-CD86AC6C5C6F}"/>
              </a:ext>
            </a:extLst>
          </p:cNvPr>
          <p:cNvPicPr>
            <a:picLocks noChangeAspect="1"/>
          </p:cNvPicPr>
          <p:nvPr/>
        </p:nvPicPr>
        <p:blipFill>
          <a:blip r:embed="rId5"/>
          <a:stretch>
            <a:fillRect/>
          </a:stretch>
        </p:blipFill>
        <p:spPr>
          <a:xfrm>
            <a:off x="117987" y="1083718"/>
            <a:ext cx="8241399" cy="4874631"/>
          </a:xfrm>
          <a:prstGeom prst="rect">
            <a:avLst/>
          </a:prstGeom>
        </p:spPr>
      </p:pic>
      <p:sp>
        <p:nvSpPr>
          <p:cNvPr id="3" name="Double-click to edit">
            <a:extLst>
              <a:ext uri="{FF2B5EF4-FFF2-40B4-BE49-F238E27FC236}">
                <a16:creationId xmlns:a16="http://schemas.microsoft.com/office/drawing/2014/main" id="{59BDEE3B-93AA-49FF-842B-A7B9920E4F6B}"/>
              </a:ext>
            </a:extLst>
          </p:cNvPr>
          <p:cNvSpPr txBox="1">
            <a:spLocks/>
          </p:cNvSpPr>
          <p:nvPr/>
        </p:nvSpPr>
        <p:spPr>
          <a:xfrm>
            <a:off x="395536" y="337691"/>
            <a:ext cx="8024392" cy="112392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solidFill>
                  <a:srgbClr val="BF0078"/>
                </a:solidFill>
              </a:defRPr>
            </a:pPr>
            <a:r>
              <a:rPr lang="en-GB" sz="3200" b="1" dirty="0">
                <a:solidFill>
                  <a:srgbClr val="BF0078"/>
                </a:solidFill>
              </a:rPr>
              <a:t>Guidance for combined Manchester Score</a:t>
            </a:r>
            <a:endParaRPr lang="en-GB" sz="2800" b="1" dirty="0">
              <a:solidFill>
                <a:srgbClr val="BF0078"/>
              </a:solidFill>
            </a:endParaRPr>
          </a:p>
        </p:txBody>
      </p:sp>
      <p:sp>
        <p:nvSpPr>
          <p:cNvPr id="5" name="TextBox 4">
            <a:extLst>
              <a:ext uri="{FF2B5EF4-FFF2-40B4-BE49-F238E27FC236}">
                <a16:creationId xmlns:a16="http://schemas.microsoft.com/office/drawing/2014/main" id="{49579D1B-4699-32CE-F4C7-BF9EBD19BFFB}"/>
              </a:ext>
            </a:extLst>
          </p:cNvPr>
          <p:cNvSpPr txBox="1"/>
          <p:nvPr/>
        </p:nvSpPr>
        <p:spPr>
          <a:xfrm>
            <a:off x="571225" y="6047561"/>
            <a:ext cx="5665012" cy="523220"/>
          </a:xfrm>
          <a:prstGeom prst="rect">
            <a:avLst/>
          </a:prstGeom>
          <a:noFill/>
        </p:spPr>
        <p:txBody>
          <a:bodyPr wrap="none" rtlCol="0">
            <a:spAutoFit/>
          </a:bodyPr>
          <a:lstStyle/>
          <a:p>
            <a:r>
              <a:rPr lang="en-GB" sz="2800" b="1" dirty="0"/>
              <a:t>Total determines eligibility for R430</a:t>
            </a:r>
          </a:p>
        </p:txBody>
      </p:sp>
      <p:sp>
        <p:nvSpPr>
          <p:cNvPr id="6" name="Star: 12 Points 5">
            <a:extLst>
              <a:ext uri="{FF2B5EF4-FFF2-40B4-BE49-F238E27FC236}">
                <a16:creationId xmlns:a16="http://schemas.microsoft.com/office/drawing/2014/main" id="{0C7C82C7-AABA-FB85-88E5-A56B6982ECB7}"/>
              </a:ext>
            </a:extLst>
          </p:cNvPr>
          <p:cNvSpPr/>
          <p:nvPr/>
        </p:nvSpPr>
        <p:spPr>
          <a:xfrm>
            <a:off x="7726762" y="5671875"/>
            <a:ext cx="953249" cy="841784"/>
          </a:xfrm>
          <a:prstGeom prst="star12">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15</a:t>
            </a:r>
          </a:p>
        </p:txBody>
      </p:sp>
      <p:pic>
        <p:nvPicPr>
          <p:cNvPr id="7" name="Recorded Sound">
            <a:hlinkClick r:id="" action="ppaction://media"/>
            <a:extLst>
              <a:ext uri="{FF2B5EF4-FFF2-40B4-BE49-F238E27FC236}">
                <a16:creationId xmlns:a16="http://schemas.microsoft.com/office/drawing/2014/main" id="{35282185-A3D1-2215-27D7-A5AB657209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07124" y="6418381"/>
            <a:ext cx="304800" cy="304800"/>
          </a:xfrm>
          <a:prstGeom prst="rect">
            <a:avLst/>
          </a:prstGeom>
        </p:spPr>
      </p:pic>
    </p:spTree>
    <p:extLst>
      <p:ext uri="{BB962C8B-B14F-4D97-AF65-F5344CB8AC3E}">
        <p14:creationId xmlns:p14="http://schemas.microsoft.com/office/powerpoint/2010/main" val="1265557282"/>
      </p:ext>
    </p:extLst>
  </p:cSld>
  <p:clrMapOvr>
    <a:masterClrMapping/>
  </p:clrMapOvr>
  <mc:AlternateContent xmlns:mc="http://schemas.openxmlformats.org/markup-compatibility/2006" xmlns:p14="http://schemas.microsoft.com/office/powerpoint/2010/main">
    <mc:Choice Requires="p14">
      <p:transition spd="slow" p14:dur="2000" advTm="10226"/>
    </mc:Choice>
    <mc:Fallback xmlns="">
      <p:transition spd="slow" advTm="10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6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02F50C-2EBB-42D0-AC18-A6B7B0D653A1}"/>
              </a:ext>
            </a:extLst>
          </p:cNvPr>
          <p:cNvSpPr txBox="1"/>
          <p:nvPr/>
        </p:nvSpPr>
        <p:spPr>
          <a:xfrm>
            <a:off x="525043" y="1271650"/>
            <a:ext cx="6754762" cy="1015663"/>
          </a:xfrm>
          <a:prstGeom prst="rect">
            <a:avLst/>
          </a:prstGeom>
          <a:noFill/>
        </p:spPr>
        <p:txBody>
          <a:bodyPr wrap="square" rtlCol="0">
            <a:spAutoFit/>
          </a:bodyPr>
          <a:lstStyle/>
          <a:p>
            <a:r>
              <a:rPr lang="en-GB" sz="2000" b="1" dirty="0">
                <a:solidFill>
                  <a:srgbClr val="330072"/>
                </a:solidFill>
              </a:rPr>
              <a:t>Your patient is male with prostate cancer aged 60</a:t>
            </a:r>
          </a:p>
          <a:p>
            <a:r>
              <a:rPr lang="en-GB" sz="2000" b="1" dirty="0">
                <a:solidFill>
                  <a:srgbClr val="330072"/>
                </a:solidFill>
              </a:rPr>
              <a:t>Her mother had breast cancer aged 51</a:t>
            </a:r>
          </a:p>
          <a:p>
            <a:r>
              <a:rPr lang="en-GB" sz="2000" b="1" dirty="0">
                <a:solidFill>
                  <a:srgbClr val="330072"/>
                </a:solidFill>
              </a:rPr>
              <a:t>Mother’s sister had breast cancer at 61</a:t>
            </a:r>
          </a:p>
        </p:txBody>
      </p:sp>
      <p:sp>
        <p:nvSpPr>
          <p:cNvPr id="4" name="Title 1">
            <a:extLst>
              <a:ext uri="{FF2B5EF4-FFF2-40B4-BE49-F238E27FC236}">
                <a16:creationId xmlns:a16="http://schemas.microsoft.com/office/drawing/2014/main" id="{3E5D0459-2D82-4424-AA90-ADE22B7BF8C9}"/>
              </a:ext>
            </a:extLst>
          </p:cNvPr>
          <p:cNvSpPr txBox="1">
            <a:spLocks/>
          </p:cNvSpPr>
          <p:nvPr/>
        </p:nvSpPr>
        <p:spPr>
          <a:xfrm>
            <a:off x="457200" y="636482"/>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BF0078"/>
                </a:solidFill>
                <a:latin typeface="Calibri" panose="020F0502020204030204" pitchFamily="34" charset="0"/>
                <a:cs typeface="Calibri" panose="020F0502020204030204" pitchFamily="34" charset="0"/>
              </a:rPr>
              <a:t>Family A</a:t>
            </a:r>
          </a:p>
        </p:txBody>
      </p:sp>
      <p:pic>
        <p:nvPicPr>
          <p:cNvPr id="5" name="Picture 4">
            <a:extLst>
              <a:ext uri="{FF2B5EF4-FFF2-40B4-BE49-F238E27FC236}">
                <a16:creationId xmlns:a16="http://schemas.microsoft.com/office/drawing/2014/main" id="{B4AB2578-627C-4F83-ABFF-C5BED342FC58}"/>
              </a:ext>
            </a:extLst>
          </p:cNvPr>
          <p:cNvPicPr>
            <a:picLocks noChangeAspect="1"/>
          </p:cNvPicPr>
          <p:nvPr/>
        </p:nvPicPr>
        <p:blipFill rotWithShape="1">
          <a:blip r:embed="rId5"/>
          <a:srcRect b="-4883"/>
          <a:stretch/>
        </p:blipFill>
        <p:spPr>
          <a:xfrm>
            <a:off x="565355" y="2414650"/>
            <a:ext cx="7226710" cy="4483199"/>
          </a:xfrm>
          <a:prstGeom prst="rect">
            <a:avLst/>
          </a:prstGeom>
        </p:spPr>
      </p:pic>
      <p:pic>
        <p:nvPicPr>
          <p:cNvPr id="2" name="Recorded Sound">
            <a:hlinkClick r:id="" action="ppaction://media"/>
            <a:extLst>
              <a:ext uri="{FF2B5EF4-FFF2-40B4-BE49-F238E27FC236}">
                <a16:creationId xmlns:a16="http://schemas.microsoft.com/office/drawing/2014/main" id="{3EE45E63-3A94-D010-8764-CC1342837E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6381328"/>
            <a:ext cx="304800" cy="304800"/>
          </a:xfrm>
          <a:prstGeom prst="rect">
            <a:avLst/>
          </a:prstGeom>
        </p:spPr>
      </p:pic>
    </p:spTree>
    <p:extLst>
      <p:ext uri="{BB962C8B-B14F-4D97-AF65-F5344CB8AC3E}">
        <p14:creationId xmlns:p14="http://schemas.microsoft.com/office/powerpoint/2010/main" val="547094547"/>
      </p:ext>
    </p:extLst>
  </p:cSld>
  <p:clrMapOvr>
    <a:masterClrMapping/>
  </p:clrMapOvr>
  <mc:AlternateContent xmlns:mc="http://schemas.openxmlformats.org/markup-compatibility/2006" xmlns:p14="http://schemas.microsoft.com/office/powerpoint/2010/main">
    <mc:Choice Requires="p14">
      <p:transition spd="slow" p14:dur="2000" advTm="16031"/>
    </mc:Choice>
    <mc:Fallback xmlns="">
      <p:transition spd="slow" advTm="16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02F50C-2EBB-42D0-AC18-A6B7B0D653A1}"/>
              </a:ext>
            </a:extLst>
          </p:cNvPr>
          <p:cNvSpPr txBox="1"/>
          <p:nvPr/>
        </p:nvSpPr>
        <p:spPr>
          <a:xfrm>
            <a:off x="525043" y="1271650"/>
            <a:ext cx="6754762" cy="1015663"/>
          </a:xfrm>
          <a:prstGeom prst="rect">
            <a:avLst/>
          </a:prstGeom>
          <a:noFill/>
        </p:spPr>
        <p:txBody>
          <a:bodyPr wrap="square" rtlCol="0">
            <a:spAutoFit/>
          </a:bodyPr>
          <a:lstStyle/>
          <a:p>
            <a:r>
              <a:rPr lang="en-GB" sz="2000" b="1" dirty="0">
                <a:solidFill>
                  <a:srgbClr val="330072"/>
                </a:solidFill>
              </a:rPr>
              <a:t>Your patient is male with prostate cancer aged 60</a:t>
            </a:r>
          </a:p>
          <a:p>
            <a:r>
              <a:rPr lang="en-GB" sz="2000" b="1" dirty="0">
                <a:solidFill>
                  <a:srgbClr val="330072"/>
                </a:solidFill>
              </a:rPr>
              <a:t>HIS mother had breast cancer aged 51</a:t>
            </a:r>
          </a:p>
          <a:p>
            <a:r>
              <a:rPr lang="en-GB" sz="2000" b="1" dirty="0">
                <a:solidFill>
                  <a:srgbClr val="330072"/>
                </a:solidFill>
              </a:rPr>
              <a:t>Mother’s sister had breast cancer at 61</a:t>
            </a:r>
          </a:p>
        </p:txBody>
      </p:sp>
      <p:sp>
        <p:nvSpPr>
          <p:cNvPr id="4" name="Title 1">
            <a:extLst>
              <a:ext uri="{FF2B5EF4-FFF2-40B4-BE49-F238E27FC236}">
                <a16:creationId xmlns:a16="http://schemas.microsoft.com/office/drawing/2014/main" id="{3E5D0459-2D82-4424-AA90-ADE22B7BF8C9}"/>
              </a:ext>
            </a:extLst>
          </p:cNvPr>
          <p:cNvSpPr txBox="1">
            <a:spLocks/>
          </p:cNvSpPr>
          <p:nvPr/>
        </p:nvSpPr>
        <p:spPr>
          <a:xfrm>
            <a:off x="457200" y="636482"/>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BF0078"/>
                </a:solidFill>
                <a:latin typeface="Calibri" panose="020F0502020204030204" pitchFamily="34" charset="0"/>
                <a:cs typeface="Calibri" panose="020F0502020204030204" pitchFamily="34" charset="0"/>
              </a:rPr>
              <a:t>Family A</a:t>
            </a:r>
          </a:p>
        </p:txBody>
      </p:sp>
      <p:pic>
        <p:nvPicPr>
          <p:cNvPr id="5" name="Picture 4">
            <a:extLst>
              <a:ext uri="{FF2B5EF4-FFF2-40B4-BE49-F238E27FC236}">
                <a16:creationId xmlns:a16="http://schemas.microsoft.com/office/drawing/2014/main" id="{B4AB2578-627C-4F83-ABFF-C5BED342FC58}"/>
              </a:ext>
            </a:extLst>
          </p:cNvPr>
          <p:cNvPicPr>
            <a:picLocks noChangeAspect="1"/>
          </p:cNvPicPr>
          <p:nvPr/>
        </p:nvPicPr>
        <p:blipFill rotWithShape="1">
          <a:blip r:embed="rId5"/>
          <a:srcRect b="-4883"/>
          <a:stretch/>
        </p:blipFill>
        <p:spPr>
          <a:xfrm>
            <a:off x="429128" y="2292901"/>
            <a:ext cx="7023192" cy="4356944"/>
          </a:xfrm>
          <a:prstGeom prst="rect">
            <a:avLst/>
          </a:prstGeom>
        </p:spPr>
      </p:pic>
      <p:sp>
        <p:nvSpPr>
          <p:cNvPr id="2" name="TextBox 1">
            <a:extLst>
              <a:ext uri="{FF2B5EF4-FFF2-40B4-BE49-F238E27FC236}">
                <a16:creationId xmlns:a16="http://schemas.microsoft.com/office/drawing/2014/main" id="{99C85FD3-F134-C03D-15A3-55B3A8BF97F3}"/>
              </a:ext>
            </a:extLst>
          </p:cNvPr>
          <p:cNvSpPr txBox="1"/>
          <p:nvPr/>
        </p:nvSpPr>
        <p:spPr>
          <a:xfrm>
            <a:off x="5764115" y="5970766"/>
            <a:ext cx="419881" cy="338554"/>
          </a:xfrm>
          <a:prstGeom prst="rect">
            <a:avLst/>
          </a:prstGeom>
          <a:noFill/>
        </p:spPr>
        <p:txBody>
          <a:bodyPr wrap="square" rtlCol="0">
            <a:spAutoFit/>
          </a:bodyPr>
          <a:lstStyle/>
          <a:p>
            <a:r>
              <a:rPr lang="en-GB" sz="1600" b="1" dirty="0">
                <a:solidFill>
                  <a:srgbClr val="FF0000"/>
                </a:solidFill>
              </a:rPr>
              <a:t>1</a:t>
            </a:r>
          </a:p>
        </p:txBody>
      </p:sp>
      <p:sp>
        <p:nvSpPr>
          <p:cNvPr id="6" name="TextBox 5">
            <a:extLst>
              <a:ext uri="{FF2B5EF4-FFF2-40B4-BE49-F238E27FC236}">
                <a16:creationId xmlns:a16="http://schemas.microsoft.com/office/drawing/2014/main" id="{040A1470-FBA7-B36C-8227-B91A8ED76F76}"/>
              </a:ext>
            </a:extLst>
          </p:cNvPr>
          <p:cNvSpPr txBox="1"/>
          <p:nvPr/>
        </p:nvSpPr>
        <p:spPr>
          <a:xfrm>
            <a:off x="6844235" y="5970766"/>
            <a:ext cx="419881" cy="338554"/>
          </a:xfrm>
          <a:prstGeom prst="rect">
            <a:avLst/>
          </a:prstGeom>
          <a:noFill/>
        </p:spPr>
        <p:txBody>
          <a:bodyPr wrap="square" rtlCol="0">
            <a:spAutoFit/>
          </a:bodyPr>
          <a:lstStyle/>
          <a:p>
            <a:r>
              <a:rPr lang="en-GB" sz="1600" b="1" dirty="0">
                <a:solidFill>
                  <a:srgbClr val="FF0000"/>
                </a:solidFill>
              </a:rPr>
              <a:t>1</a:t>
            </a:r>
          </a:p>
        </p:txBody>
      </p:sp>
      <p:sp>
        <p:nvSpPr>
          <p:cNvPr id="7" name="TextBox 6">
            <a:extLst>
              <a:ext uri="{FF2B5EF4-FFF2-40B4-BE49-F238E27FC236}">
                <a16:creationId xmlns:a16="http://schemas.microsoft.com/office/drawing/2014/main" id="{C8ABEFD8-BA28-B518-B24F-B405F7BDAE42}"/>
              </a:ext>
            </a:extLst>
          </p:cNvPr>
          <p:cNvSpPr txBox="1"/>
          <p:nvPr/>
        </p:nvSpPr>
        <p:spPr>
          <a:xfrm>
            <a:off x="5772229" y="3939409"/>
            <a:ext cx="419881" cy="338554"/>
          </a:xfrm>
          <a:prstGeom prst="rect">
            <a:avLst/>
          </a:prstGeom>
          <a:noFill/>
        </p:spPr>
        <p:txBody>
          <a:bodyPr wrap="square" rtlCol="0">
            <a:spAutoFit/>
          </a:bodyPr>
          <a:lstStyle/>
          <a:p>
            <a:r>
              <a:rPr lang="en-GB" sz="1600" b="1" dirty="0">
                <a:solidFill>
                  <a:srgbClr val="FF0000"/>
                </a:solidFill>
              </a:rPr>
              <a:t>1</a:t>
            </a:r>
          </a:p>
        </p:txBody>
      </p:sp>
      <p:sp>
        <p:nvSpPr>
          <p:cNvPr id="8" name="TextBox 7">
            <a:extLst>
              <a:ext uri="{FF2B5EF4-FFF2-40B4-BE49-F238E27FC236}">
                <a16:creationId xmlns:a16="http://schemas.microsoft.com/office/drawing/2014/main" id="{A364E32E-0F65-4DCF-8383-1DD5752B8C0B}"/>
              </a:ext>
            </a:extLst>
          </p:cNvPr>
          <p:cNvSpPr txBox="1"/>
          <p:nvPr/>
        </p:nvSpPr>
        <p:spPr>
          <a:xfrm>
            <a:off x="6852349" y="3966438"/>
            <a:ext cx="419881" cy="338554"/>
          </a:xfrm>
          <a:prstGeom prst="rect">
            <a:avLst/>
          </a:prstGeom>
          <a:noFill/>
        </p:spPr>
        <p:txBody>
          <a:bodyPr wrap="square" rtlCol="0">
            <a:spAutoFit/>
          </a:bodyPr>
          <a:lstStyle/>
          <a:p>
            <a:r>
              <a:rPr lang="en-GB" sz="1600" b="1" dirty="0">
                <a:solidFill>
                  <a:srgbClr val="FF0000"/>
                </a:solidFill>
              </a:rPr>
              <a:t>4</a:t>
            </a:r>
          </a:p>
        </p:txBody>
      </p:sp>
      <p:sp>
        <p:nvSpPr>
          <p:cNvPr id="9" name="TextBox 8">
            <a:extLst>
              <a:ext uri="{FF2B5EF4-FFF2-40B4-BE49-F238E27FC236}">
                <a16:creationId xmlns:a16="http://schemas.microsoft.com/office/drawing/2014/main" id="{47DA7B72-9FDD-208D-ED21-52B7E3794C47}"/>
              </a:ext>
            </a:extLst>
          </p:cNvPr>
          <p:cNvSpPr txBox="1"/>
          <p:nvPr/>
        </p:nvSpPr>
        <p:spPr>
          <a:xfrm>
            <a:off x="5764115" y="4149080"/>
            <a:ext cx="419881" cy="338554"/>
          </a:xfrm>
          <a:prstGeom prst="rect">
            <a:avLst/>
          </a:prstGeom>
          <a:noFill/>
        </p:spPr>
        <p:txBody>
          <a:bodyPr wrap="square" rtlCol="0">
            <a:spAutoFit/>
          </a:bodyPr>
          <a:lstStyle/>
          <a:p>
            <a:r>
              <a:rPr lang="en-GB" sz="1600" b="1" dirty="0">
                <a:solidFill>
                  <a:srgbClr val="FF0000"/>
                </a:solidFill>
              </a:rPr>
              <a:t>1</a:t>
            </a:r>
          </a:p>
        </p:txBody>
      </p:sp>
      <p:sp>
        <p:nvSpPr>
          <p:cNvPr id="10" name="TextBox 9">
            <a:extLst>
              <a:ext uri="{FF2B5EF4-FFF2-40B4-BE49-F238E27FC236}">
                <a16:creationId xmlns:a16="http://schemas.microsoft.com/office/drawing/2014/main" id="{EF76B83C-7B52-7A3F-AF31-FE6983A26654}"/>
              </a:ext>
            </a:extLst>
          </p:cNvPr>
          <p:cNvSpPr txBox="1"/>
          <p:nvPr/>
        </p:nvSpPr>
        <p:spPr>
          <a:xfrm>
            <a:off x="6844235" y="4149080"/>
            <a:ext cx="419881" cy="338554"/>
          </a:xfrm>
          <a:prstGeom prst="rect">
            <a:avLst/>
          </a:prstGeom>
          <a:noFill/>
        </p:spPr>
        <p:txBody>
          <a:bodyPr wrap="square" rtlCol="0">
            <a:spAutoFit/>
          </a:bodyPr>
          <a:lstStyle/>
          <a:p>
            <a:r>
              <a:rPr lang="en-GB" sz="1600" b="1" dirty="0">
                <a:solidFill>
                  <a:srgbClr val="FF0000"/>
                </a:solidFill>
              </a:rPr>
              <a:t>2</a:t>
            </a:r>
          </a:p>
        </p:txBody>
      </p:sp>
      <p:sp>
        <p:nvSpPr>
          <p:cNvPr id="11" name="TextBox 10">
            <a:extLst>
              <a:ext uri="{FF2B5EF4-FFF2-40B4-BE49-F238E27FC236}">
                <a16:creationId xmlns:a16="http://schemas.microsoft.com/office/drawing/2014/main" id="{278EB652-09F8-D1E8-D27D-50B68E3F035A}"/>
              </a:ext>
            </a:extLst>
          </p:cNvPr>
          <p:cNvSpPr txBox="1"/>
          <p:nvPr/>
        </p:nvSpPr>
        <p:spPr>
          <a:xfrm>
            <a:off x="6844235" y="6186790"/>
            <a:ext cx="419881" cy="338554"/>
          </a:xfrm>
          <a:prstGeom prst="rect">
            <a:avLst/>
          </a:prstGeom>
          <a:noFill/>
        </p:spPr>
        <p:txBody>
          <a:bodyPr wrap="square" rtlCol="0">
            <a:spAutoFit/>
          </a:bodyPr>
          <a:lstStyle/>
          <a:p>
            <a:r>
              <a:rPr lang="en-GB" sz="1600" b="1" dirty="0">
                <a:solidFill>
                  <a:srgbClr val="FF0000"/>
                </a:solidFill>
              </a:rPr>
              <a:t>7</a:t>
            </a:r>
          </a:p>
        </p:txBody>
      </p:sp>
      <p:sp>
        <p:nvSpPr>
          <p:cNvPr id="12" name="TextBox 11">
            <a:extLst>
              <a:ext uri="{FF2B5EF4-FFF2-40B4-BE49-F238E27FC236}">
                <a16:creationId xmlns:a16="http://schemas.microsoft.com/office/drawing/2014/main" id="{36822866-9845-59AF-E73A-BE288776CEEC}"/>
              </a:ext>
            </a:extLst>
          </p:cNvPr>
          <p:cNvSpPr txBox="1"/>
          <p:nvPr/>
        </p:nvSpPr>
        <p:spPr>
          <a:xfrm>
            <a:off x="7596337" y="2996952"/>
            <a:ext cx="1296144" cy="1384995"/>
          </a:xfrm>
          <a:prstGeom prst="rect">
            <a:avLst/>
          </a:prstGeom>
          <a:noFill/>
        </p:spPr>
        <p:txBody>
          <a:bodyPr wrap="square" rtlCol="0">
            <a:spAutoFit/>
          </a:bodyPr>
          <a:lstStyle/>
          <a:p>
            <a:r>
              <a:rPr lang="en-GB" sz="2800" b="1" dirty="0">
                <a:solidFill>
                  <a:srgbClr val="C00000"/>
                </a:solidFill>
              </a:rPr>
              <a:t>Do not </a:t>
            </a:r>
          </a:p>
          <a:p>
            <a:r>
              <a:rPr lang="en-GB" sz="2800" b="1" dirty="0">
                <a:solidFill>
                  <a:srgbClr val="C00000"/>
                </a:solidFill>
              </a:rPr>
              <a:t>offer </a:t>
            </a:r>
          </a:p>
          <a:p>
            <a:r>
              <a:rPr lang="en-GB" sz="2800" b="1" dirty="0">
                <a:solidFill>
                  <a:srgbClr val="C00000"/>
                </a:solidFill>
              </a:rPr>
              <a:t>R430</a:t>
            </a:r>
          </a:p>
        </p:txBody>
      </p:sp>
      <p:pic>
        <p:nvPicPr>
          <p:cNvPr id="13" name="Recorded Sound">
            <a:hlinkClick r:id="" action="ppaction://media"/>
            <a:extLst>
              <a:ext uri="{FF2B5EF4-FFF2-40B4-BE49-F238E27FC236}">
                <a16:creationId xmlns:a16="http://schemas.microsoft.com/office/drawing/2014/main" id="{B16F0DAC-A47D-239F-FC1B-0D26063C1A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68489" y="6382108"/>
            <a:ext cx="304800" cy="304800"/>
          </a:xfrm>
          <a:prstGeom prst="rect">
            <a:avLst/>
          </a:prstGeom>
        </p:spPr>
      </p:pic>
    </p:spTree>
    <p:extLst>
      <p:ext uri="{BB962C8B-B14F-4D97-AF65-F5344CB8AC3E}">
        <p14:creationId xmlns:p14="http://schemas.microsoft.com/office/powerpoint/2010/main" val="1624928415"/>
      </p:ext>
    </p:extLst>
  </p:cSld>
  <p:clrMapOvr>
    <a:masterClrMapping/>
  </p:clrMapOvr>
  <mc:AlternateContent xmlns:mc="http://schemas.openxmlformats.org/markup-compatibility/2006" xmlns:p14="http://schemas.microsoft.com/office/powerpoint/2010/main">
    <mc:Choice Requires="p14">
      <p:transition spd="slow" p14:dur="2000" advTm="16031"/>
    </mc:Choice>
    <mc:Fallback xmlns="">
      <p:transition spd="slow" advTm="16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02F50C-2EBB-42D0-AC18-A6B7B0D653A1}"/>
              </a:ext>
            </a:extLst>
          </p:cNvPr>
          <p:cNvSpPr txBox="1"/>
          <p:nvPr/>
        </p:nvSpPr>
        <p:spPr>
          <a:xfrm>
            <a:off x="683568" y="1117762"/>
            <a:ext cx="6754762" cy="1323439"/>
          </a:xfrm>
          <a:prstGeom prst="rect">
            <a:avLst/>
          </a:prstGeom>
          <a:noFill/>
        </p:spPr>
        <p:txBody>
          <a:bodyPr wrap="square" rtlCol="0">
            <a:spAutoFit/>
          </a:bodyPr>
          <a:lstStyle/>
          <a:p>
            <a:r>
              <a:rPr lang="en-GB" sz="2000" b="1" dirty="0">
                <a:solidFill>
                  <a:srgbClr val="330072"/>
                </a:solidFill>
              </a:rPr>
              <a:t>Your patient is male with prostate cancer aged 47</a:t>
            </a:r>
          </a:p>
          <a:p>
            <a:r>
              <a:rPr lang="en-GB" sz="2000" b="1" dirty="0">
                <a:solidFill>
                  <a:srgbClr val="330072"/>
                </a:solidFill>
              </a:rPr>
              <a:t>His brother had prostate cancer aged 50</a:t>
            </a:r>
          </a:p>
          <a:p>
            <a:r>
              <a:rPr lang="en-GB" sz="2000" b="1" dirty="0">
                <a:solidFill>
                  <a:srgbClr val="330072"/>
                </a:solidFill>
              </a:rPr>
              <a:t>His mother had ovarian cancer aged 62</a:t>
            </a:r>
          </a:p>
          <a:p>
            <a:r>
              <a:rPr lang="en-GB" sz="2000" b="1" dirty="0">
                <a:solidFill>
                  <a:srgbClr val="330072"/>
                </a:solidFill>
              </a:rPr>
              <a:t>His mother’s brother had prostate cancer aged 60</a:t>
            </a:r>
          </a:p>
        </p:txBody>
      </p:sp>
      <p:sp>
        <p:nvSpPr>
          <p:cNvPr id="4" name="Title 1">
            <a:extLst>
              <a:ext uri="{FF2B5EF4-FFF2-40B4-BE49-F238E27FC236}">
                <a16:creationId xmlns:a16="http://schemas.microsoft.com/office/drawing/2014/main" id="{3E5D0459-2D82-4424-AA90-ADE22B7BF8C9}"/>
              </a:ext>
            </a:extLst>
          </p:cNvPr>
          <p:cNvSpPr txBox="1">
            <a:spLocks/>
          </p:cNvSpPr>
          <p:nvPr/>
        </p:nvSpPr>
        <p:spPr>
          <a:xfrm>
            <a:off x="457200" y="636482"/>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BF0078"/>
                </a:solidFill>
                <a:latin typeface="Calibri" panose="020F0502020204030204" pitchFamily="34" charset="0"/>
                <a:cs typeface="Calibri" panose="020F0502020204030204" pitchFamily="34" charset="0"/>
              </a:rPr>
              <a:t>Family B</a:t>
            </a:r>
          </a:p>
        </p:txBody>
      </p:sp>
      <p:pic>
        <p:nvPicPr>
          <p:cNvPr id="5" name="Picture 4">
            <a:extLst>
              <a:ext uri="{FF2B5EF4-FFF2-40B4-BE49-F238E27FC236}">
                <a16:creationId xmlns:a16="http://schemas.microsoft.com/office/drawing/2014/main" id="{B4AB2578-627C-4F83-ABFF-C5BED342FC58}"/>
              </a:ext>
            </a:extLst>
          </p:cNvPr>
          <p:cNvPicPr>
            <a:picLocks noChangeAspect="1"/>
          </p:cNvPicPr>
          <p:nvPr/>
        </p:nvPicPr>
        <p:blipFill rotWithShape="1">
          <a:blip r:embed="rId5"/>
          <a:srcRect b="-4883"/>
          <a:stretch/>
        </p:blipFill>
        <p:spPr>
          <a:xfrm>
            <a:off x="565355" y="2414650"/>
            <a:ext cx="7226710" cy="4483199"/>
          </a:xfrm>
          <a:prstGeom prst="rect">
            <a:avLst/>
          </a:prstGeom>
        </p:spPr>
      </p:pic>
      <p:pic>
        <p:nvPicPr>
          <p:cNvPr id="6" name="Recorded Sound">
            <a:hlinkClick r:id="" action="ppaction://media"/>
            <a:extLst>
              <a:ext uri="{FF2B5EF4-FFF2-40B4-BE49-F238E27FC236}">
                <a16:creationId xmlns:a16="http://schemas.microsoft.com/office/drawing/2014/main" id="{7CCD3EE1-3642-8468-E29A-97DB231D81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78645" y="6453336"/>
            <a:ext cx="304800" cy="304800"/>
          </a:xfrm>
          <a:prstGeom prst="rect">
            <a:avLst/>
          </a:prstGeom>
        </p:spPr>
      </p:pic>
    </p:spTree>
    <p:extLst>
      <p:ext uri="{BB962C8B-B14F-4D97-AF65-F5344CB8AC3E}">
        <p14:creationId xmlns:p14="http://schemas.microsoft.com/office/powerpoint/2010/main" val="2482235319"/>
      </p:ext>
    </p:extLst>
  </p:cSld>
  <p:clrMapOvr>
    <a:masterClrMapping/>
  </p:clrMapOvr>
  <mc:AlternateContent xmlns:mc="http://schemas.openxmlformats.org/markup-compatibility/2006" xmlns:p14="http://schemas.microsoft.com/office/powerpoint/2010/main">
    <mc:Choice Requires="p14">
      <p:transition spd="slow" p14:dur="2000" advTm="4653"/>
    </mc:Choice>
    <mc:Fallback xmlns="">
      <p:transition spd="slow" advTm="4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02F50C-2EBB-42D0-AC18-A6B7B0D653A1}"/>
              </a:ext>
            </a:extLst>
          </p:cNvPr>
          <p:cNvSpPr txBox="1"/>
          <p:nvPr/>
        </p:nvSpPr>
        <p:spPr>
          <a:xfrm>
            <a:off x="683568" y="1117762"/>
            <a:ext cx="6754762" cy="1323439"/>
          </a:xfrm>
          <a:prstGeom prst="rect">
            <a:avLst/>
          </a:prstGeom>
          <a:noFill/>
        </p:spPr>
        <p:txBody>
          <a:bodyPr wrap="square" rtlCol="0">
            <a:spAutoFit/>
          </a:bodyPr>
          <a:lstStyle/>
          <a:p>
            <a:r>
              <a:rPr lang="en-GB" sz="2000" b="1" dirty="0">
                <a:solidFill>
                  <a:srgbClr val="330072"/>
                </a:solidFill>
              </a:rPr>
              <a:t>Your patient is male with prostate cancer aged 47</a:t>
            </a:r>
          </a:p>
          <a:p>
            <a:r>
              <a:rPr lang="en-GB" sz="2000" b="1" dirty="0">
                <a:solidFill>
                  <a:srgbClr val="330072"/>
                </a:solidFill>
              </a:rPr>
              <a:t>His brother had prostate cancer aged 50</a:t>
            </a:r>
          </a:p>
          <a:p>
            <a:r>
              <a:rPr lang="en-GB" sz="2000" b="1" dirty="0">
                <a:solidFill>
                  <a:srgbClr val="330072"/>
                </a:solidFill>
              </a:rPr>
              <a:t>His mother had ovarian cancer aged 62</a:t>
            </a:r>
          </a:p>
          <a:p>
            <a:r>
              <a:rPr lang="en-GB" sz="2000" b="1" dirty="0">
                <a:solidFill>
                  <a:srgbClr val="330072"/>
                </a:solidFill>
              </a:rPr>
              <a:t>His mother’s brother had prostate cancer aged 60</a:t>
            </a:r>
          </a:p>
        </p:txBody>
      </p:sp>
      <p:sp>
        <p:nvSpPr>
          <p:cNvPr id="4" name="Title 1">
            <a:extLst>
              <a:ext uri="{FF2B5EF4-FFF2-40B4-BE49-F238E27FC236}">
                <a16:creationId xmlns:a16="http://schemas.microsoft.com/office/drawing/2014/main" id="{3E5D0459-2D82-4424-AA90-ADE22B7BF8C9}"/>
              </a:ext>
            </a:extLst>
          </p:cNvPr>
          <p:cNvSpPr txBox="1">
            <a:spLocks/>
          </p:cNvSpPr>
          <p:nvPr/>
        </p:nvSpPr>
        <p:spPr>
          <a:xfrm>
            <a:off x="457200" y="636482"/>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BF0078"/>
                </a:solidFill>
                <a:latin typeface="Calibri" panose="020F0502020204030204" pitchFamily="34" charset="0"/>
                <a:cs typeface="Calibri" panose="020F0502020204030204" pitchFamily="34" charset="0"/>
              </a:rPr>
              <a:t>Family B</a:t>
            </a:r>
          </a:p>
        </p:txBody>
      </p:sp>
      <p:pic>
        <p:nvPicPr>
          <p:cNvPr id="5" name="Picture 4">
            <a:extLst>
              <a:ext uri="{FF2B5EF4-FFF2-40B4-BE49-F238E27FC236}">
                <a16:creationId xmlns:a16="http://schemas.microsoft.com/office/drawing/2014/main" id="{B4AB2578-627C-4F83-ABFF-C5BED342FC58}"/>
              </a:ext>
            </a:extLst>
          </p:cNvPr>
          <p:cNvPicPr>
            <a:picLocks noChangeAspect="1"/>
          </p:cNvPicPr>
          <p:nvPr/>
        </p:nvPicPr>
        <p:blipFill rotWithShape="1">
          <a:blip r:embed="rId5"/>
          <a:srcRect b="-4883"/>
          <a:stretch/>
        </p:blipFill>
        <p:spPr>
          <a:xfrm>
            <a:off x="565355" y="2414650"/>
            <a:ext cx="7226710" cy="4483199"/>
          </a:xfrm>
          <a:prstGeom prst="rect">
            <a:avLst/>
          </a:prstGeom>
        </p:spPr>
      </p:pic>
      <p:sp>
        <p:nvSpPr>
          <p:cNvPr id="9" name="TextBox 8">
            <a:extLst>
              <a:ext uri="{FF2B5EF4-FFF2-40B4-BE49-F238E27FC236}">
                <a16:creationId xmlns:a16="http://schemas.microsoft.com/office/drawing/2014/main" id="{B1909210-5B04-4B1E-9343-E6BE4C771D0C}"/>
              </a:ext>
            </a:extLst>
          </p:cNvPr>
          <p:cNvSpPr txBox="1"/>
          <p:nvPr/>
        </p:nvSpPr>
        <p:spPr>
          <a:xfrm>
            <a:off x="5841959" y="5226831"/>
            <a:ext cx="766916" cy="369332"/>
          </a:xfrm>
          <a:prstGeom prst="rect">
            <a:avLst/>
          </a:prstGeom>
          <a:noFill/>
        </p:spPr>
        <p:txBody>
          <a:bodyPr wrap="square" rtlCol="0">
            <a:spAutoFit/>
          </a:bodyPr>
          <a:lstStyle/>
          <a:p>
            <a:r>
              <a:rPr lang="en-GB" b="1" dirty="0">
                <a:solidFill>
                  <a:srgbClr val="C00000"/>
                </a:solidFill>
              </a:rPr>
              <a:t>1</a:t>
            </a:r>
          </a:p>
        </p:txBody>
      </p:sp>
      <p:sp>
        <p:nvSpPr>
          <p:cNvPr id="10" name="TextBox 9">
            <a:extLst>
              <a:ext uri="{FF2B5EF4-FFF2-40B4-BE49-F238E27FC236}">
                <a16:creationId xmlns:a16="http://schemas.microsoft.com/office/drawing/2014/main" id="{998E0D31-3B6F-47E9-AD3B-B38398272ABA}"/>
              </a:ext>
            </a:extLst>
          </p:cNvPr>
          <p:cNvSpPr txBox="1"/>
          <p:nvPr/>
        </p:nvSpPr>
        <p:spPr>
          <a:xfrm>
            <a:off x="5776946" y="5948792"/>
            <a:ext cx="766916" cy="369332"/>
          </a:xfrm>
          <a:prstGeom prst="rect">
            <a:avLst/>
          </a:prstGeom>
          <a:noFill/>
        </p:spPr>
        <p:txBody>
          <a:bodyPr wrap="square" rtlCol="0">
            <a:spAutoFit/>
          </a:bodyPr>
          <a:lstStyle/>
          <a:p>
            <a:r>
              <a:rPr lang="en-GB" b="1" dirty="0">
                <a:solidFill>
                  <a:srgbClr val="C00000"/>
                </a:solidFill>
              </a:rPr>
              <a:t>2</a:t>
            </a:r>
          </a:p>
        </p:txBody>
      </p:sp>
      <p:sp>
        <p:nvSpPr>
          <p:cNvPr id="11" name="TextBox 10">
            <a:extLst>
              <a:ext uri="{FF2B5EF4-FFF2-40B4-BE49-F238E27FC236}">
                <a16:creationId xmlns:a16="http://schemas.microsoft.com/office/drawing/2014/main" id="{9E51ADF6-6ED0-4D93-9CBB-1C18B5714C18}"/>
              </a:ext>
            </a:extLst>
          </p:cNvPr>
          <p:cNvSpPr txBox="1"/>
          <p:nvPr/>
        </p:nvSpPr>
        <p:spPr>
          <a:xfrm>
            <a:off x="6793922" y="5226831"/>
            <a:ext cx="766916" cy="369332"/>
          </a:xfrm>
          <a:prstGeom prst="rect">
            <a:avLst/>
          </a:prstGeom>
          <a:noFill/>
        </p:spPr>
        <p:txBody>
          <a:bodyPr wrap="square" rtlCol="0">
            <a:spAutoFit/>
          </a:bodyPr>
          <a:lstStyle/>
          <a:p>
            <a:r>
              <a:rPr lang="en-GB" b="1" dirty="0">
                <a:solidFill>
                  <a:srgbClr val="C00000"/>
                </a:solidFill>
              </a:rPr>
              <a:t>10</a:t>
            </a:r>
          </a:p>
        </p:txBody>
      </p:sp>
      <p:sp>
        <p:nvSpPr>
          <p:cNvPr id="12" name="TextBox 11">
            <a:extLst>
              <a:ext uri="{FF2B5EF4-FFF2-40B4-BE49-F238E27FC236}">
                <a16:creationId xmlns:a16="http://schemas.microsoft.com/office/drawing/2014/main" id="{F8006272-F687-495E-9AA6-0B895FC95432}"/>
              </a:ext>
            </a:extLst>
          </p:cNvPr>
          <p:cNvSpPr txBox="1"/>
          <p:nvPr/>
        </p:nvSpPr>
        <p:spPr>
          <a:xfrm>
            <a:off x="6890449" y="5917745"/>
            <a:ext cx="766916" cy="369332"/>
          </a:xfrm>
          <a:prstGeom prst="rect">
            <a:avLst/>
          </a:prstGeom>
          <a:noFill/>
        </p:spPr>
        <p:txBody>
          <a:bodyPr wrap="square" rtlCol="0">
            <a:spAutoFit/>
          </a:bodyPr>
          <a:lstStyle/>
          <a:p>
            <a:r>
              <a:rPr lang="en-GB" b="1" dirty="0">
                <a:solidFill>
                  <a:srgbClr val="C00000"/>
                </a:solidFill>
              </a:rPr>
              <a:t>4</a:t>
            </a:r>
          </a:p>
        </p:txBody>
      </p:sp>
      <p:sp>
        <p:nvSpPr>
          <p:cNvPr id="13" name="TextBox 12">
            <a:extLst>
              <a:ext uri="{FF2B5EF4-FFF2-40B4-BE49-F238E27FC236}">
                <a16:creationId xmlns:a16="http://schemas.microsoft.com/office/drawing/2014/main" id="{CDC620E8-D858-41AD-8E55-E0EDCB51493A}"/>
              </a:ext>
            </a:extLst>
          </p:cNvPr>
          <p:cNvSpPr txBox="1"/>
          <p:nvPr/>
        </p:nvSpPr>
        <p:spPr>
          <a:xfrm>
            <a:off x="6824572" y="6392621"/>
            <a:ext cx="766916" cy="369332"/>
          </a:xfrm>
          <a:prstGeom prst="rect">
            <a:avLst/>
          </a:prstGeom>
          <a:noFill/>
        </p:spPr>
        <p:txBody>
          <a:bodyPr wrap="square" rtlCol="0">
            <a:spAutoFit/>
          </a:bodyPr>
          <a:lstStyle/>
          <a:p>
            <a:r>
              <a:rPr lang="en-GB" b="1" dirty="0">
                <a:solidFill>
                  <a:srgbClr val="C00000"/>
                </a:solidFill>
              </a:rPr>
              <a:t>15</a:t>
            </a:r>
          </a:p>
        </p:txBody>
      </p:sp>
      <p:sp>
        <p:nvSpPr>
          <p:cNvPr id="2" name="TextBox 1">
            <a:extLst>
              <a:ext uri="{FF2B5EF4-FFF2-40B4-BE49-F238E27FC236}">
                <a16:creationId xmlns:a16="http://schemas.microsoft.com/office/drawing/2014/main" id="{9D046275-4AC7-DF8D-AC1D-297A8EC6E0C1}"/>
              </a:ext>
            </a:extLst>
          </p:cNvPr>
          <p:cNvSpPr txBox="1"/>
          <p:nvPr/>
        </p:nvSpPr>
        <p:spPr>
          <a:xfrm>
            <a:off x="7894751" y="3789040"/>
            <a:ext cx="1296144" cy="954107"/>
          </a:xfrm>
          <a:prstGeom prst="rect">
            <a:avLst/>
          </a:prstGeom>
          <a:noFill/>
        </p:spPr>
        <p:txBody>
          <a:bodyPr wrap="square" rtlCol="0">
            <a:spAutoFit/>
          </a:bodyPr>
          <a:lstStyle/>
          <a:p>
            <a:r>
              <a:rPr lang="en-GB" sz="2800" b="1" dirty="0">
                <a:solidFill>
                  <a:srgbClr val="C00000"/>
                </a:solidFill>
              </a:rPr>
              <a:t>Offer </a:t>
            </a:r>
          </a:p>
          <a:p>
            <a:r>
              <a:rPr lang="en-GB" sz="2800" b="1" dirty="0">
                <a:solidFill>
                  <a:srgbClr val="C00000"/>
                </a:solidFill>
              </a:rPr>
              <a:t>R430</a:t>
            </a:r>
          </a:p>
        </p:txBody>
      </p:sp>
      <p:sp>
        <p:nvSpPr>
          <p:cNvPr id="14" name="TextBox 13">
            <a:extLst>
              <a:ext uri="{FF2B5EF4-FFF2-40B4-BE49-F238E27FC236}">
                <a16:creationId xmlns:a16="http://schemas.microsoft.com/office/drawing/2014/main" id="{327DCE05-731D-57E9-F574-FF2B4EED5619}"/>
              </a:ext>
            </a:extLst>
          </p:cNvPr>
          <p:cNvSpPr txBox="1"/>
          <p:nvPr/>
        </p:nvSpPr>
        <p:spPr>
          <a:xfrm>
            <a:off x="5813433" y="6166865"/>
            <a:ext cx="766916" cy="369332"/>
          </a:xfrm>
          <a:prstGeom prst="rect">
            <a:avLst/>
          </a:prstGeom>
          <a:noFill/>
        </p:spPr>
        <p:txBody>
          <a:bodyPr wrap="square" rtlCol="0">
            <a:spAutoFit/>
          </a:bodyPr>
          <a:lstStyle/>
          <a:p>
            <a:r>
              <a:rPr lang="en-GB" b="1" dirty="0">
                <a:solidFill>
                  <a:srgbClr val="C00000"/>
                </a:solidFill>
              </a:rPr>
              <a:t>1</a:t>
            </a:r>
          </a:p>
        </p:txBody>
      </p:sp>
      <p:sp>
        <p:nvSpPr>
          <p:cNvPr id="15" name="TextBox 14">
            <a:extLst>
              <a:ext uri="{FF2B5EF4-FFF2-40B4-BE49-F238E27FC236}">
                <a16:creationId xmlns:a16="http://schemas.microsoft.com/office/drawing/2014/main" id="{ADEED6AE-C4DD-BC20-3724-F0820FBCEBA4}"/>
              </a:ext>
            </a:extLst>
          </p:cNvPr>
          <p:cNvSpPr txBox="1"/>
          <p:nvPr/>
        </p:nvSpPr>
        <p:spPr>
          <a:xfrm>
            <a:off x="6890388" y="6155183"/>
            <a:ext cx="766916" cy="369332"/>
          </a:xfrm>
          <a:prstGeom prst="rect">
            <a:avLst/>
          </a:prstGeom>
          <a:noFill/>
        </p:spPr>
        <p:txBody>
          <a:bodyPr wrap="square" rtlCol="0">
            <a:spAutoFit/>
          </a:bodyPr>
          <a:lstStyle/>
          <a:p>
            <a:r>
              <a:rPr lang="en-GB" b="1" dirty="0">
                <a:solidFill>
                  <a:srgbClr val="C00000"/>
                </a:solidFill>
              </a:rPr>
              <a:t>1</a:t>
            </a:r>
          </a:p>
        </p:txBody>
      </p:sp>
      <p:pic>
        <p:nvPicPr>
          <p:cNvPr id="6" name="Recorded Sound">
            <a:hlinkClick r:id="" action="ppaction://media"/>
            <a:extLst>
              <a:ext uri="{FF2B5EF4-FFF2-40B4-BE49-F238E27FC236}">
                <a16:creationId xmlns:a16="http://schemas.microsoft.com/office/drawing/2014/main" id="{30C944D7-2057-3253-E24F-E11AB3A3CC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09084" y="6447905"/>
            <a:ext cx="304800" cy="304800"/>
          </a:xfrm>
          <a:prstGeom prst="rect">
            <a:avLst/>
          </a:prstGeom>
        </p:spPr>
      </p:pic>
    </p:spTree>
    <p:extLst>
      <p:ext uri="{BB962C8B-B14F-4D97-AF65-F5344CB8AC3E}">
        <p14:creationId xmlns:p14="http://schemas.microsoft.com/office/powerpoint/2010/main" val="394442161"/>
      </p:ext>
    </p:extLst>
  </p:cSld>
  <p:clrMapOvr>
    <a:masterClrMapping/>
  </p:clrMapOvr>
  <mc:AlternateContent xmlns:mc="http://schemas.openxmlformats.org/markup-compatibility/2006" xmlns:p14="http://schemas.microsoft.com/office/powerpoint/2010/main">
    <mc:Choice Requires="p14">
      <p:transition spd="slow" p14:dur="2000" advTm="4653"/>
    </mc:Choice>
    <mc:Fallback xmlns="">
      <p:transition spd="slow" advTm="4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717C0A-7677-4AFF-A1EA-E7D5D6047392}"/>
              </a:ext>
            </a:extLst>
          </p:cNvPr>
          <p:cNvPicPr>
            <a:picLocks noChangeAspect="1"/>
          </p:cNvPicPr>
          <p:nvPr/>
        </p:nvPicPr>
        <p:blipFill>
          <a:blip r:embed="rId5"/>
          <a:stretch>
            <a:fillRect/>
          </a:stretch>
        </p:blipFill>
        <p:spPr>
          <a:xfrm>
            <a:off x="0" y="1357693"/>
            <a:ext cx="9144000" cy="4142613"/>
          </a:xfrm>
          <a:prstGeom prst="rect">
            <a:avLst/>
          </a:prstGeom>
        </p:spPr>
      </p:pic>
      <p:sp>
        <p:nvSpPr>
          <p:cNvPr id="4" name="Double-click to edit">
            <a:extLst>
              <a:ext uri="{FF2B5EF4-FFF2-40B4-BE49-F238E27FC236}">
                <a16:creationId xmlns:a16="http://schemas.microsoft.com/office/drawing/2014/main" id="{256FAA8A-17D6-4095-9CC3-45AA75738D81}"/>
              </a:ext>
            </a:extLst>
          </p:cNvPr>
          <p:cNvSpPr txBox="1">
            <a:spLocks/>
          </p:cNvSpPr>
          <p:nvPr/>
        </p:nvSpPr>
        <p:spPr>
          <a:xfrm>
            <a:off x="467544" y="476672"/>
            <a:ext cx="7750201" cy="65811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solidFill>
                  <a:srgbClr val="BF0078"/>
                </a:solidFill>
              </a:defRPr>
            </a:pPr>
            <a:r>
              <a:rPr lang="en-GB" sz="3600" b="1" dirty="0">
                <a:solidFill>
                  <a:srgbClr val="BF0078"/>
                </a:solidFill>
              </a:rPr>
              <a:t>CanRisk</a:t>
            </a:r>
            <a:endParaRPr lang="en-GB" sz="2812" b="1" dirty="0">
              <a:solidFill>
                <a:srgbClr val="BF0078"/>
              </a:solidFill>
            </a:endParaRPr>
          </a:p>
        </p:txBody>
      </p:sp>
      <p:pic>
        <p:nvPicPr>
          <p:cNvPr id="5" name="Recorded Sound">
            <a:hlinkClick r:id="" action="ppaction://media"/>
            <a:extLst>
              <a:ext uri="{FF2B5EF4-FFF2-40B4-BE49-F238E27FC236}">
                <a16:creationId xmlns:a16="http://schemas.microsoft.com/office/drawing/2014/main" id="{C985BB24-31F4-BBD3-CBF3-491923BDE9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76456" y="6381328"/>
            <a:ext cx="304800" cy="304800"/>
          </a:xfrm>
          <a:prstGeom prst="rect">
            <a:avLst/>
          </a:prstGeom>
        </p:spPr>
      </p:pic>
    </p:spTree>
    <p:extLst>
      <p:ext uri="{BB962C8B-B14F-4D97-AF65-F5344CB8AC3E}">
        <p14:creationId xmlns:p14="http://schemas.microsoft.com/office/powerpoint/2010/main" val="3161477792"/>
      </p:ext>
    </p:extLst>
  </p:cSld>
  <p:clrMapOvr>
    <a:masterClrMapping/>
  </p:clrMapOvr>
  <mc:AlternateContent xmlns:mc="http://schemas.openxmlformats.org/markup-compatibility/2006" xmlns:p14="http://schemas.microsoft.com/office/powerpoint/2010/main">
    <mc:Choice Requires="p14">
      <p:transition spd="slow" p14:dur="2000" advTm="5420"/>
    </mc:Choice>
    <mc:Fallback xmlns="">
      <p:transition spd="slow" advTm="5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xfrm>
            <a:off x="669727" y="178594"/>
            <a:ext cx="7750201" cy="1123920"/>
          </a:xfrm>
          <a:prstGeom prst="rect">
            <a:avLst/>
          </a:prstGeom>
        </p:spPr>
        <p:txBody>
          <a:bodyPr>
            <a:normAutofit/>
          </a:bodyPr>
          <a:lstStyle/>
          <a:p>
            <a:pPr algn="l">
              <a:defRPr>
                <a:solidFill>
                  <a:srgbClr val="BF0078"/>
                </a:solidFill>
              </a:defRPr>
            </a:pPr>
            <a:r>
              <a:rPr lang="en-GB" sz="3600" b="1" dirty="0"/>
              <a:t>CanRisk</a:t>
            </a:r>
            <a:endParaRPr sz="2812" b="1" dirty="0"/>
          </a:p>
        </p:txBody>
      </p:sp>
      <p:sp>
        <p:nvSpPr>
          <p:cNvPr id="125" name="Double-click to edit"/>
          <p:cNvSpPr txBox="1">
            <a:spLocks noGrp="1"/>
          </p:cNvSpPr>
          <p:nvPr>
            <p:ph type="body" idx="1"/>
          </p:nvPr>
        </p:nvSpPr>
        <p:spPr>
          <a:xfrm>
            <a:off x="467544" y="1488166"/>
            <a:ext cx="8136904" cy="5037178"/>
          </a:xfrm>
          <a:prstGeom prst="rect">
            <a:avLst/>
          </a:prstGeom>
        </p:spPr>
        <p:txBody>
          <a:bodyPr>
            <a:normAutofit fontScale="92500" lnSpcReduction="20000"/>
          </a:bodyPr>
          <a:lstStyle/>
          <a:p>
            <a:r>
              <a:rPr lang="en-GB" dirty="0">
                <a:solidFill>
                  <a:srgbClr val="330072"/>
                </a:solidFill>
              </a:rPr>
              <a:t>Personalised breast/ovarian cancer risk assessments</a:t>
            </a:r>
          </a:p>
          <a:p>
            <a:r>
              <a:rPr lang="en-GB" dirty="0">
                <a:solidFill>
                  <a:srgbClr val="330072"/>
                </a:solidFill>
              </a:rPr>
              <a:t>Calculates ‘mutation probability’ (the likelihood of finding a variant) for several genes</a:t>
            </a:r>
          </a:p>
          <a:p>
            <a:r>
              <a:rPr lang="en-GB" dirty="0">
                <a:solidFill>
                  <a:srgbClr val="330072"/>
                </a:solidFill>
              </a:rPr>
              <a:t>NHS approved</a:t>
            </a:r>
          </a:p>
          <a:p>
            <a:pPr marL="0" indent="0">
              <a:buNone/>
            </a:pPr>
            <a:endParaRPr lang="en-GB" dirty="0">
              <a:solidFill>
                <a:srgbClr val="330072"/>
              </a:solidFill>
            </a:endParaRPr>
          </a:p>
          <a:p>
            <a:pPr marL="0" indent="0">
              <a:buNone/>
            </a:pPr>
            <a:r>
              <a:rPr lang="en-GB" dirty="0">
                <a:solidFill>
                  <a:srgbClr val="330072"/>
                </a:solidFill>
              </a:rPr>
              <a:t>Can include:</a:t>
            </a:r>
          </a:p>
          <a:p>
            <a:r>
              <a:rPr lang="en-GB" sz="2600" dirty="0">
                <a:solidFill>
                  <a:srgbClr val="330072"/>
                </a:solidFill>
              </a:rPr>
              <a:t>Family history of cancers</a:t>
            </a:r>
          </a:p>
          <a:p>
            <a:r>
              <a:rPr lang="en-GB" sz="2600" dirty="0">
                <a:solidFill>
                  <a:srgbClr val="330072"/>
                </a:solidFill>
              </a:rPr>
              <a:t>Tumour details</a:t>
            </a:r>
          </a:p>
          <a:p>
            <a:r>
              <a:rPr lang="en-GB" sz="2600" dirty="0">
                <a:solidFill>
                  <a:srgbClr val="330072"/>
                </a:solidFill>
              </a:rPr>
              <a:t>Genetic testing results</a:t>
            </a:r>
          </a:p>
          <a:p>
            <a:r>
              <a:rPr lang="en-GB" sz="2600" dirty="0">
                <a:solidFill>
                  <a:srgbClr val="330072"/>
                </a:solidFill>
              </a:rPr>
              <a:t>Lifestyle risk modifiers including BMI, Alcohol use</a:t>
            </a:r>
            <a:r>
              <a:rPr lang="en-GB" dirty="0">
                <a:solidFill>
                  <a:srgbClr val="330072"/>
                </a:solidFill>
              </a:rPr>
              <a:t> </a:t>
            </a:r>
          </a:p>
        </p:txBody>
      </p:sp>
      <p:pic>
        <p:nvPicPr>
          <p:cNvPr id="126" name="top left corner.png" descr="top left corner.png"/>
          <p:cNvPicPr>
            <a:picLocks noChangeAspect="1"/>
          </p:cNvPicPr>
          <p:nvPr/>
        </p:nvPicPr>
        <p:blipFill>
          <a:blip r:embed="rId5"/>
          <a:stretch>
            <a:fillRect/>
          </a:stretch>
        </p:blipFill>
        <p:spPr>
          <a:xfrm rot="10800000">
            <a:off x="6307650" y="5052544"/>
            <a:ext cx="2853568" cy="1816954"/>
          </a:xfrm>
          <a:prstGeom prst="rect">
            <a:avLst/>
          </a:prstGeom>
          <a:ln w="12700">
            <a:miter lim="400000"/>
          </a:ln>
        </p:spPr>
      </p:pic>
      <p:pic>
        <p:nvPicPr>
          <p:cNvPr id="2" name="Recorded Sound">
            <a:hlinkClick r:id="" action="ppaction://media"/>
            <a:extLst>
              <a:ext uri="{FF2B5EF4-FFF2-40B4-BE49-F238E27FC236}">
                <a16:creationId xmlns:a16="http://schemas.microsoft.com/office/drawing/2014/main" id="{33FF2193-E04B-4C94-A5B7-09AC1CA0BB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9987" y="6525344"/>
            <a:ext cx="304800" cy="304800"/>
          </a:xfrm>
          <a:prstGeom prst="rect">
            <a:avLst/>
          </a:prstGeom>
        </p:spPr>
      </p:pic>
    </p:spTree>
    <p:extLst>
      <p:ext uri="{BB962C8B-B14F-4D97-AF65-F5344CB8AC3E}">
        <p14:creationId xmlns:p14="http://schemas.microsoft.com/office/powerpoint/2010/main" val="2706197671"/>
      </p:ext>
    </p:extLst>
  </p:cSld>
  <p:clrMapOvr>
    <a:masterClrMapping/>
  </p:clrMapOvr>
  <p:transition spd="med" advTm="272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7C19D5-BD83-47AB-BF81-52FA64EA79F6}"/>
              </a:ext>
            </a:extLst>
          </p:cNvPr>
          <p:cNvPicPr>
            <a:picLocks noChangeAspect="1"/>
          </p:cNvPicPr>
          <p:nvPr/>
        </p:nvPicPr>
        <p:blipFill>
          <a:blip r:embed="rId5"/>
          <a:stretch>
            <a:fillRect/>
          </a:stretch>
        </p:blipFill>
        <p:spPr>
          <a:xfrm>
            <a:off x="0" y="1952449"/>
            <a:ext cx="9144000" cy="2953102"/>
          </a:xfrm>
          <a:prstGeom prst="rect">
            <a:avLst/>
          </a:prstGeom>
        </p:spPr>
      </p:pic>
      <p:pic>
        <p:nvPicPr>
          <p:cNvPr id="2" name="Recorded Sound">
            <a:hlinkClick r:id="" action="ppaction://media"/>
            <a:extLst>
              <a:ext uri="{FF2B5EF4-FFF2-40B4-BE49-F238E27FC236}">
                <a16:creationId xmlns:a16="http://schemas.microsoft.com/office/drawing/2014/main" id="{D388FC33-ED6E-82BD-4156-91377313A8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76456" y="6453336"/>
            <a:ext cx="304800" cy="304800"/>
          </a:xfrm>
          <a:prstGeom prst="rect">
            <a:avLst/>
          </a:prstGeom>
        </p:spPr>
      </p:pic>
    </p:spTree>
    <p:extLst>
      <p:ext uri="{BB962C8B-B14F-4D97-AF65-F5344CB8AC3E}">
        <p14:creationId xmlns:p14="http://schemas.microsoft.com/office/powerpoint/2010/main" val="2307161415"/>
      </p:ext>
    </p:extLst>
  </p:cSld>
  <p:clrMapOvr>
    <a:masterClrMapping/>
  </p:clrMapOvr>
  <mc:AlternateContent xmlns:mc="http://schemas.openxmlformats.org/markup-compatibility/2006" xmlns:p14="http://schemas.microsoft.com/office/powerpoint/2010/main">
    <mc:Choice Requires="p14">
      <p:transition spd="slow" p14:dur="2000" advTm="7927"/>
    </mc:Choice>
    <mc:Fallback xmlns="">
      <p:transition spd="slow" advTm="7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271F1D-92DE-C415-4BEE-0DD0E17EEC6D}"/>
              </a:ext>
            </a:extLst>
          </p:cNvPr>
          <p:cNvPicPr>
            <a:picLocks noChangeAspect="1"/>
          </p:cNvPicPr>
          <p:nvPr/>
        </p:nvPicPr>
        <p:blipFill>
          <a:blip r:embed="rId5"/>
          <a:stretch>
            <a:fillRect/>
          </a:stretch>
        </p:blipFill>
        <p:spPr>
          <a:xfrm>
            <a:off x="755576" y="116632"/>
            <a:ext cx="7524328" cy="4013764"/>
          </a:xfrm>
          <a:prstGeom prst="rect">
            <a:avLst/>
          </a:prstGeom>
        </p:spPr>
      </p:pic>
      <p:pic>
        <p:nvPicPr>
          <p:cNvPr id="7" name="Picture 6">
            <a:extLst>
              <a:ext uri="{FF2B5EF4-FFF2-40B4-BE49-F238E27FC236}">
                <a16:creationId xmlns:a16="http://schemas.microsoft.com/office/drawing/2014/main" id="{FFA32FD1-ADB9-5495-B550-490AD56607A0}"/>
              </a:ext>
            </a:extLst>
          </p:cNvPr>
          <p:cNvPicPr>
            <a:picLocks noChangeAspect="1"/>
          </p:cNvPicPr>
          <p:nvPr/>
        </p:nvPicPr>
        <p:blipFill rotWithShape="1">
          <a:blip r:embed="rId6"/>
          <a:srcRect l="1" r="10200" b="10309"/>
          <a:stretch/>
        </p:blipFill>
        <p:spPr>
          <a:xfrm>
            <a:off x="831032" y="3573016"/>
            <a:ext cx="7341367" cy="2501596"/>
          </a:xfrm>
          <a:prstGeom prst="rect">
            <a:avLst/>
          </a:prstGeom>
        </p:spPr>
      </p:pic>
      <p:pic>
        <p:nvPicPr>
          <p:cNvPr id="9" name="Picture 8">
            <a:extLst>
              <a:ext uri="{FF2B5EF4-FFF2-40B4-BE49-F238E27FC236}">
                <a16:creationId xmlns:a16="http://schemas.microsoft.com/office/drawing/2014/main" id="{0AC8A819-CBDB-2299-9550-1C6A5B9DFADC}"/>
              </a:ext>
            </a:extLst>
          </p:cNvPr>
          <p:cNvPicPr>
            <a:picLocks noChangeAspect="1"/>
          </p:cNvPicPr>
          <p:nvPr/>
        </p:nvPicPr>
        <p:blipFill rotWithShape="1">
          <a:blip r:embed="rId7"/>
          <a:srcRect b="19331"/>
          <a:stretch/>
        </p:blipFill>
        <p:spPr>
          <a:xfrm>
            <a:off x="867298" y="5854389"/>
            <a:ext cx="7358853" cy="787711"/>
          </a:xfrm>
          <a:prstGeom prst="rect">
            <a:avLst/>
          </a:prstGeom>
        </p:spPr>
      </p:pic>
      <p:pic>
        <p:nvPicPr>
          <p:cNvPr id="2" name="Recorded Sound">
            <a:hlinkClick r:id="" action="ppaction://media"/>
            <a:extLst>
              <a:ext uri="{FF2B5EF4-FFF2-40B4-BE49-F238E27FC236}">
                <a16:creationId xmlns:a16="http://schemas.microsoft.com/office/drawing/2014/main" id="{B6DA0E58-96E0-E24D-8AB7-FBEE21A688C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76456" y="6489700"/>
            <a:ext cx="304800" cy="304800"/>
          </a:xfrm>
          <a:prstGeom prst="rect">
            <a:avLst/>
          </a:prstGeom>
        </p:spPr>
      </p:pic>
    </p:spTree>
    <p:extLst>
      <p:ext uri="{BB962C8B-B14F-4D97-AF65-F5344CB8AC3E}">
        <p14:creationId xmlns:p14="http://schemas.microsoft.com/office/powerpoint/2010/main" val="675097234"/>
      </p:ext>
    </p:extLst>
  </p:cSld>
  <p:clrMapOvr>
    <a:masterClrMapping/>
  </p:clrMapOvr>
  <mc:AlternateContent xmlns:mc="http://schemas.openxmlformats.org/markup-compatibility/2006" xmlns:p14="http://schemas.microsoft.com/office/powerpoint/2010/main">
    <mc:Choice Requires="p14">
      <p:transition spd="slow" p14:dur="2000" advTm="10342"/>
    </mc:Choice>
    <mc:Fallback xmlns="">
      <p:transition spd="slow" advTm="10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FF6441-C6AE-E08E-698B-8AB14F351843}"/>
              </a:ext>
            </a:extLst>
          </p:cNvPr>
          <p:cNvPicPr>
            <a:picLocks noChangeAspect="1"/>
          </p:cNvPicPr>
          <p:nvPr/>
        </p:nvPicPr>
        <p:blipFill>
          <a:blip r:embed="rId5"/>
          <a:stretch>
            <a:fillRect/>
          </a:stretch>
        </p:blipFill>
        <p:spPr>
          <a:xfrm>
            <a:off x="467544" y="1159974"/>
            <a:ext cx="7998954" cy="4538052"/>
          </a:xfrm>
          <a:prstGeom prst="rect">
            <a:avLst/>
          </a:prstGeom>
        </p:spPr>
      </p:pic>
      <p:pic>
        <p:nvPicPr>
          <p:cNvPr id="2" name="Recorded Sound">
            <a:hlinkClick r:id="" action="ppaction://media"/>
            <a:extLst>
              <a:ext uri="{FF2B5EF4-FFF2-40B4-BE49-F238E27FC236}">
                <a16:creationId xmlns:a16="http://schemas.microsoft.com/office/drawing/2014/main" id="{15CC855B-DCE9-8284-7C09-CDFB51B61610}"/>
              </a:ext>
            </a:extLst>
          </p:cNvPr>
          <p:cNvPicPr>
            <a:picLocks noChangeAspect="1"/>
          </p:cNvPicPr>
          <p:nvPr>
            <a:audioFile r:link="rId1"/>
            <p:extLst>
              <p:ext uri="{DAA4B4D4-6D71-4841-9C94-3DE7FCFB9230}">
                <p14:media xmlns:p14="http://schemas.microsoft.com/office/powerpoint/2010/main" r:embed="rId2">
                  <p14:trim end="2765.1609"/>
                </p14:media>
              </p:ext>
            </p:extLst>
          </p:nvPr>
        </p:nvPicPr>
        <p:blipFill>
          <a:blip r:embed="rId6"/>
          <a:stretch>
            <a:fillRect/>
          </a:stretch>
        </p:blipFill>
        <p:spPr>
          <a:xfrm>
            <a:off x="8604448" y="6381328"/>
            <a:ext cx="304800" cy="304800"/>
          </a:xfrm>
          <a:prstGeom prst="rect">
            <a:avLst/>
          </a:prstGeom>
        </p:spPr>
      </p:pic>
    </p:spTree>
    <p:extLst>
      <p:ext uri="{BB962C8B-B14F-4D97-AF65-F5344CB8AC3E}">
        <p14:creationId xmlns:p14="http://schemas.microsoft.com/office/powerpoint/2010/main" val="3720276876"/>
      </p:ext>
    </p:extLst>
  </p:cSld>
  <p:clrMapOvr>
    <a:masterClrMapping/>
  </p:clrMapOvr>
  <mc:AlternateContent xmlns:mc="http://schemas.openxmlformats.org/markup-compatibility/2006" xmlns:p14="http://schemas.microsoft.com/office/powerpoint/2010/main">
    <mc:Choice Requires="p14">
      <p:transition spd="slow" p14:dur="2000" advTm="10342"/>
    </mc:Choice>
    <mc:Fallback xmlns="">
      <p:transition spd="slow" advTm="10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xfrm>
            <a:off x="539552" y="523148"/>
            <a:ext cx="7750201" cy="1123920"/>
          </a:xfrm>
          <a:prstGeom prst="rect">
            <a:avLst/>
          </a:prstGeom>
        </p:spPr>
        <p:txBody>
          <a:bodyPr>
            <a:noAutofit/>
          </a:bodyPr>
          <a:lstStyle/>
          <a:p>
            <a:pPr algn="l">
              <a:defRPr>
                <a:solidFill>
                  <a:srgbClr val="BF0078"/>
                </a:solidFill>
              </a:defRPr>
            </a:pPr>
            <a:r>
              <a:rPr lang="en-GB" sz="3600" b="1" dirty="0"/>
              <a:t>Estimating the  likelihood of identifying a pathogenic variant</a:t>
            </a:r>
            <a:endParaRPr sz="3600" b="1" dirty="0"/>
          </a:p>
        </p:txBody>
      </p:sp>
      <p:pic>
        <p:nvPicPr>
          <p:cNvPr id="126" name="top left corner.png" descr="top left corner.png"/>
          <p:cNvPicPr>
            <a:picLocks noChangeAspect="1"/>
          </p:cNvPicPr>
          <p:nvPr/>
        </p:nvPicPr>
        <p:blipFill>
          <a:blip r:embed="rId5"/>
          <a:stretch>
            <a:fillRect/>
          </a:stretch>
        </p:blipFill>
        <p:spPr>
          <a:xfrm rot="10800000">
            <a:off x="6307650" y="5052544"/>
            <a:ext cx="2853568" cy="1816954"/>
          </a:xfrm>
          <a:prstGeom prst="rect">
            <a:avLst/>
          </a:prstGeom>
          <a:ln w="12700">
            <a:miter lim="400000"/>
          </a:ln>
        </p:spPr>
      </p:pic>
      <p:pic>
        <p:nvPicPr>
          <p:cNvPr id="6" name="Picture 5">
            <a:extLst>
              <a:ext uri="{FF2B5EF4-FFF2-40B4-BE49-F238E27FC236}">
                <a16:creationId xmlns:a16="http://schemas.microsoft.com/office/drawing/2014/main" id="{D40A922D-CF2F-1527-DD3F-3CFF43252DB2}"/>
              </a:ext>
            </a:extLst>
          </p:cNvPr>
          <p:cNvPicPr>
            <a:picLocks noChangeAspect="1"/>
          </p:cNvPicPr>
          <p:nvPr/>
        </p:nvPicPr>
        <p:blipFill rotWithShape="1">
          <a:blip r:embed="rId6"/>
          <a:srcRect l="2194" t="21595" r="6935" b="72026"/>
          <a:stretch/>
        </p:blipFill>
        <p:spPr>
          <a:xfrm>
            <a:off x="259032" y="1970329"/>
            <a:ext cx="8311240" cy="508169"/>
          </a:xfrm>
          <a:prstGeom prst="rect">
            <a:avLst/>
          </a:prstGeom>
        </p:spPr>
      </p:pic>
      <p:sp>
        <p:nvSpPr>
          <p:cNvPr id="7" name="TextBox 6">
            <a:extLst>
              <a:ext uri="{FF2B5EF4-FFF2-40B4-BE49-F238E27FC236}">
                <a16:creationId xmlns:a16="http://schemas.microsoft.com/office/drawing/2014/main" id="{37186649-3DDC-1265-74D8-259E95E2B706}"/>
              </a:ext>
            </a:extLst>
          </p:cNvPr>
          <p:cNvSpPr txBox="1"/>
          <p:nvPr/>
        </p:nvSpPr>
        <p:spPr>
          <a:xfrm>
            <a:off x="482704" y="2811632"/>
            <a:ext cx="7704856" cy="1754326"/>
          </a:xfrm>
          <a:prstGeom prst="rect">
            <a:avLst/>
          </a:prstGeom>
          <a:noFill/>
        </p:spPr>
        <p:txBody>
          <a:bodyPr wrap="square" rtlCol="0">
            <a:spAutoFit/>
          </a:bodyPr>
          <a:lstStyle/>
          <a:p>
            <a:r>
              <a:rPr lang="en-GB" b="1" dirty="0">
                <a:solidFill>
                  <a:srgbClr val="330072"/>
                </a:solidFill>
              </a:rPr>
              <a:t>Two tools to estimate the likelihood of identifying a pathogenic variant in the relevant target genes:</a:t>
            </a:r>
          </a:p>
          <a:p>
            <a:endParaRPr lang="en-GB" dirty="0">
              <a:solidFill>
                <a:srgbClr val="330072"/>
              </a:solidFill>
            </a:endParaRPr>
          </a:p>
          <a:p>
            <a:pPr marL="285750" indent="-285750">
              <a:buFont typeface="Arial" panose="020B0604020202020204" pitchFamily="34" charset="0"/>
              <a:buChar char="•"/>
            </a:pPr>
            <a:r>
              <a:rPr lang="en-GB" b="1" dirty="0">
                <a:solidFill>
                  <a:srgbClr val="330072"/>
                </a:solidFill>
              </a:rPr>
              <a:t>Manchester Scoring System </a:t>
            </a:r>
          </a:p>
          <a:p>
            <a:pPr marL="285750" indent="-285750">
              <a:buFont typeface="Arial" panose="020B0604020202020204" pitchFamily="34" charset="0"/>
              <a:buChar char="•"/>
            </a:pPr>
            <a:endParaRPr lang="en-GB" b="1" dirty="0">
              <a:solidFill>
                <a:srgbClr val="330072"/>
              </a:solidFill>
            </a:endParaRPr>
          </a:p>
          <a:p>
            <a:pPr marL="285750" indent="-285750">
              <a:buFont typeface="Arial" panose="020B0604020202020204" pitchFamily="34" charset="0"/>
              <a:buChar char="•"/>
            </a:pPr>
            <a:r>
              <a:rPr lang="en-GB" b="1" dirty="0" err="1">
                <a:solidFill>
                  <a:srgbClr val="330072"/>
                </a:solidFill>
              </a:rPr>
              <a:t>CanRisk</a:t>
            </a:r>
            <a:r>
              <a:rPr lang="en-GB" b="1" dirty="0">
                <a:solidFill>
                  <a:srgbClr val="330072"/>
                </a:solidFill>
              </a:rPr>
              <a:t> </a:t>
            </a:r>
          </a:p>
        </p:txBody>
      </p:sp>
      <p:pic>
        <p:nvPicPr>
          <p:cNvPr id="2" name="Recorded Sound">
            <a:hlinkClick r:id="" action="ppaction://media"/>
            <a:extLst>
              <a:ext uri="{FF2B5EF4-FFF2-40B4-BE49-F238E27FC236}">
                <a16:creationId xmlns:a16="http://schemas.microsoft.com/office/drawing/2014/main" id="{C38F54C8-7DAF-0EA9-78AA-C39D50D03A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70272" y="6453336"/>
            <a:ext cx="304800" cy="304800"/>
          </a:xfrm>
          <a:prstGeom prst="rect">
            <a:avLst/>
          </a:prstGeom>
        </p:spPr>
      </p:pic>
    </p:spTree>
    <p:extLst>
      <p:ext uri="{BB962C8B-B14F-4D97-AF65-F5344CB8AC3E}">
        <p14:creationId xmlns:p14="http://schemas.microsoft.com/office/powerpoint/2010/main" val="4210292356"/>
      </p:ext>
    </p:extLst>
  </p:cSld>
  <p:clrMapOvr>
    <a:masterClrMapping/>
  </p:clrMapOvr>
  <p:transition spd="med" advTm="90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9E70BE-3C75-0FF6-CA17-45A6ABF7F7EC}"/>
              </a:ext>
            </a:extLst>
          </p:cNvPr>
          <p:cNvPicPr>
            <a:picLocks noChangeAspect="1"/>
          </p:cNvPicPr>
          <p:nvPr/>
        </p:nvPicPr>
        <p:blipFill rotWithShape="1">
          <a:blip r:embed="rId5"/>
          <a:srcRect t="9279"/>
          <a:stretch/>
        </p:blipFill>
        <p:spPr>
          <a:xfrm>
            <a:off x="605394" y="2056733"/>
            <a:ext cx="6912768" cy="4020819"/>
          </a:xfrm>
          <a:prstGeom prst="rect">
            <a:avLst/>
          </a:prstGeom>
        </p:spPr>
      </p:pic>
      <p:sp>
        <p:nvSpPr>
          <p:cNvPr id="2" name="Double-click to edit">
            <a:extLst>
              <a:ext uri="{FF2B5EF4-FFF2-40B4-BE49-F238E27FC236}">
                <a16:creationId xmlns:a16="http://schemas.microsoft.com/office/drawing/2014/main" id="{5398C41C-7AFF-9123-3221-399AE267E3D9}"/>
              </a:ext>
            </a:extLst>
          </p:cNvPr>
          <p:cNvSpPr txBox="1">
            <a:spLocks noGrp="1"/>
          </p:cNvSpPr>
          <p:nvPr>
            <p:ph type="title"/>
          </p:nvPr>
        </p:nvSpPr>
        <p:spPr>
          <a:xfrm>
            <a:off x="669925" y="179388"/>
            <a:ext cx="7750175" cy="1122362"/>
          </a:xfrm>
          <a:prstGeom prst="rect">
            <a:avLst/>
          </a:prstGeom>
        </p:spPr>
        <p:txBody>
          <a:bodyPr>
            <a:noAutofit/>
          </a:bodyPr>
          <a:lstStyle/>
          <a:p>
            <a:pPr algn="l">
              <a:defRPr>
                <a:solidFill>
                  <a:srgbClr val="BF0078"/>
                </a:solidFill>
              </a:defRPr>
            </a:pPr>
            <a:r>
              <a:rPr lang="en-GB" sz="3600" b="1" dirty="0"/>
              <a:t>Estimating the  likelihood of identifying a pathogenic variant</a:t>
            </a:r>
            <a:endParaRPr sz="3600" b="1" dirty="0"/>
          </a:p>
        </p:txBody>
      </p:sp>
      <p:pic>
        <p:nvPicPr>
          <p:cNvPr id="4" name="Picture 3">
            <a:extLst>
              <a:ext uri="{FF2B5EF4-FFF2-40B4-BE49-F238E27FC236}">
                <a16:creationId xmlns:a16="http://schemas.microsoft.com/office/drawing/2014/main" id="{664B4F09-508C-9911-0191-25339448335D}"/>
              </a:ext>
            </a:extLst>
          </p:cNvPr>
          <p:cNvPicPr>
            <a:picLocks noChangeAspect="1"/>
          </p:cNvPicPr>
          <p:nvPr/>
        </p:nvPicPr>
        <p:blipFill rotWithShape="1">
          <a:blip r:embed="rId6"/>
          <a:srcRect l="2194" t="21595" r="6935" b="72026"/>
          <a:stretch/>
        </p:blipFill>
        <p:spPr>
          <a:xfrm>
            <a:off x="372385" y="1425157"/>
            <a:ext cx="8311240" cy="508169"/>
          </a:xfrm>
          <a:prstGeom prst="rect">
            <a:avLst/>
          </a:prstGeom>
        </p:spPr>
      </p:pic>
      <p:pic>
        <p:nvPicPr>
          <p:cNvPr id="6" name="Recorded Sound">
            <a:hlinkClick r:id="" action="ppaction://media"/>
            <a:extLst>
              <a:ext uri="{FF2B5EF4-FFF2-40B4-BE49-F238E27FC236}">
                <a16:creationId xmlns:a16="http://schemas.microsoft.com/office/drawing/2014/main" id="{365DBC18-A3D0-19E7-2BBB-E33C3F368A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5891" y="6453336"/>
            <a:ext cx="304800" cy="304800"/>
          </a:xfrm>
          <a:prstGeom prst="rect">
            <a:avLst/>
          </a:prstGeom>
        </p:spPr>
      </p:pic>
      <p:sp>
        <p:nvSpPr>
          <p:cNvPr id="9" name="Rectangle 8">
            <a:extLst>
              <a:ext uri="{FF2B5EF4-FFF2-40B4-BE49-F238E27FC236}">
                <a16:creationId xmlns:a16="http://schemas.microsoft.com/office/drawing/2014/main" id="{F639ABD8-F341-6602-E0BE-D776F3F6E5D4}"/>
              </a:ext>
            </a:extLst>
          </p:cNvPr>
          <p:cNvSpPr/>
          <p:nvPr/>
        </p:nvSpPr>
        <p:spPr>
          <a:xfrm>
            <a:off x="1259632" y="3582145"/>
            <a:ext cx="1656183" cy="6480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A2CE48B-F4FF-5DB2-A2E8-19666872773D}"/>
              </a:ext>
            </a:extLst>
          </p:cNvPr>
          <p:cNvSpPr txBox="1"/>
          <p:nvPr/>
        </p:nvSpPr>
        <p:spPr>
          <a:xfrm>
            <a:off x="4061778" y="3594122"/>
            <a:ext cx="3021421" cy="369332"/>
          </a:xfrm>
          <a:prstGeom prst="rect">
            <a:avLst/>
          </a:prstGeom>
          <a:noFill/>
        </p:spPr>
        <p:txBody>
          <a:bodyPr wrap="square" rtlCol="0">
            <a:spAutoFit/>
          </a:bodyPr>
          <a:lstStyle/>
          <a:p>
            <a:r>
              <a:rPr lang="en-GB" b="1" dirty="0">
                <a:solidFill>
                  <a:srgbClr val="FF0000"/>
                </a:solidFill>
              </a:rPr>
              <a:t>Likelihood ≥10%: offer R430</a:t>
            </a:r>
          </a:p>
        </p:txBody>
      </p:sp>
      <p:sp>
        <p:nvSpPr>
          <p:cNvPr id="5" name="TextBox 4">
            <a:extLst>
              <a:ext uri="{FF2B5EF4-FFF2-40B4-BE49-F238E27FC236}">
                <a16:creationId xmlns:a16="http://schemas.microsoft.com/office/drawing/2014/main" id="{C5C53671-5C3B-6815-4187-D5B3CCDD0BB3}"/>
              </a:ext>
            </a:extLst>
          </p:cNvPr>
          <p:cNvSpPr txBox="1"/>
          <p:nvPr/>
        </p:nvSpPr>
        <p:spPr>
          <a:xfrm>
            <a:off x="208946" y="6216014"/>
            <a:ext cx="8899557" cy="369332"/>
          </a:xfrm>
          <a:prstGeom prst="rect">
            <a:avLst/>
          </a:prstGeom>
          <a:noFill/>
        </p:spPr>
        <p:txBody>
          <a:bodyPr wrap="square" rtlCol="0">
            <a:spAutoFit/>
          </a:bodyPr>
          <a:lstStyle/>
          <a:p>
            <a:r>
              <a:rPr lang="en-GB" b="1" dirty="0">
                <a:solidFill>
                  <a:srgbClr val="FF0000"/>
                </a:solidFill>
              </a:rPr>
              <a:t>Lynch-syndrome gene mutation probability NOT calculated in </a:t>
            </a:r>
            <a:r>
              <a:rPr lang="en-GB" b="1" dirty="0" err="1">
                <a:solidFill>
                  <a:srgbClr val="FF0000"/>
                </a:solidFill>
              </a:rPr>
              <a:t>CanRisk</a:t>
            </a:r>
            <a:r>
              <a:rPr lang="en-GB" b="1" dirty="0">
                <a:solidFill>
                  <a:srgbClr val="FF0000"/>
                </a:solidFill>
              </a:rPr>
              <a:t> (MLH1, MSH2, MSH6)</a:t>
            </a:r>
          </a:p>
        </p:txBody>
      </p:sp>
    </p:spTree>
    <p:extLst>
      <p:ext uri="{BB962C8B-B14F-4D97-AF65-F5344CB8AC3E}">
        <p14:creationId xmlns:p14="http://schemas.microsoft.com/office/powerpoint/2010/main" val="667480690"/>
      </p:ext>
    </p:extLst>
  </p:cSld>
  <p:clrMapOvr>
    <a:masterClrMapping/>
  </p:clrMapOvr>
  <p:transition spd="med" advTm="183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xfrm>
            <a:off x="669727" y="178594"/>
            <a:ext cx="7750201" cy="1123920"/>
          </a:xfrm>
          <a:prstGeom prst="rect">
            <a:avLst/>
          </a:prstGeom>
        </p:spPr>
        <p:txBody>
          <a:bodyPr>
            <a:normAutofit/>
          </a:bodyPr>
          <a:lstStyle/>
          <a:p>
            <a:pPr algn="l">
              <a:defRPr>
                <a:solidFill>
                  <a:srgbClr val="BF0078"/>
                </a:solidFill>
              </a:defRPr>
            </a:pPr>
            <a:r>
              <a:rPr lang="en-GB" sz="3600" b="1" dirty="0"/>
              <a:t>CanRisk</a:t>
            </a:r>
            <a:endParaRPr sz="2812" b="1" dirty="0"/>
          </a:p>
        </p:txBody>
      </p:sp>
      <p:sp>
        <p:nvSpPr>
          <p:cNvPr id="125" name="Double-click to edit"/>
          <p:cNvSpPr txBox="1">
            <a:spLocks noGrp="1"/>
          </p:cNvSpPr>
          <p:nvPr>
            <p:ph type="body" idx="1"/>
          </p:nvPr>
        </p:nvSpPr>
        <p:spPr>
          <a:xfrm>
            <a:off x="467544" y="1488166"/>
            <a:ext cx="8136904" cy="5037178"/>
          </a:xfrm>
          <a:prstGeom prst="rect">
            <a:avLst/>
          </a:prstGeom>
        </p:spPr>
        <p:txBody>
          <a:bodyPr>
            <a:normAutofit/>
          </a:bodyPr>
          <a:lstStyle/>
          <a:p>
            <a:pPr marL="0" indent="0">
              <a:buNone/>
            </a:pPr>
            <a:r>
              <a:rPr lang="en-GB" dirty="0">
                <a:solidFill>
                  <a:srgbClr val="330072"/>
                </a:solidFill>
              </a:rPr>
              <a:t>Video user guides available online</a:t>
            </a:r>
          </a:p>
          <a:p>
            <a:pPr marL="0" indent="0">
              <a:buNone/>
            </a:pPr>
            <a:r>
              <a:rPr lang="en-GB" dirty="0">
                <a:solidFill>
                  <a:srgbClr val="330072"/>
                </a:solidFill>
              </a:rPr>
              <a:t>	</a:t>
            </a:r>
            <a:r>
              <a:rPr lang="en-GB" dirty="0">
                <a:solidFill>
                  <a:srgbClr val="330072"/>
                </a:solidFill>
                <a:hlinkClick r:id="rId5"/>
              </a:rPr>
              <a:t>https://canrisk.org/guide/</a:t>
            </a:r>
            <a:endParaRPr lang="en-GB" dirty="0">
              <a:solidFill>
                <a:srgbClr val="330072"/>
              </a:solidFill>
            </a:endParaRPr>
          </a:p>
          <a:p>
            <a:pPr marL="0" indent="0">
              <a:buNone/>
            </a:pPr>
            <a:endParaRPr lang="en-GB" dirty="0">
              <a:solidFill>
                <a:srgbClr val="330072"/>
              </a:solidFill>
            </a:endParaRPr>
          </a:p>
          <a:p>
            <a:pPr marL="0" indent="0">
              <a:buNone/>
            </a:pPr>
            <a:r>
              <a:rPr lang="en-GB" dirty="0">
                <a:solidFill>
                  <a:srgbClr val="330072"/>
                </a:solidFill>
              </a:rPr>
              <a:t>Also guide with FAQs, via About tab</a:t>
            </a:r>
          </a:p>
          <a:p>
            <a:pPr marL="0" indent="0">
              <a:buNone/>
            </a:pPr>
            <a:endParaRPr lang="en-GB" dirty="0">
              <a:solidFill>
                <a:srgbClr val="330072"/>
              </a:solidFill>
            </a:endParaRPr>
          </a:p>
          <a:p>
            <a:pPr marL="0" indent="0">
              <a:buNone/>
            </a:pPr>
            <a:r>
              <a:rPr lang="en-GB" dirty="0">
                <a:solidFill>
                  <a:srgbClr val="330072"/>
                </a:solidFill>
              </a:rPr>
              <a:t> </a:t>
            </a:r>
          </a:p>
        </p:txBody>
      </p:sp>
      <p:pic>
        <p:nvPicPr>
          <p:cNvPr id="126" name="top left corner.png" descr="top left corner.png"/>
          <p:cNvPicPr>
            <a:picLocks noChangeAspect="1"/>
          </p:cNvPicPr>
          <p:nvPr/>
        </p:nvPicPr>
        <p:blipFill>
          <a:blip r:embed="rId6"/>
          <a:stretch>
            <a:fillRect/>
          </a:stretch>
        </p:blipFill>
        <p:spPr>
          <a:xfrm rot="10800000">
            <a:off x="6307650" y="5052544"/>
            <a:ext cx="2853568" cy="1816954"/>
          </a:xfrm>
          <a:prstGeom prst="rect">
            <a:avLst/>
          </a:prstGeom>
          <a:ln w="12700">
            <a:miter lim="400000"/>
          </a:ln>
        </p:spPr>
      </p:pic>
      <p:pic>
        <p:nvPicPr>
          <p:cNvPr id="3" name="Picture 2">
            <a:extLst>
              <a:ext uri="{FF2B5EF4-FFF2-40B4-BE49-F238E27FC236}">
                <a16:creationId xmlns:a16="http://schemas.microsoft.com/office/drawing/2014/main" id="{7FBFCDA7-FF7C-433C-8ABD-9F82C551153E}"/>
              </a:ext>
            </a:extLst>
          </p:cNvPr>
          <p:cNvPicPr>
            <a:picLocks noChangeAspect="1"/>
          </p:cNvPicPr>
          <p:nvPr/>
        </p:nvPicPr>
        <p:blipFill>
          <a:blip r:embed="rId7"/>
          <a:stretch>
            <a:fillRect/>
          </a:stretch>
        </p:blipFill>
        <p:spPr>
          <a:xfrm>
            <a:off x="323528" y="3861048"/>
            <a:ext cx="8640960" cy="2192009"/>
          </a:xfrm>
          <a:prstGeom prst="rect">
            <a:avLst/>
          </a:prstGeom>
        </p:spPr>
      </p:pic>
      <p:pic>
        <p:nvPicPr>
          <p:cNvPr id="2" name="Recorded Sound">
            <a:hlinkClick r:id="" action="ppaction://media"/>
            <a:extLst>
              <a:ext uri="{FF2B5EF4-FFF2-40B4-BE49-F238E27FC236}">
                <a16:creationId xmlns:a16="http://schemas.microsoft.com/office/drawing/2014/main" id="{606F6210-72C4-6E17-79FC-AFE8FA4AD4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8046" y="6525344"/>
            <a:ext cx="304800" cy="304800"/>
          </a:xfrm>
          <a:prstGeom prst="rect">
            <a:avLst/>
          </a:prstGeom>
        </p:spPr>
      </p:pic>
    </p:spTree>
    <p:extLst>
      <p:ext uri="{BB962C8B-B14F-4D97-AF65-F5344CB8AC3E}">
        <p14:creationId xmlns:p14="http://schemas.microsoft.com/office/powerpoint/2010/main" val="2803211099"/>
      </p:ext>
    </p:extLst>
  </p:cSld>
  <p:clrMapOvr>
    <a:masterClrMapping/>
  </p:clrMapOvr>
  <p:transition spd="med" advTm="92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xfrm>
            <a:off x="669727" y="178594"/>
            <a:ext cx="7750201" cy="1123920"/>
          </a:xfrm>
          <a:prstGeom prst="rect">
            <a:avLst/>
          </a:prstGeom>
        </p:spPr>
        <p:txBody>
          <a:bodyPr>
            <a:normAutofit/>
          </a:bodyPr>
          <a:lstStyle/>
          <a:p>
            <a:pPr algn="l">
              <a:defRPr>
                <a:solidFill>
                  <a:srgbClr val="BF0078"/>
                </a:solidFill>
              </a:defRPr>
            </a:pPr>
            <a:r>
              <a:rPr lang="en-GB" sz="3600" b="1" dirty="0"/>
              <a:t>R430 eligibility: points to consider</a:t>
            </a:r>
            <a:endParaRPr sz="2812" b="1" dirty="0"/>
          </a:p>
        </p:txBody>
      </p:sp>
      <p:pic>
        <p:nvPicPr>
          <p:cNvPr id="126" name="top left corner.png" descr="top left corner.png"/>
          <p:cNvPicPr>
            <a:picLocks noChangeAspect="1"/>
          </p:cNvPicPr>
          <p:nvPr/>
        </p:nvPicPr>
        <p:blipFill>
          <a:blip r:embed="rId5"/>
          <a:stretch>
            <a:fillRect/>
          </a:stretch>
        </p:blipFill>
        <p:spPr>
          <a:xfrm rot="10800000">
            <a:off x="6307650" y="5085184"/>
            <a:ext cx="2853568" cy="1816954"/>
          </a:xfrm>
          <a:prstGeom prst="rect">
            <a:avLst/>
          </a:prstGeom>
          <a:ln w="12700">
            <a:miter lim="400000"/>
          </a:ln>
        </p:spPr>
      </p:pic>
      <p:sp>
        <p:nvSpPr>
          <p:cNvPr id="2" name="TextBox 1">
            <a:extLst>
              <a:ext uri="{FF2B5EF4-FFF2-40B4-BE49-F238E27FC236}">
                <a16:creationId xmlns:a16="http://schemas.microsoft.com/office/drawing/2014/main" id="{4CBF0B89-FB6A-442E-8823-F61B4F582DCD}"/>
              </a:ext>
            </a:extLst>
          </p:cNvPr>
          <p:cNvSpPr txBox="1"/>
          <p:nvPr/>
        </p:nvSpPr>
        <p:spPr>
          <a:xfrm>
            <a:off x="669726" y="4087555"/>
            <a:ext cx="7070625" cy="2246769"/>
          </a:xfrm>
          <a:prstGeom prst="rect">
            <a:avLst/>
          </a:prstGeom>
          <a:noFill/>
        </p:spPr>
        <p:txBody>
          <a:bodyPr wrap="square" rtlCol="0">
            <a:spAutoFit/>
          </a:bodyPr>
          <a:lstStyle/>
          <a:p>
            <a:r>
              <a:rPr lang="en-GB" sz="2000" b="1" dirty="0">
                <a:solidFill>
                  <a:srgbClr val="330072"/>
                </a:solidFill>
              </a:rPr>
              <a:t>Refer to Genomic Medicine if:</a:t>
            </a:r>
          </a:p>
          <a:p>
            <a:pPr marL="342900" indent="-342900">
              <a:buFont typeface="Arial" panose="020B0604020202020204" pitchFamily="34" charset="0"/>
              <a:buChar char="•"/>
            </a:pPr>
            <a:r>
              <a:rPr lang="en-GB" sz="2000" dirty="0">
                <a:solidFill>
                  <a:srgbClr val="330072"/>
                </a:solidFill>
              </a:rPr>
              <a:t>family history is unclear, complex or needs confirming</a:t>
            </a:r>
          </a:p>
          <a:p>
            <a:pPr marL="342900" indent="-342900">
              <a:buFont typeface="Arial" panose="020B0604020202020204" pitchFamily="34" charset="0"/>
              <a:buChar char="•"/>
            </a:pPr>
            <a:r>
              <a:rPr lang="en-GB" sz="2000" dirty="0">
                <a:solidFill>
                  <a:srgbClr val="330072"/>
                </a:solidFill>
              </a:rPr>
              <a:t>unusual cancers in the family</a:t>
            </a:r>
          </a:p>
          <a:p>
            <a:pPr marL="342900" indent="-342900">
              <a:buFont typeface="Arial" panose="020B0604020202020204" pitchFamily="34" charset="0"/>
              <a:buChar char="•"/>
            </a:pPr>
            <a:r>
              <a:rPr lang="en-GB" sz="2000" dirty="0">
                <a:solidFill>
                  <a:srgbClr val="330072"/>
                </a:solidFill>
              </a:rPr>
              <a:t>genetic alteration already known in the family (include details)</a:t>
            </a:r>
          </a:p>
          <a:p>
            <a:endParaRPr lang="en-GB" sz="2000" b="1" dirty="0">
              <a:solidFill>
                <a:srgbClr val="330072"/>
              </a:solidFill>
            </a:endParaRPr>
          </a:p>
          <a:p>
            <a:endParaRPr lang="en-GB" sz="2000" b="1" dirty="0">
              <a:solidFill>
                <a:srgbClr val="330072"/>
              </a:solidFill>
            </a:endParaRPr>
          </a:p>
          <a:p>
            <a:endParaRPr lang="en-GB" sz="2000" b="1" dirty="0">
              <a:solidFill>
                <a:srgbClr val="330072"/>
              </a:solidFill>
            </a:endParaRPr>
          </a:p>
        </p:txBody>
      </p:sp>
      <p:pic>
        <p:nvPicPr>
          <p:cNvPr id="7" name="Picture 6">
            <a:extLst>
              <a:ext uri="{FF2B5EF4-FFF2-40B4-BE49-F238E27FC236}">
                <a16:creationId xmlns:a16="http://schemas.microsoft.com/office/drawing/2014/main" id="{DCA77BD6-D12C-C80C-08A5-D541BB9916F3}"/>
              </a:ext>
            </a:extLst>
          </p:cNvPr>
          <p:cNvPicPr>
            <a:picLocks noChangeAspect="1"/>
          </p:cNvPicPr>
          <p:nvPr/>
        </p:nvPicPr>
        <p:blipFill rotWithShape="1">
          <a:blip r:embed="rId6"/>
          <a:srcRect l="-1" r="584" b="61931"/>
          <a:stretch/>
        </p:blipFill>
        <p:spPr>
          <a:xfrm>
            <a:off x="704046" y="1317253"/>
            <a:ext cx="7412147" cy="2471787"/>
          </a:xfrm>
          <a:prstGeom prst="rect">
            <a:avLst/>
          </a:prstGeom>
        </p:spPr>
      </p:pic>
      <p:pic>
        <p:nvPicPr>
          <p:cNvPr id="4" name="Recorded Sound">
            <a:hlinkClick r:id="" action="ppaction://media"/>
            <a:extLst>
              <a:ext uri="{FF2B5EF4-FFF2-40B4-BE49-F238E27FC236}">
                <a16:creationId xmlns:a16="http://schemas.microsoft.com/office/drawing/2014/main" id="{3B33A0C9-A238-DBFF-FAB2-C9BA482360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76456" y="6452488"/>
            <a:ext cx="304800" cy="304800"/>
          </a:xfrm>
          <a:prstGeom prst="rect">
            <a:avLst/>
          </a:prstGeom>
        </p:spPr>
      </p:pic>
    </p:spTree>
    <p:extLst>
      <p:ext uri="{BB962C8B-B14F-4D97-AF65-F5344CB8AC3E}">
        <p14:creationId xmlns:p14="http://schemas.microsoft.com/office/powerpoint/2010/main" val="3821999975"/>
      </p:ext>
    </p:extLst>
  </p:cSld>
  <p:clrMapOvr>
    <a:masterClrMapping/>
  </p:clrMapOvr>
  <p:transition spd="med" advTm="877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1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A1C9-5CF5-3A49-2B14-AC4467F9F2EC}"/>
              </a:ext>
            </a:extLst>
          </p:cNvPr>
          <p:cNvSpPr>
            <a:spLocks noGrp="1"/>
          </p:cNvSpPr>
          <p:nvPr>
            <p:ph type="title"/>
          </p:nvPr>
        </p:nvSpPr>
        <p:spPr/>
        <p:txBody>
          <a:bodyPr>
            <a:normAutofit/>
          </a:bodyPr>
          <a:lstStyle/>
          <a:p>
            <a:pPr algn="l"/>
            <a:r>
              <a:rPr lang="en-GB" sz="3600" b="1" dirty="0">
                <a:solidFill>
                  <a:srgbClr val="BF0078"/>
                </a:solidFill>
              </a:rPr>
              <a:t>Other cancers to look out for</a:t>
            </a:r>
          </a:p>
        </p:txBody>
      </p:sp>
      <p:sp>
        <p:nvSpPr>
          <p:cNvPr id="3" name="Content Placeholder 2">
            <a:extLst>
              <a:ext uri="{FF2B5EF4-FFF2-40B4-BE49-F238E27FC236}">
                <a16:creationId xmlns:a16="http://schemas.microsoft.com/office/drawing/2014/main" id="{262098F5-FF96-918E-DC58-6CCDBFFDD3B0}"/>
              </a:ext>
            </a:extLst>
          </p:cNvPr>
          <p:cNvSpPr>
            <a:spLocks noGrp="1"/>
          </p:cNvSpPr>
          <p:nvPr>
            <p:ph idx="1"/>
          </p:nvPr>
        </p:nvSpPr>
        <p:spPr/>
        <p:txBody>
          <a:bodyPr>
            <a:normAutofit/>
          </a:bodyPr>
          <a:lstStyle/>
          <a:p>
            <a:r>
              <a:rPr lang="en-GB" b="1" dirty="0">
                <a:solidFill>
                  <a:srgbClr val="330072"/>
                </a:solidFill>
              </a:rPr>
              <a:t>Other prostate cancers</a:t>
            </a:r>
          </a:p>
          <a:p>
            <a:r>
              <a:rPr lang="en-GB" b="1" dirty="0">
                <a:solidFill>
                  <a:srgbClr val="330072"/>
                </a:solidFill>
              </a:rPr>
              <a:t>Breast cancer</a:t>
            </a:r>
          </a:p>
          <a:p>
            <a:r>
              <a:rPr lang="en-GB" b="1" dirty="0">
                <a:solidFill>
                  <a:srgbClr val="330072"/>
                </a:solidFill>
              </a:rPr>
              <a:t>Ovarian cancer</a:t>
            </a:r>
          </a:p>
          <a:p>
            <a:r>
              <a:rPr lang="en-GB" b="1" dirty="0">
                <a:solidFill>
                  <a:srgbClr val="330072"/>
                </a:solidFill>
              </a:rPr>
              <a:t>Pancreatic cancer</a:t>
            </a:r>
          </a:p>
          <a:p>
            <a:r>
              <a:rPr lang="en-GB" b="1" dirty="0">
                <a:solidFill>
                  <a:srgbClr val="330072"/>
                </a:solidFill>
              </a:rPr>
              <a:t>Lynch-syndrome related cancers</a:t>
            </a:r>
          </a:p>
          <a:p>
            <a:pPr marL="400050" lvl="1" indent="0">
              <a:buNone/>
            </a:pPr>
            <a:r>
              <a:rPr lang="en-GB" sz="1600" b="1" i="1" dirty="0">
                <a:solidFill>
                  <a:srgbClr val="330072"/>
                </a:solidFill>
              </a:rPr>
              <a:t>colorectal cancer, endometrial cancer, ureteric cancer, transitional cell cancer of renal pelvis, cholangiocarcinoma, small bowel cancer, glioblastoma</a:t>
            </a:r>
            <a:r>
              <a:rPr lang="en-GB" sz="1600" b="1" i="1">
                <a:solidFill>
                  <a:srgbClr val="330072"/>
                </a:solidFill>
              </a:rPr>
              <a:t>, endocervical </a:t>
            </a:r>
            <a:r>
              <a:rPr lang="en-GB" sz="1600" b="1" i="1" dirty="0">
                <a:solidFill>
                  <a:srgbClr val="330072"/>
                </a:solidFill>
              </a:rPr>
              <a:t>cancer, multiple sebaceous tumours</a:t>
            </a:r>
            <a:r>
              <a:rPr lang="en-GB" sz="1600" b="1" i="1">
                <a:solidFill>
                  <a:srgbClr val="330072"/>
                </a:solidFill>
              </a:rPr>
              <a:t>, gastric cancer.</a:t>
            </a:r>
            <a:endParaRPr lang="en-GB" sz="1600" b="1" i="1" dirty="0">
              <a:solidFill>
                <a:srgbClr val="330072"/>
              </a:solidFill>
            </a:endParaRPr>
          </a:p>
          <a:p>
            <a:endParaRPr lang="en-GB" b="1" dirty="0">
              <a:solidFill>
                <a:srgbClr val="330072"/>
              </a:solidFill>
            </a:endParaRPr>
          </a:p>
        </p:txBody>
      </p:sp>
      <p:pic>
        <p:nvPicPr>
          <p:cNvPr id="4" name="Recorded Sound">
            <a:hlinkClick r:id="" action="ppaction://media"/>
            <a:extLst>
              <a:ext uri="{FF2B5EF4-FFF2-40B4-BE49-F238E27FC236}">
                <a16:creationId xmlns:a16="http://schemas.microsoft.com/office/drawing/2014/main" id="{49FB8E9F-BCF2-1D30-97C4-5BB07E40A0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53670" y="6430962"/>
            <a:ext cx="304800" cy="304800"/>
          </a:xfrm>
          <a:prstGeom prst="rect">
            <a:avLst/>
          </a:prstGeom>
        </p:spPr>
      </p:pic>
    </p:spTree>
    <p:extLst>
      <p:ext uri="{BB962C8B-B14F-4D97-AF65-F5344CB8AC3E}">
        <p14:creationId xmlns:p14="http://schemas.microsoft.com/office/powerpoint/2010/main" val="157638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xfrm>
            <a:off x="669727" y="178594"/>
            <a:ext cx="7750201" cy="1123920"/>
          </a:xfrm>
          <a:prstGeom prst="rect">
            <a:avLst/>
          </a:prstGeom>
        </p:spPr>
        <p:txBody>
          <a:bodyPr>
            <a:normAutofit/>
          </a:bodyPr>
          <a:lstStyle/>
          <a:p>
            <a:pPr algn="l">
              <a:defRPr>
                <a:solidFill>
                  <a:srgbClr val="BF0078"/>
                </a:solidFill>
              </a:defRPr>
            </a:pPr>
            <a:r>
              <a:rPr lang="en-GB" sz="3600" b="1" dirty="0"/>
              <a:t>Summary</a:t>
            </a:r>
            <a:endParaRPr sz="3600" b="1" dirty="0"/>
          </a:p>
        </p:txBody>
      </p:sp>
      <p:sp>
        <p:nvSpPr>
          <p:cNvPr id="125" name="Double-click to edit"/>
          <p:cNvSpPr txBox="1">
            <a:spLocks noGrp="1"/>
          </p:cNvSpPr>
          <p:nvPr>
            <p:ph type="body" idx="1"/>
          </p:nvPr>
        </p:nvSpPr>
        <p:spPr>
          <a:xfrm>
            <a:off x="539552" y="1340768"/>
            <a:ext cx="7804547" cy="4366610"/>
          </a:xfrm>
          <a:prstGeom prst="rect">
            <a:avLst/>
          </a:prstGeom>
        </p:spPr>
        <p:txBody>
          <a:bodyPr>
            <a:normAutofit fontScale="55000" lnSpcReduction="20000"/>
          </a:bodyPr>
          <a:lstStyle/>
          <a:p>
            <a:r>
              <a:rPr lang="en-GB" b="1" dirty="0">
                <a:solidFill>
                  <a:srgbClr val="330072"/>
                </a:solidFill>
              </a:rPr>
              <a:t>Somatic testing is available for all metastatic castrate resistant prostate cancers</a:t>
            </a:r>
          </a:p>
          <a:p>
            <a:endParaRPr lang="en-GB" b="1" dirty="0">
              <a:solidFill>
                <a:srgbClr val="330072"/>
              </a:solidFill>
            </a:endParaRPr>
          </a:p>
          <a:p>
            <a:r>
              <a:rPr lang="en-GB" b="1" dirty="0">
                <a:solidFill>
                  <a:srgbClr val="330072"/>
                </a:solidFill>
              </a:rPr>
              <a:t>If patient eligible for somatic testing but it’s not possible, offer germline testing (R444)</a:t>
            </a:r>
          </a:p>
          <a:p>
            <a:endParaRPr lang="en-GB" b="1" dirty="0">
              <a:solidFill>
                <a:srgbClr val="330072"/>
              </a:solidFill>
            </a:endParaRPr>
          </a:p>
          <a:p>
            <a:r>
              <a:rPr lang="en-GB" b="1" dirty="0">
                <a:solidFill>
                  <a:srgbClr val="330072"/>
                </a:solidFill>
              </a:rPr>
              <a:t>Some patients eligible for germline testing ‘R430 Inherited Prostate Cancer’ due to age at diagnosis, having</a:t>
            </a:r>
            <a:r>
              <a:rPr lang="en-GB" dirty="0">
                <a:solidFill>
                  <a:srgbClr val="330072"/>
                </a:solidFill>
              </a:rPr>
              <a:t> </a:t>
            </a:r>
            <a:r>
              <a:rPr lang="en-GB" b="1" dirty="0">
                <a:solidFill>
                  <a:srgbClr val="330072"/>
                </a:solidFill>
              </a:rPr>
              <a:t>Ashkenazi Jewish ancestry, metastatic disease, or due to their family history</a:t>
            </a:r>
          </a:p>
          <a:p>
            <a:endParaRPr lang="en-GB" b="1" dirty="0">
              <a:solidFill>
                <a:srgbClr val="330072"/>
              </a:solidFill>
            </a:endParaRPr>
          </a:p>
          <a:p>
            <a:r>
              <a:rPr lang="en-GB" b="1" dirty="0">
                <a:solidFill>
                  <a:srgbClr val="330072"/>
                </a:solidFill>
              </a:rPr>
              <a:t>Refer to Genomic Medicine if germline variant identified</a:t>
            </a:r>
          </a:p>
          <a:p>
            <a:endParaRPr lang="en-GB" b="1" dirty="0">
              <a:solidFill>
                <a:srgbClr val="330072"/>
              </a:solidFill>
            </a:endParaRPr>
          </a:p>
          <a:p>
            <a:r>
              <a:rPr lang="en-GB" b="1" dirty="0">
                <a:solidFill>
                  <a:srgbClr val="330072"/>
                </a:solidFill>
              </a:rPr>
              <a:t>Where germline variant isn’t identified but patient has significant family history (prostate, breast, ovarian, or pancreatic cancer, or Lynch syndrome-related cancers) please refer to consider further testing opportunities</a:t>
            </a:r>
          </a:p>
          <a:p>
            <a:endParaRPr lang="en-GB" b="1" dirty="0">
              <a:solidFill>
                <a:srgbClr val="330072"/>
              </a:solidFill>
            </a:endParaRPr>
          </a:p>
          <a:p>
            <a:pPr marL="0" indent="0">
              <a:buNone/>
            </a:pPr>
            <a:endParaRPr lang="en-GB" b="1" dirty="0">
              <a:solidFill>
                <a:srgbClr val="330072"/>
              </a:solidFill>
            </a:endParaRPr>
          </a:p>
          <a:p>
            <a:pPr marL="0" indent="0">
              <a:buNone/>
            </a:pPr>
            <a:endParaRPr lang="en-GB" b="1" dirty="0">
              <a:solidFill>
                <a:srgbClr val="330072"/>
              </a:solidFill>
            </a:endParaRPr>
          </a:p>
          <a:p>
            <a:pPr marL="0" indent="0">
              <a:buNone/>
            </a:pPr>
            <a:endParaRPr lang="en-GB" b="1" dirty="0">
              <a:solidFill>
                <a:srgbClr val="330072"/>
              </a:solidFill>
            </a:endParaRPr>
          </a:p>
          <a:p>
            <a:pPr marL="0" indent="0">
              <a:buNone/>
            </a:pPr>
            <a:endParaRPr lang="en-GB" b="1" dirty="0">
              <a:solidFill>
                <a:srgbClr val="330072"/>
              </a:solidFill>
            </a:endParaRPr>
          </a:p>
          <a:p>
            <a:pPr marL="0" indent="0">
              <a:buNone/>
            </a:pPr>
            <a:endParaRPr lang="en-GB" b="1" dirty="0">
              <a:solidFill>
                <a:srgbClr val="330072"/>
              </a:solidFill>
            </a:endParaRPr>
          </a:p>
        </p:txBody>
      </p:sp>
      <p:pic>
        <p:nvPicPr>
          <p:cNvPr id="126" name="top left corner.png" descr="top left corner.png"/>
          <p:cNvPicPr>
            <a:picLocks noChangeAspect="1"/>
          </p:cNvPicPr>
          <p:nvPr/>
        </p:nvPicPr>
        <p:blipFill>
          <a:blip r:embed="rId5"/>
          <a:stretch>
            <a:fillRect/>
          </a:stretch>
        </p:blipFill>
        <p:spPr>
          <a:xfrm rot="10800000">
            <a:off x="6307650" y="5052544"/>
            <a:ext cx="2853568" cy="1816954"/>
          </a:xfrm>
          <a:prstGeom prst="rect">
            <a:avLst/>
          </a:prstGeom>
          <a:ln w="12700">
            <a:miter lim="400000"/>
          </a:ln>
        </p:spPr>
      </p:pic>
      <p:pic>
        <p:nvPicPr>
          <p:cNvPr id="3" name="Recorded Sound">
            <a:hlinkClick r:id="" action="ppaction://media"/>
            <a:extLst>
              <a:ext uri="{FF2B5EF4-FFF2-40B4-BE49-F238E27FC236}">
                <a16:creationId xmlns:a16="http://schemas.microsoft.com/office/drawing/2014/main" id="{58046171-4946-7DDF-B3FA-57A1065AC5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04448" y="6381328"/>
            <a:ext cx="304800" cy="304800"/>
          </a:xfrm>
          <a:prstGeom prst="rect">
            <a:avLst/>
          </a:prstGeom>
        </p:spPr>
      </p:pic>
    </p:spTree>
    <p:extLst>
      <p:ext uri="{BB962C8B-B14F-4D97-AF65-F5344CB8AC3E}">
        <p14:creationId xmlns:p14="http://schemas.microsoft.com/office/powerpoint/2010/main" val="1957761057"/>
      </p:ext>
    </p:extLst>
  </p:cSld>
  <p:clrMapOvr>
    <a:masterClrMapping/>
  </p:clrMapOvr>
  <p:transition spd="med" advTm="171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9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xfrm>
            <a:off x="669727" y="178594"/>
            <a:ext cx="7750201" cy="1123920"/>
          </a:xfrm>
          <a:prstGeom prst="rect">
            <a:avLst/>
          </a:prstGeom>
        </p:spPr>
        <p:txBody>
          <a:bodyPr>
            <a:normAutofit/>
          </a:bodyPr>
          <a:lstStyle/>
          <a:p>
            <a:pPr algn="l">
              <a:defRPr>
                <a:solidFill>
                  <a:srgbClr val="BF0078"/>
                </a:solidFill>
              </a:defRPr>
            </a:pPr>
            <a:r>
              <a:rPr lang="en-GB" sz="3600" b="1" dirty="0"/>
              <a:t>Contact details</a:t>
            </a:r>
            <a:endParaRPr sz="3600" b="1" dirty="0"/>
          </a:p>
        </p:txBody>
      </p:sp>
      <p:pic>
        <p:nvPicPr>
          <p:cNvPr id="126" name="top left corner.png" descr="top left corner.png"/>
          <p:cNvPicPr>
            <a:picLocks noChangeAspect="1"/>
          </p:cNvPicPr>
          <p:nvPr/>
        </p:nvPicPr>
        <p:blipFill>
          <a:blip r:embed="rId5"/>
          <a:stretch>
            <a:fillRect/>
          </a:stretch>
        </p:blipFill>
        <p:spPr>
          <a:xfrm rot="10800000">
            <a:off x="6307650" y="5052544"/>
            <a:ext cx="2853568" cy="1816954"/>
          </a:xfrm>
          <a:prstGeom prst="rect">
            <a:avLst/>
          </a:prstGeom>
          <a:ln w="12700">
            <a:miter lim="400000"/>
          </a:ln>
        </p:spPr>
      </p:pic>
      <p:sp>
        <p:nvSpPr>
          <p:cNvPr id="4" name="Text Placeholder 3">
            <a:extLst>
              <a:ext uri="{FF2B5EF4-FFF2-40B4-BE49-F238E27FC236}">
                <a16:creationId xmlns:a16="http://schemas.microsoft.com/office/drawing/2014/main" id="{8355B7A2-A162-2854-C959-85584DF57EEE}"/>
              </a:ext>
            </a:extLst>
          </p:cNvPr>
          <p:cNvSpPr>
            <a:spLocks noGrp="1"/>
          </p:cNvSpPr>
          <p:nvPr>
            <p:ph type="body" idx="1"/>
          </p:nvPr>
        </p:nvSpPr>
        <p:spPr>
          <a:xfrm>
            <a:off x="755576" y="1449743"/>
            <a:ext cx="8229600" cy="4525963"/>
          </a:xfrm>
        </p:spPr>
        <p:txBody>
          <a:bodyPr/>
          <a:lstStyle/>
          <a:p>
            <a:pPr marL="0" indent="0">
              <a:buNone/>
            </a:pPr>
            <a:r>
              <a:rPr lang="en-GB" b="1" dirty="0">
                <a:solidFill>
                  <a:srgbClr val="330072"/>
                </a:solidFill>
              </a:rPr>
              <a:t>Please email queries to:</a:t>
            </a:r>
          </a:p>
          <a:p>
            <a:pPr marL="0" indent="0">
              <a:buNone/>
            </a:pPr>
            <a:r>
              <a:rPr lang="en-GB" b="1" dirty="0">
                <a:solidFill>
                  <a:srgbClr val="330072"/>
                </a:solidFill>
                <a:hlinkClick r:id="rId6">
                  <a:extLst>
                    <a:ext uri="{A12FA001-AC4F-418D-AE19-62706E023703}">
                      <ahyp:hlinkClr xmlns:ahyp="http://schemas.microsoft.com/office/drawing/2018/hyperlinkcolor" val="tx"/>
                    </a:ext>
                  </a:extLst>
                </a:hlinkClick>
              </a:rPr>
              <a:t>lwft.clingen@nhs.net</a:t>
            </a:r>
            <a:endParaRPr lang="en-GB" b="1" dirty="0">
              <a:solidFill>
                <a:srgbClr val="330072"/>
              </a:solidFill>
            </a:endParaRPr>
          </a:p>
          <a:p>
            <a:pPr marL="0" indent="0">
              <a:buNone/>
            </a:pPr>
            <a:endParaRPr lang="en-GB" b="1" dirty="0">
              <a:solidFill>
                <a:srgbClr val="330072"/>
              </a:solidFill>
            </a:endParaRPr>
          </a:p>
          <a:p>
            <a:pPr marL="0" indent="0">
              <a:buNone/>
            </a:pPr>
            <a:r>
              <a:rPr lang="en-GB" b="1" dirty="0">
                <a:solidFill>
                  <a:srgbClr val="330072"/>
                </a:solidFill>
              </a:rPr>
              <a:t>Or call </a:t>
            </a:r>
          </a:p>
          <a:p>
            <a:pPr marL="0" indent="0">
              <a:buNone/>
            </a:pPr>
            <a:r>
              <a:rPr lang="en-GB" b="1" dirty="0">
                <a:solidFill>
                  <a:srgbClr val="330072"/>
                </a:solidFill>
              </a:rPr>
              <a:t>0151 802 5008</a:t>
            </a:r>
          </a:p>
          <a:p>
            <a:pPr marL="0" indent="0">
              <a:buNone/>
            </a:pPr>
            <a:endParaRPr lang="en-GB" b="1" dirty="0">
              <a:solidFill>
                <a:srgbClr val="330072"/>
              </a:solidFill>
            </a:endParaRPr>
          </a:p>
          <a:p>
            <a:pPr marL="0" indent="0">
              <a:buNone/>
            </a:pPr>
            <a:r>
              <a:rPr lang="en-GB" b="1" dirty="0">
                <a:solidFill>
                  <a:srgbClr val="330072"/>
                </a:solidFill>
              </a:rPr>
              <a:t>Thanks for listening </a:t>
            </a:r>
          </a:p>
          <a:p>
            <a:pPr marL="0" indent="0">
              <a:buNone/>
            </a:pPr>
            <a:endParaRPr lang="en-GB" b="1" dirty="0">
              <a:solidFill>
                <a:srgbClr val="330072"/>
              </a:solidFill>
            </a:endParaRPr>
          </a:p>
        </p:txBody>
      </p:sp>
      <p:pic>
        <p:nvPicPr>
          <p:cNvPr id="5" name="Recorded Sound">
            <a:hlinkClick r:id="" action="ppaction://media"/>
            <a:extLst>
              <a:ext uri="{FF2B5EF4-FFF2-40B4-BE49-F238E27FC236}">
                <a16:creationId xmlns:a16="http://schemas.microsoft.com/office/drawing/2014/main" id="{67392CA3-217C-5A8E-2834-F1E08819B0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04448" y="6564699"/>
            <a:ext cx="304800" cy="304800"/>
          </a:xfrm>
          <a:prstGeom prst="rect">
            <a:avLst/>
          </a:prstGeom>
        </p:spPr>
      </p:pic>
    </p:spTree>
    <p:extLst>
      <p:ext uri="{BB962C8B-B14F-4D97-AF65-F5344CB8AC3E}">
        <p14:creationId xmlns:p14="http://schemas.microsoft.com/office/powerpoint/2010/main" val="64460824"/>
      </p:ext>
    </p:extLst>
  </p:cSld>
  <p:clrMapOvr>
    <a:masterClrMapping/>
  </p:clrMapOvr>
  <p:transition spd="med" advTm="171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ouble-click to edit"/>
          <p:cNvSpPr txBox="1">
            <a:spLocks noGrp="1"/>
          </p:cNvSpPr>
          <p:nvPr>
            <p:ph type="title"/>
          </p:nvPr>
        </p:nvSpPr>
        <p:spPr>
          <a:xfrm>
            <a:off x="395536" y="258033"/>
            <a:ext cx="7750201" cy="1123920"/>
          </a:xfrm>
          <a:prstGeom prst="rect">
            <a:avLst/>
          </a:prstGeom>
        </p:spPr>
        <p:txBody>
          <a:bodyPr>
            <a:noAutofit/>
          </a:bodyPr>
          <a:lstStyle/>
          <a:p>
            <a:pPr algn="l">
              <a:defRPr>
                <a:solidFill>
                  <a:srgbClr val="BF0078"/>
                </a:solidFill>
              </a:defRPr>
            </a:pPr>
            <a:r>
              <a:rPr lang="en-GB" sz="3600" b="1" dirty="0"/>
              <a:t>Manchester scoring system </a:t>
            </a:r>
            <a:endParaRPr sz="3600" b="1" dirty="0"/>
          </a:p>
        </p:txBody>
      </p:sp>
      <p:pic>
        <p:nvPicPr>
          <p:cNvPr id="126" name="top left corner.png" descr="top left corner.png"/>
          <p:cNvPicPr>
            <a:picLocks noChangeAspect="1"/>
          </p:cNvPicPr>
          <p:nvPr/>
        </p:nvPicPr>
        <p:blipFill>
          <a:blip r:embed="rId5"/>
          <a:stretch>
            <a:fillRect/>
          </a:stretch>
        </p:blipFill>
        <p:spPr>
          <a:xfrm rot="10800000">
            <a:off x="6307650" y="5052544"/>
            <a:ext cx="2853568" cy="1816954"/>
          </a:xfrm>
          <a:prstGeom prst="rect">
            <a:avLst/>
          </a:prstGeom>
          <a:ln w="12700">
            <a:miter lim="400000"/>
          </a:ln>
        </p:spPr>
      </p:pic>
      <p:pic>
        <p:nvPicPr>
          <p:cNvPr id="3" name="Picture 2">
            <a:extLst>
              <a:ext uri="{FF2B5EF4-FFF2-40B4-BE49-F238E27FC236}">
                <a16:creationId xmlns:a16="http://schemas.microsoft.com/office/drawing/2014/main" id="{F8A674C7-CBAD-E3A1-DE73-2C6CB6041D33}"/>
              </a:ext>
            </a:extLst>
          </p:cNvPr>
          <p:cNvPicPr>
            <a:picLocks noChangeAspect="1"/>
          </p:cNvPicPr>
          <p:nvPr/>
        </p:nvPicPr>
        <p:blipFill rotWithShape="1">
          <a:blip r:embed="rId6"/>
          <a:srcRect t="2817" r="1318"/>
          <a:stretch/>
        </p:blipFill>
        <p:spPr>
          <a:xfrm>
            <a:off x="320878" y="1460218"/>
            <a:ext cx="4896544" cy="2726897"/>
          </a:xfrm>
          <a:prstGeom prst="rect">
            <a:avLst/>
          </a:prstGeom>
        </p:spPr>
      </p:pic>
      <p:sp>
        <p:nvSpPr>
          <p:cNvPr id="4" name="Oval 3">
            <a:extLst>
              <a:ext uri="{FF2B5EF4-FFF2-40B4-BE49-F238E27FC236}">
                <a16:creationId xmlns:a16="http://schemas.microsoft.com/office/drawing/2014/main" id="{2962CA3A-A646-CF9C-BA28-6EB343B58E05}"/>
              </a:ext>
            </a:extLst>
          </p:cNvPr>
          <p:cNvSpPr/>
          <p:nvPr/>
        </p:nvSpPr>
        <p:spPr>
          <a:xfrm>
            <a:off x="1304256" y="3789749"/>
            <a:ext cx="1483311" cy="196865"/>
          </a:xfrm>
          <a:prstGeom prst="ellipse">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5" name="Rectangle 4">
            <a:extLst>
              <a:ext uri="{FF2B5EF4-FFF2-40B4-BE49-F238E27FC236}">
                <a16:creationId xmlns:a16="http://schemas.microsoft.com/office/drawing/2014/main" id="{EE959C8A-30B1-8A9C-E0EA-8269317DB9A0}"/>
              </a:ext>
            </a:extLst>
          </p:cNvPr>
          <p:cNvSpPr/>
          <p:nvPr/>
        </p:nvSpPr>
        <p:spPr>
          <a:xfrm>
            <a:off x="385529" y="4257077"/>
            <a:ext cx="3004733" cy="276999"/>
          </a:xfrm>
          <a:prstGeom prst="rect">
            <a:avLst/>
          </a:prstGeom>
        </p:spPr>
        <p:txBody>
          <a:bodyPr wrap="none">
            <a:spAutoFit/>
          </a:bodyPr>
          <a:lstStyle/>
          <a:p>
            <a:r>
              <a:rPr lang="en-GB" sz="1200" dirty="0"/>
              <a:t>https://pubmed.ncbi.nlm.nih.gov/15173236/</a:t>
            </a:r>
          </a:p>
        </p:txBody>
      </p:sp>
      <p:sp>
        <p:nvSpPr>
          <p:cNvPr id="2" name="TextBox 1">
            <a:extLst>
              <a:ext uri="{FF2B5EF4-FFF2-40B4-BE49-F238E27FC236}">
                <a16:creationId xmlns:a16="http://schemas.microsoft.com/office/drawing/2014/main" id="{3D4BF0D8-A199-54A1-D8F4-C0AE92D24BE4}"/>
              </a:ext>
            </a:extLst>
          </p:cNvPr>
          <p:cNvSpPr txBox="1"/>
          <p:nvPr/>
        </p:nvSpPr>
        <p:spPr>
          <a:xfrm>
            <a:off x="5894896" y="3062040"/>
            <a:ext cx="2853568" cy="1631216"/>
          </a:xfrm>
          <a:prstGeom prst="rect">
            <a:avLst/>
          </a:prstGeom>
          <a:noFill/>
        </p:spPr>
        <p:txBody>
          <a:bodyPr wrap="square" rtlCol="0">
            <a:spAutoFit/>
          </a:bodyPr>
          <a:lstStyle/>
          <a:p>
            <a:r>
              <a:rPr lang="en-GB" sz="2000" b="1" dirty="0">
                <a:solidFill>
                  <a:srgbClr val="330072"/>
                </a:solidFill>
              </a:rPr>
              <a:t>Scoring system to determine the likelihood for identifying an BRCA1 or BRCA2 variant ONLY</a:t>
            </a:r>
          </a:p>
          <a:p>
            <a:endParaRPr lang="en-GB" sz="2000" b="1" dirty="0">
              <a:solidFill>
                <a:srgbClr val="330072"/>
              </a:solidFill>
            </a:endParaRPr>
          </a:p>
        </p:txBody>
      </p:sp>
      <p:pic>
        <p:nvPicPr>
          <p:cNvPr id="6" name="Picture 5">
            <a:extLst>
              <a:ext uri="{FF2B5EF4-FFF2-40B4-BE49-F238E27FC236}">
                <a16:creationId xmlns:a16="http://schemas.microsoft.com/office/drawing/2014/main" id="{643DE051-3BA8-5FA5-8F0D-EF938FB8A4D9}"/>
              </a:ext>
            </a:extLst>
          </p:cNvPr>
          <p:cNvPicPr>
            <a:picLocks noChangeAspect="1"/>
          </p:cNvPicPr>
          <p:nvPr/>
        </p:nvPicPr>
        <p:blipFill rotWithShape="1">
          <a:blip r:embed="rId7"/>
          <a:srcRect l="20027" t="20822" r="2977"/>
          <a:stretch/>
        </p:blipFill>
        <p:spPr>
          <a:xfrm>
            <a:off x="385529" y="5026446"/>
            <a:ext cx="4896544" cy="1342966"/>
          </a:xfrm>
          <a:prstGeom prst="rect">
            <a:avLst/>
          </a:prstGeom>
        </p:spPr>
      </p:pic>
      <p:sp>
        <p:nvSpPr>
          <p:cNvPr id="8" name="Rectangle 7">
            <a:extLst>
              <a:ext uri="{FF2B5EF4-FFF2-40B4-BE49-F238E27FC236}">
                <a16:creationId xmlns:a16="http://schemas.microsoft.com/office/drawing/2014/main" id="{9314C330-0AA4-D7FD-D7EE-C7AFF1332F91}"/>
              </a:ext>
            </a:extLst>
          </p:cNvPr>
          <p:cNvSpPr/>
          <p:nvPr/>
        </p:nvSpPr>
        <p:spPr>
          <a:xfrm>
            <a:off x="305949" y="6494258"/>
            <a:ext cx="6031382" cy="276999"/>
          </a:xfrm>
          <a:prstGeom prst="rect">
            <a:avLst/>
          </a:prstGeom>
        </p:spPr>
        <p:txBody>
          <a:bodyPr wrap="square">
            <a:spAutoFit/>
          </a:bodyPr>
          <a:lstStyle/>
          <a:p>
            <a:r>
              <a:rPr lang="en-GB" sz="1200" dirty="0"/>
              <a:t>https://jmg.bmj.com/content/jmedgenet/54/10/674.full.pdf</a:t>
            </a:r>
          </a:p>
        </p:txBody>
      </p:sp>
      <p:pic>
        <p:nvPicPr>
          <p:cNvPr id="10" name="Recorded Sound">
            <a:hlinkClick r:id="" action="ppaction://media"/>
            <a:extLst>
              <a:ext uri="{FF2B5EF4-FFF2-40B4-BE49-F238E27FC236}">
                <a16:creationId xmlns:a16="http://schemas.microsoft.com/office/drawing/2014/main" id="{C1118DF9-BB10-E132-737B-4F2221FA7A3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48464" y="6433800"/>
            <a:ext cx="304800" cy="304800"/>
          </a:xfrm>
          <a:prstGeom prst="rect">
            <a:avLst/>
          </a:prstGeom>
        </p:spPr>
      </p:pic>
    </p:spTree>
    <p:extLst>
      <p:ext uri="{BB962C8B-B14F-4D97-AF65-F5344CB8AC3E}">
        <p14:creationId xmlns:p14="http://schemas.microsoft.com/office/powerpoint/2010/main" val="3411904456"/>
      </p:ext>
    </p:extLst>
  </p:cSld>
  <p:clrMapOvr>
    <a:masterClrMapping/>
  </p:clrMapOvr>
  <p:transition spd="med" advTm="90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F26D22-7E40-4E85-90E9-617D27BF502E}"/>
              </a:ext>
            </a:extLst>
          </p:cNvPr>
          <p:cNvSpPr/>
          <p:nvPr/>
        </p:nvSpPr>
        <p:spPr>
          <a:xfrm>
            <a:off x="747804" y="1461611"/>
            <a:ext cx="5620197" cy="3125343"/>
          </a:xfrm>
          <a:prstGeom prst="rect">
            <a:avLst/>
          </a:prstGeom>
        </p:spPr>
        <p:txBody>
          <a:bodyPr wrap="square">
            <a:spAutoFit/>
          </a:bodyPr>
          <a:lstStyle/>
          <a:p>
            <a:pPr algn="just">
              <a:lnSpc>
                <a:spcPct val="107000"/>
              </a:lnSpc>
              <a:spcAft>
                <a:spcPts val="800"/>
              </a:spcAft>
              <a:tabLst>
                <a:tab pos="609600" algn="l"/>
              </a:tabLst>
            </a:pPr>
            <a:r>
              <a:rPr lang="en-GB" dirty="0">
                <a:solidFill>
                  <a:srgbClr val="330072"/>
                </a:solidFill>
                <a:latin typeface="Arial" panose="020B0604020202020204" pitchFamily="34" charset="0"/>
                <a:ea typeface="Calibri" panose="020F0502020204030204" pitchFamily="34" charset="0"/>
                <a:cs typeface="Times New Roman" panose="02020603050405020304" pitchFamily="18" charset="0"/>
              </a:rPr>
              <a:t>There is an information sheet by Greater Manchester Genomics to guide non-genetic specialists to calculate a Manchester Score for patients with cancer. </a:t>
            </a:r>
            <a:endParaRPr lang="en-GB" sz="1600" dirty="0">
              <a:solidFill>
                <a:srgbClr val="330072"/>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609600" algn="l"/>
              </a:tabLst>
            </a:pPr>
            <a:endParaRPr lang="en-GB" b="1" dirty="0">
              <a:solidFill>
                <a:srgbClr val="330072"/>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609600" algn="l"/>
              </a:tabLst>
            </a:pPr>
            <a:r>
              <a:rPr lang="en-GB" b="1" dirty="0">
                <a:solidFill>
                  <a:srgbClr val="330072"/>
                </a:solidFill>
                <a:latin typeface="Arial" panose="020B0604020202020204" pitchFamily="34" charset="0"/>
                <a:ea typeface="Calibri" panose="020F0502020204030204" pitchFamily="34" charset="0"/>
                <a:cs typeface="Times New Roman" panose="02020603050405020304" pitchFamily="18" charset="0"/>
              </a:rPr>
              <a:t>Patients with a Manchester Score ≥ 15 are eligible for R430 testing </a:t>
            </a:r>
          </a:p>
          <a:p>
            <a:pPr algn="just">
              <a:lnSpc>
                <a:spcPct val="107000"/>
              </a:lnSpc>
              <a:spcAft>
                <a:spcPts val="800"/>
              </a:spcAft>
              <a:tabLst>
                <a:tab pos="609600" algn="l"/>
              </a:tabLst>
            </a:pPr>
            <a:r>
              <a:rPr lang="en-GB" dirty="0">
                <a:solidFill>
                  <a:srgbClr val="330072"/>
                </a:solidFill>
                <a:latin typeface="Arial" panose="020B0604020202020204" pitchFamily="34" charset="0"/>
                <a:ea typeface="Calibri" panose="020F0502020204030204" pitchFamily="34" charset="0"/>
                <a:cs typeface="Times New Roman" panose="02020603050405020304" pitchFamily="18" charset="0"/>
              </a:rPr>
              <a:t> </a:t>
            </a:r>
          </a:p>
          <a:p>
            <a:pPr algn="just">
              <a:lnSpc>
                <a:spcPct val="107000"/>
              </a:lnSpc>
              <a:spcAft>
                <a:spcPts val="800"/>
              </a:spcAft>
              <a:tabLst>
                <a:tab pos="609600" algn="l"/>
              </a:tabLst>
            </a:pPr>
            <a:endParaRPr lang="en-GB" sz="1600" dirty="0">
              <a:solidFill>
                <a:srgbClr val="33007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tar: 12 Points 3">
            <a:extLst>
              <a:ext uri="{FF2B5EF4-FFF2-40B4-BE49-F238E27FC236}">
                <a16:creationId xmlns:a16="http://schemas.microsoft.com/office/drawing/2014/main" id="{7792F42F-7835-4FC1-9F64-42505FC372EB}"/>
              </a:ext>
            </a:extLst>
          </p:cNvPr>
          <p:cNvSpPr/>
          <p:nvPr/>
        </p:nvSpPr>
        <p:spPr>
          <a:xfrm>
            <a:off x="6948264" y="4869160"/>
            <a:ext cx="1731747" cy="1644499"/>
          </a:xfrm>
          <a:prstGeom prst="star12">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rPr>
              <a:t>15</a:t>
            </a:r>
          </a:p>
        </p:txBody>
      </p:sp>
      <p:sp>
        <p:nvSpPr>
          <p:cNvPr id="5" name="Double-click to edit">
            <a:extLst>
              <a:ext uri="{FF2B5EF4-FFF2-40B4-BE49-F238E27FC236}">
                <a16:creationId xmlns:a16="http://schemas.microsoft.com/office/drawing/2014/main" id="{F19CDC2D-7732-4DE1-8EA4-1DC03B58BBB8}"/>
              </a:ext>
            </a:extLst>
          </p:cNvPr>
          <p:cNvSpPr txBox="1">
            <a:spLocks/>
          </p:cNvSpPr>
          <p:nvPr/>
        </p:nvSpPr>
        <p:spPr>
          <a:xfrm>
            <a:off x="395536" y="337691"/>
            <a:ext cx="8024392" cy="112392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solidFill>
                  <a:srgbClr val="BF0078"/>
                </a:solidFill>
              </a:defRPr>
            </a:pPr>
            <a:r>
              <a:rPr lang="en-GB" sz="3200" b="1" dirty="0">
                <a:solidFill>
                  <a:srgbClr val="BF0078"/>
                </a:solidFill>
              </a:rPr>
              <a:t>Guidance for combined Manchester Score</a:t>
            </a:r>
            <a:endParaRPr lang="en-GB" sz="2800" b="1" dirty="0">
              <a:solidFill>
                <a:srgbClr val="BF0078"/>
              </a:solidFill>
            </a:endParaRPr>
          </a:p>
        </p:txBody>
      </p:sp>
      <p:pic>
        <p:nvPicPr>
          <p:cNvPr id="3" name="Recorded Sound">
            <a:hlinkClick r:id="" action="ppaction://media"/>
            <a:extLst>
              <a:ext uri="{FF2B5EF4-FFF2-40B4-BE49-F238E27FC236}">
                <a16:creationId xmlns:a16="http://schemas.microsoft.com/office/drawing/2014/main" id="{D1F2BAFF-B7CF-9ECB-FF7A-B9AEFDDD85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7611" y="6361259"/>
            <a:ext cx="304800" cy="304800"/>
          </a:xfrm>
          <a:prstGeom prst="rect">
            <a:avLst/>
          </a:prstGeom>
        </p:spPr>
      </p:pic>
      <p:sp>
        <p:nvSpPr>
          <p:cNvPr id="6" name="Rectangle 5">
            <a:extLst>
              <a:ext uri="{FF2B5EF4-FFF2-40B4-BE49-F238E27FC236}">
                <a16:creationId xmlns:a16="http://schemas.microsoft.com/office/drawing/2014/main" id="{43D0CF5E-0B7E-18CB-3FBB-0E7FD6F0D45D}"/>
              </a:ext>
            </a:extLst>
          </p:cNvPr>
          <p:cNvSpPr/>
          <p:nvPr/>
        </p:nvSpPr>
        <p:spPr>
          <a:xfrm>
            <a:off x="179512" y="6361259"/>
            <a:ext cx="5620197" cy="743024"/>
          </a:xfrm>
          <a:prstGeom prst="rect">
            <a:avLst/>
          </a:prstGeom>
        </p:spPr>
        <p:txBody>
          <a:bodyPr wrap="square">
            <a:spAutoFit/>
          </a:bodyPr>
          <a:lstStyle/>
          <a:p>
            <a:pPr algn="just">
              <a:lnSpc>
                <a:spcPct val="107000"/>
              </a:lnSpc>
              <a:spcAft>
                <a:spcPts val="800"/>
              </a:spcAft>
              <a:tabLst>
                <a:tab pos="609600" algn="l"/>
              </a:tabLst>
            </a:pPr>
            <a:r>
              <a:rPr lang="en-GB" dirty="0">
                <a:solidFill>
                  <a:srgbClr val="330072"/>
                </a:solidFill>
                <a:latin typeface="Arial" panose="020B0604020202020204" pitchFamily="34" charset="0"/>
                <a:ea typeface="Calibri" panose="020F0502020204030204" pitchFamily="34" charset="0"/>
                <a:cs typeface="Times New Roman" panose="02020603050405020304" pitchFamily="18" charset="0"/>
              </a:rPr>
              <a:t>Please see clinician pack </a:t>
            </a:r>
          </a:p>
          <a:p>
            <a:pPr algn="just">
              <a:lnSpc>
                <a:spcPct val="107000"/>
              </a:lnSpc>
              <a:spcAft>
                <a:spcPts val="800"/>
              </a:spcAft>
              <a:tabLst>
                <a:tab pos="609600" algn="l"/>
              </a:tabLst>
            </a:pPr>
            <a:endParaRPr lang="en-GB" sz="1600" dirty="0">
              <a:solidFill>
                <a:srgbClr val="330072"/>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1489830"/>
      </p:ext>
    </p:extLst>
  </p:cSld>
  <p:clrMapOvr>
    <a:masterClrMapping/>
  </p:clrMapOvr>
  <mc:AlternateContent xmlns:mc="http://schemas.openxmlformats.org/markup-compatibility/2006" xmlns:p14="http://schemas.microsoft.com/office/powerpoint/2010/main">
    <mc:Choice Requires="p14">
      <p:transition spd="slow" p14:dur="2000" advTm="29429"/>
    </mc:Choice>
    <mc:Fallback xmlns="">
      <p:transition spd="slow" advTm="29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36A343-6513-BFFD-48F9-894D5B7B3366}"/>
              </a:ext>
            </a:extLst>
          </p:cNvPr>
          <p:cNvPicPr>
            <a:picLocks noChangeAspect="1"/>
          </p:cNvPicPr>
          <p:nvPr/>
        </p:nvPicPr>
        <p:blipFill rotWithShape="1">
          <a:blip r:embed="rId5"/>
          <a:srcRect l="4135" t="6830" b="46628"/>
          <a:stretch/>
        </p:blipFill>
        <p:spPr>
          <a:xfrm>
            <a:off x="368151" y="2276872"/>
            <a:ext cx="8765909" cy="549643"/>
          </a:xfrm>
          <a:prstGeom prst="rect">
            <a:avLst/>
          </a:prstGeom>
        </p:spPr>
      </p:pic>
      <p:sp>
        <p:nvSpPr>
          <p:cNvPr id="7" name="TextBox 6">
            <a:extLst>
              <a:ext uri="{FF2B5EF4-FFF2-40B4-BE49-F238E27FC236}">
                <a16:creationId xmlns:a16="http://schemas.microsoft.com/office/drawing/2014/main" id="{175AD8B3-4384-08F2-4373-8C4E827D21F0}"/>
              </a:ext>
            </a:extLst>
          </p:cNvPr>
          <p:cNvSpPr txBox="1"/>
          <p:nvPr/>
        </p:nvSpPr>
        <p:spPr>
          <a:xfrm>
            <a:off x="619432" y="3429000"/>
            <a:ext cx="5616186" cy="1631216"/>
          </a:xfrm>
          <a:prstGeom prst="rect">
            <a:avLst/>
          </a:prstGeom>
          <a:noFill/>
        </p:spPr>
        <p:txBody>
          <a:bodyPr wrap="square" rtlCol="0">
            <a:spAutoFit/>
          </a:bodyPr>
          <a:lstStyle/>
          <a:p>
            <a:r>
              <a:rPr lang="en-GB" sz="2000" b="1" dirty="0">
                <a:solidFill>
                  <a:srgbClr val="330072"/>
                </a:solidFill>
              </a:rPr>
              <a:t>Only these cancers count in Manchester Scoring</a:t>
            </a:r>
          </a:p>
          <a:p>
            <a:pPr marL="342900" indent="-342900">
              <a:buFont typeface="Arial" panose="020B0604020202020204" pitchFamily="34" charset="0"/>
              <a:buChar char="•"/>
            </a:pPr>
            <a:r>
              <a:rPr lang="en-GB" sz="2000" dirty="0">
                <a:solidFill>
                  <a:srgbClr val="330072"/>
                </a:solidFill>
              </a:rPr>
              <a:t>Breast </a:t>
            </a:r>
          </a:p>
          <a:p>
            <a:pPr marL="342900" indent="-342900">
              <a:buFont typeface="Arial" panose="020B0604020202020204" pitchFamily="34" charset="0"/>
              <a:buChar char="•"/>
            </a:pPr>
            <a:r>
              <a:rPr lang="en-GB" sz="2000" dirty="0">
                <a:solidFill>
                  <a:srgbClr val="330072"/>
                </a:solidFill>
              </a:rPr>
              <a:t>Ovarian</a:t>
            </a:r>
          </a:p>
          <a:p>
            <a:pPr marL="342900" indent="-342900">
              <a:buFont typeface="Arial" panose="020B0604020202020204" pitchFamily="34" charset="0"/>
              <a:buChar char="•"/>
            </a:pPr>
            <a:r>
              <a:rPr lang="en-GB" sz="2000" dirty="0">
                <a:solidFill>
                  <a:srgbClr val="330072"/>
                </a:solidFill>
              </a:rPr>
              <a:t>Prostate</a:t>
            </a:r>
          </a:p>
          <a:p>
            <a:pPr marL="342900" indent="-342900">
              <a:buFont typeface="Arial" panose="020B0604020202020204" pitchFamily="34" charset="0"/>
              <a:buChar char="•"/>
            </a:pPr>
            <a:r>
              <a:rPr lang="en-GB" sz="2000" dirty="0">
                <a:solidFill>
                  <a:srgbClr val="330072"/>
                </a:solidFill>
              </a:rPr>
              <a:t>Pancreas</a:t>
            </a:r>
          </a:p>
        </p:txBody>
      </p:sp>
      <p:sp>
        <p:nvSpPr>
          <p:cNvPr id="2" name="Double-click to edit">
            <a:extLst>
              <a:ext uri="{FF2B5EF4-FFF2-40B4-BE49-F238E27FC236}">
                <a16:creationId xmlns:a16="http://schemas.microsoft.com/office/drawing/2014/main" id="{7935C426-569F-2E01-C535-CB59269A24AB}"/>
              </a:ext>
            </a:extLst>
          </p:cNvPr>
          <p:cNvSpPr txBox="1">
            <a:spLocks/>
          </p:cNvSpPr>
          <p:nvPr/>
        </p:nvSpPr>
        <p:spPr>
          <a:xfrm>
            <a:off x="395536" y="337691"/>
            <a:ext cx="8024392" cy="112392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solidFill>
                  <a:srgbClr val="BF0078"/>
                </a:solidFill>
              </a:defRPr>
            </a:pPr>
            <a:r>
              <a:rPr lang="en-GB" sz="3200" b="1" dirty="0">
                <a:solidFill>
                  <a:srgbClr val="BF0078"/>
                </a:solidFill>
              </a:rPr>
              <a:t>Calculating the Manchester Score</a:t>
            </a:r>
            <a:endParaRPr lang="en-GB" sz="2800" b="1" dirty="0">
              <a:solidFill>
                <a:srgbClr val="BF0078"/>
              </a:solidFill>
            </a:endParaRPr>
          </a:p>
        </p:txBody>
      </p:sp>
      <p:pic>
        <p:nvPicPr>
          <p:cNvPr id="3" name="Recorded Sound">
            <a:hlinkClick r:id="" action="ppaction://media"/>
            <a:extLst>
              <a:ext uri="{FF2B5EF4-FFF2-40B4-BE49-F238E27FC236}">
                <a16:creationId xmlns:a16="http://schemas.microsoft.com/office/drawing/2014/main" id="{26E4796F-82E5-D49B-9EAB-7386DAC3B0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76456" y="6453336"/>
            <a:ext cx="304800" cy="304800"/>
          </a:xfrm>
          <a:prstGeom prst="rect">
            <a:avLst/>
          </a:prstGeom>
        </p:spPr>
      </p:pic>
      <p:sp>
        <p:nvSpPr>
          <p:cNvPr id="4" name="Rectangle 3">
            <a:extLst>
              <a:ext uri="{FF2B5EF4-FFF2-40B4-BE49-F238E27FC236}">
                <a16:creationId xmlns:a16="http://schemas.microsoft.com/office/drawing/2014/main" id="{EFFA8218-2E77-BA00-0333-725A23C66CC1}"/>
              </a:ext>
            </a:extLst>
          </p:cNvPr>
          <p:cNvSpPr/>
          <p:nvPr/>
        </p:nvSpPr>
        <p:spPr>
          <a:xfrm>
            <a:off x="328331" y="1284000"/>
            <a:ext cx="8121171" cy="772712"/>
          </a:xfrm>
          <a:prstGeom prst="rect">
            <a:avLst/>
          </a:prstGeom>
        </p:spPr>
        <p:txBody>
          <a:bodyPr wrap="square">
            <a:spAutoFit/>
          </a:bodyPr>
          <a:lstStyle/>
          <a:p>
            <a:pPr>
              <a:lnSpc>
                <a:spcPct val="107000"/>
              </a:lnSpc>
              <a:spcAft>
                <a:spcPts val="800"/>
              </a:spcAft>
              <a:tabLst>
                <a:tab pos="609600" algn="l"/>
              </a:tabLst>
            </a:pPr>
            <a:r>
              <a:rPr lang="en-GB" b="1" u="sng" dirty="0">
                <a:solidFill>
                  <a:srgbClr val="330072"/>
                </a:solidFill>
                <a:latin typeface="Arial" panose="020B0604020202020204" pitchFamily="34" charset="0"/>
                <a:ea typeface="Calibri" panose="020F0502020204030204" pitchFamily="34" charset="0"/>
                <a:cs typeface="Times New Roman" panose="02020603050405020304" pitchFamily="18" charset="0"/>
              </a:rPr>
              <a:t>How to calculate the Manchester Score?</a:t>
            </a:r>
            <a:endParaRPr lang="en-GB" sz="1600" dirty="0">
              <a:solidFill>
                <a:srgbClr val="330072"/>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609600" algn="l"/>
              </a:tabLst>
            </a:pPr>
            <a:r>
              <a:rPr lang="en-GB" b="1" dirty="0">
                <a:solidFill>
                  <a:srgbClr val="330072"/>
                </a:solidFill>
                <a:latin typeface="Arial" panose="020B0604020202020204" pitchFamily="34" charset="0"/>
                <a:ea typeface="Calibri" panose="020F0502020204030204" pitchFamily="34" charset="0"/>
                <a:cs typeface="Times New Roman" panose="02020603050405020304" pitchFamily="18" charset="0"/>
              </a:rPr>
              <a:t>PART ONE – reviewing the patient’s family history</a:t>
            </a:r>
            <a:endParaRPr lang="en-GB" sz="1600" dirty="0">
              <a:solidFill>
                <a:srgbClr val="330072"/>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4619760"/>
      </p:ext>
    </p:extLst>
  </p:cSld>
  <p:clrMapOvr>
    <a:masterClrMapping/>
  </p:clrMapOvr>
  <mc:AlternateContent xmlns:mc="http://schemas.openxmlformats.org/markup-compatibility/2006" xmlns:p14="http://schemas.microsoft.com/office/powerpoint/2010/main">
    <mc:Choice Requires="p14">
      <p:transition spd="slow" p14:dur="2000" advTm="11527"/>
    </mc:Choice>
    <mc:Fallback xmlns="">
      <p:transition spd="slow" advTm="11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70C12E-26E4-4C52-800E-97DBDC4807DE}"/>
              </a:ext>
            </a:extLst>
          </p:cNvPr>
          <p:cNvSpPr/>
          <p:nvPr/>
        </p:nvSpPr>
        <p:spPr>
          <a:xfrm>
            <a:off x="394251" y="1160316"/>
            <a:ext cx="8121171" cy="772712"/>
          </a:xfrm>
          <a:prstGeom prst="rect">
            <a:avLst/>
          </a:prstGeom>
        </p:spPr>
        <p:txBody>
          <a:bodyPr wrap="square">
            <a:spAutoFit/>
          </a:bodyPr>
          <a:lstStyle/>
          <a:p>
            <a:pPr>
              <a:lnSpc>
                <a:spcPct val="107000"/>
              </a:lnSpc>
              <a:spcAft>
                <a:spcPts val="800"/>
              </a:spcAft>
              <a:tabLst>
                <a:tab pos="609600" algn="l"/>
              </a:tabLst>
            </a:pPr>
            <a:r>
              <a:rPr lang="en-GB" b="1" u="sng" dirty="0">
                <a:solidFill>
                  <a:srgbClr val="330072"/>
                </a:solidFill>
                <a:latin typeface="Arial" panose="020B0604020202020204" pitchFamily="34" charset="0"/>
                <a:ea typeface="Calibri" panose="020F0502020204030204" pitchFamily="34" charset="0"/>
                <a:cs typeface="Times New Roman" panose="02020603050405020304" pitchFamily="18" charset="0"/>
              </a:rPr>
              <a:t>How to calculate the Manchester Score?</a:t>
            </a:r>
            <a:endParaRPr lang="en-GB" sz="1600" dirty="0">
              <a:solidFill>
                <a:srgbClr val="330072"/>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609600" algn="l"/>
              </a:tabLst>
            </a:pPr>
            <a:r>
              <a:rPr lang="en-GB" b="1" dirty="0">
                <a:solidFill>
                  <a:srgbClr val="330072"/>
                </a:solidFill>
                <a:latin typeface="Arial" panose="020B0604020202020204" pitchFamily="34" charset="0"/>
                <a:ea typeface="Calibri" panose="020F0502020204030204" pitchFamily="34" charset="0"/>
                <a:cs typeface="Times New Roman" panose="02020603050405020304" pitchFamily="18" charset="0"/>
              </a:rPr>
              <a:t>PART ONE – reviewing the patient’s family history</a:t>
            </a:r>
            <a:endParaRPr lang="en-GB" sz="1600" dirty="0">
              <a:solidFill>
                <a:srgbClr val="33007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ADCB8C7-AF40-4AF0-8AEC-7FA81E326DE8}"/>
              </a:ext>
            </a:extLst>
          </p:cNvPr>
          <p:cNvSpPr txBox="1"/>
          <p:nvPr/>
        </p:nvSpPr>
        <p:spPr>
          <a:xfrm>
            <a:off x="526691" y="2284236"/>
            <a:ext cx="7856289" cy="4062651"/>
          </a:xfrm>
          <a:prstGeom prst="rect">
            <a:avLst/>
          </a:prstGeom>
          <a:noFill/>
        </p:spPr>
        <p:txBody>
          <a:bodyPr wrap="square" rtlCol="0">
            <a:spAutoFit/>
          </a:bodyPr>
          <a:lstStyle/>
          <a:p>
            <a:r>
              <a:rPr lang="en-GB" sz="2400" dirty="0">
                <a:solidFill>
                  <a:srgbClr val="330072"/>
                </a:solidFill>
              </a:rPr>
              <a:t>To use the Manchester Scoring System you need to know</a:t>
            </a:r>
          </a:p>
          <a:p>
            <a:pPr marL="285750" indent="-285750">
              <a:buFont typeface="Arial" panose="020B0604020202020204" pitchFamily="34" charset="0"/>
              <a:buChar char="•"/>
            </a:pPr>
            <a:r>
              <a:rPr lang="en-GB" sz="2400" dirty="0">
                <a:solidFill>
                  <a:srgbClr val="330072"/>
                </a:solidFill>
              </a:rPr>
              <a:t>If any relative has had cancer</a:t>
            </a:r>
          </a:p>
          <a:p>
            <a:pPr marL="285750" indent="-285750">
              <a:buFont typeface="Arial" panose="020B0604020202020204" pitchFamily="34" charset="0"/>
              <a:buChar char="•"/>
            </a:pPr>
            <a:r>
              <a:rPr lang="en-GB" sz="2400" dirty="0">
                <a:solidFill>
                  <a:srgbClr val="330072"/>
                </a:solidFill>
              </a:rPr>
              <a:t>What type</a:t>
            </a:r>
          </a:p>
          <a:p>
            <a:pPr marL="285750" indent="-285750">
              <a:buFont typeface="Arial" panose="020B0604020202020204" pitchFamily="34" charset="0"/>
              <a:buChar char="•"/>
            </a:pPr>
            <a:r>
              <a:rPr lang="en-GB" sz="2400" dirty="0">
                <a:solidFill>
                  <a:srgbClr val="330072"/>
                </a:solidFill>
              </a:rPr>
              <a:t>Age at diagnosis</a:t>
            </a:r>
          </a:p>
          <a:p>
            <a:pPr marL="285750" indent="-285750">
              <a:buFont typeface="Arial" panose="020B0604020202020204" pitchFamily="34" charset="0"/>
              <a:buChar char="•"/>
            </a:pPr>
            <a:r>
              <a:rPr lang="en-GB" sz="2400" dirty="0">
                <a:solidFill>
                  <a:srgbClr val="330072"/>
                </a:solidFill>
              </a:rPr>
              <a:t>WHICH SIDE OF THE FAMILY they were on</a:t>
            </a:r>
          </a:p>
          <a:p>
            <a:pPr marL="285750" indent="-285750">
              <a:buFont typeface="Arial" panose="020B0604020202020204" pitchFamily="34" charset="0"/>
              <a:buChar char="•"/>
            </a:pPr>
            <a:endParaRPr lang="en-GB" sz="2400" dirty="0">
              <a:solidFill>
                <a:srgbClr val="330072"/>
              </a:solidFill>
            </a:endParaRPr>
          </a:p>
          <a:p>
            <a:r>
              <a:rPr lang="en-GB" sz="2400" dirty="0">
                <a:solidFill>
                  <a:srgbClr val="330072"/>
                </a:solidFill>
              </a:rPr>
              <a:t>Assess mum and dad’s side </a:t>
            </a:r>
            <a:r>
              <a:rPr lang="en-GB" sz="2400" u="sng" dirty="0">
                <a:solidFill>
                  <a:srgbClr val="330072"/>
                </a:solidFill>
              </a:rPr>
              <a:t>separately – do not add scores together for mum and dad’s side</a:t>
            </a:r>
          </a:p>
          <a:p>
            <a:endParaRPr lang="en-GB" sz="2400" u="sng" dirty="0">
              <a:solidFill>
                <a:srgbClr val="330072"/>
              </a:solidFill>
            </a:endParaRPr>
          </a:p>
          <a:p>
            <a:r>
              <a:rPr lang="en-GB" sz="2400" dirty="0">
                <a:solidFill>
                  <a:srgbClr val="330072"/>
                </a:solidFill>
              </a:rPr>
              <a:t>Include your patient in both assessments</a:t>
            </a:r>
          </a:p>
          <a:p>
            <a:endParaRPr lang="en-GB" dirty="0">
              <a:solidFill>
                <a:srgbClr val="330072"/>
              </a:solidFill>
            </a:endParaRPr>
          </a:p>
        </p:txBody>
      </p:sp>
      <p:pic>
        <p:nvPicPr>
          <p:cNvPr id="5" name="Recorded Sound">
            <a:hlinkClick r:id="" action="ppaction://media"/>
            <a:extLst>
              <a:ext uri="{FF2B5EF4-FFF2-40B4-BE49-F238E27FC236}">
                <a16:creationId xmlns:a16="http://schemas.microsoft.com/office/drawing/2014/main" id="{14FDAFFE-711A-08D9-4D79-7D198DA2CF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6448" y="6366739"/>
            <a:ext cx="304800" cy="304800"/>
          </a:xfrm>
          <a:prstGeom prst="rect">
            <a:avLst/>
          </a:prstGeom>
        </p:spPr>
      </p:pic>
      <p:sp>
        <p:nvSpPr>
          <p:cNvPr id="4" name="Double-click to edit">
            <a:extLst>
              <a:ext uri="{FF2B5EF4-FFF2-40B4-BE49-F238E27FC236}">
                <a16:creationId xmlns:a16="http://schemas.microsoft.com/office/drawing/2014/main" id="{440BA167-C9B2-815D-F85A-73ADDC7B461D}"/>
              </a:ext>
            </a:extLst>
          </p:cNvPr>
          <p:cNvSpPr txBox="1">
            <a:spLocks/>
          </p:cNvSpPr>
          <p:nvPr/>
        </p:nvSpPr>
        <p:spPr>
          <a:xfrm>
            <a:off x="395536" y="337691"/>
            <a:ext cx="8024392" cy="112392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solidFill>
                  <a:srgbClr val="BF0078"/>
                </a:solidFill>
              </a:defRPr>
            </a:pPr>
            <a:r>
              <a:rPr lang="en-GB" sz="3200" b="1" dirty="0">
                <a:solidFill>
                  <a:srgbClr val="BF0078"/>
                </a:solidFill>
              </a:rPr>
              <a:t>Calculating the Manchester Score</a:t>
            </a:r>
            <a:endParaRPr lang="en-GB" sz="2800" b="1" dirty="0">
              <a:solidFill>
                <a:srgbClr val="BF0078"/>
              </a:solidFill>
            </a:endParaRPr>
          </a:p>
        </p:txBody>
      </p:sp>
    </p:spTree>
    <p:extLst>
      <p:ext uri="{BB962C8B-B14F-4D97-AF65-F5344CB8AC3E}">
        <p14:creationId xmlns:p14="http://schemas.microsoft.com/office/powerpoint/2010/main" val="570349687"/>
      </p:ext>
    </p:extLst>
  </p:cSld>
  <p:clrMapOvr>
    <a:masterClrMapping/>
  </p:clrMapOvr>
  <mc:AlternateContent xmlns:mc="http://schemas.openxmlformats.org/markup-compatibility/2006" xmlns:p14="http://schemas.microsoft.com/office/powerpoint/2010/main">
    <mc:Choice Requires="p14">
      <p:transition spd="slow" p14:dur="2000" advTm="30056"/>
    </mc:Choice>
    <mc:Fallback xmlns="">
      <p:transition spd="slow" advTm="30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CC176B-6355-4BC0-91FD-131C8F30D65D}"/>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924" y="2107185"/>
            <a:ext cx="8234883" cy="3456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F20BE180-B066-449B-93EA-3F108D51263C}"/>
              </a:ext>
            </a:extLst>
          </p:cNvPr>
          <p:cNvSpPr txBox="1">
            <a:spLocks/>
          </p:cNvSpPr>
          <p:nvPr/>
        </p:nvSpPr>
        <p:spPr>
          <a:xfrm>
            <a:off x="403811" y="785915"/>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BF0078"/>
                </a:solidFill>
                <a:latin typeface="Calibri" panose="020F0502020204030204" pitchFamily="34" charset="0"/>
                <a:cs typeface="Calibri" panose="020F0502020204030204" pitchFamily="34" charset="0"/>
              </a:rPr>
              <a:t>Father’s side, </a:t>
            </a:r>
            <a:r>
              <a:rPr lang="en-GB" sz="3200" b="1" dirty="0" err="1">
                <a:solidFill>
                  <a:srgbClr val="BF0078"/>
                </a:solidFill>
                <a:latin typeface="Calibri" panose="020F0502020204030204" pitchFamily="34" charset="0"/>
                <a:cs typeface="Calibri" panose="020F0502020204030204" pitchFamily="34" charset="0"/>
              </a:rPr>
              <a:t>inc</a:t>
            </a:r>
            <a:r>
              <a:rPr lang="en-GB" sz="3200" b="1" dirty="0">
                <a:solidFill>
                  <a:srgbClr val="BF0078"/>
                </a:solidFill>
                <a:latin typeface="Calibri" panose="020F0502020204030204" pitchFamily="34" charset="0"/>
                <a:cs typeface="Calibri" panose="020F0502020204030204" pitchFamily="34" charset="0"/>
              </a:rPr>
              <a:t> patient and sibs etc</a:t>
            </a:r>
          </a:p>
        </p:txBody>
      </p:sp>
      <p:cxnSp>
        <p:nvCxnSpPr>
          <p:cNvPr id="5" name="Connector: Elbow 4">
            <a:extLst>
              <a:ext uri="{FF2B5EF4-FFF2-40B4-BE49-F238E27FC236}">
                <a16:creationId xmlns:a16="http://schemas.microsoft.com/office/drawing/2014/main" id="{B6488A52-E3E7-47A1-ACE1-20E65A258F7C}"/>
              </a:ext>
            </a:extLst>
          </p:cNvPr>
          <p:cNvCxnSpPr>
            <a:cxnSpLocks/>
          </p:cNvCxnSpPr>
          <p:nvPr/>
        </p:nvCxnSpPr>
        <p:spPr>
          <a:xfrm flipV="1">
            <a:off x="554539" y="2052975"/>
            <a:ext cx="3362633" cy="1"/>
          </a:xfrm>
          <a:prstGeom prst="bentConnector3">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521C2E63-3361-4838-B09E-00DC9A1072DC}"/>
              </a:ext>
            </a:extLst>
          </p:cNvPr>
          <p:cNvCxnSpPr>
            <a:cxnSpLocks/>
          </p:cNvCxnSpPr>
          <p:nvPr/>
        </p:nvCxnSpPr>
        <p:spPr>
          <a:xfrm>
            <a:off x="2235855" y="5756786"/>
            <a:ext cx="3851296" cy="1"/>
          </a:xfrm>
          <a:prstGeom prst="bentConnector3">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70F072F8-3E6B-4A52-8042-71D5000A2BA1}"/>
              </a:ext>
            </a:extLst>
          </p:cNvPr>
          <p:cNvCxnSpPr>
            <a:cxnSpLocks/>
          </p:cNvCxnSpPr>
          <p:nvPr/>
        </p:nvCxnSpPr>
        <p:spPr>
          <a:xfrm>
            <a:off x="3917172" y="3429000"/>
            <a:ext cx="2169979" cy="994595"/>
          </a:xfrm>
          <a:prstGeom prst="bentConnector3">
            <a:avLst>
              <a:gd name="adj1" fmla="val 32873"/>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31422B36-D9AE-4AE4-82C2-3B0D62BD96FF}"/>
              </a:ext>
            </a:extLst>
          </p:cNvPr>
          <p:cNvCxnSpPr>
            <a:cxnSpLocks/>
          </p:cNvCxnSpPr>
          <p:nvPr/>
        </p:nvCxnSpPr>
        <p:spPr>
          <a:xfrm>
            <a:off x="550193" y="4866968"/>
            <a:ext cx="1938352" cy="889818"/>
          </a:xfrm>
          <a:prstGeom prst="bentConnector3">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ACC6EE18-8857-49BB-88FA-E6829E6746AA}"/>
              </a:ext>
            </a:extLst>
          </p:cNvPr>
          <p:cNvCxnSpPr>
            <a:cxnSpLocks/>
          </p:cNvCxnSpPr>
          <p:nvPr/>
        </p:nvCxnSpPr>
        <p:spPr>
          <a:xfrm rot="5400000">
            <a:off x="-850453" y="3453620"/>
            <a:ext cx="2813993" cy="12700"/>
          </a:xfrm>
          <a:prstGeom prst="bentConnector3">
            <a:avLst>
              <a:gd name="adj1" fmla="val 50000"/>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CEF98D15-DD03-4F08-83B3-7B515DFC8EEB}"/>
              </a:ext>
            </a:extLst>
          </p:cNvPr>
          <p:cNvCxnSpPr>
            <a:cxnSpLocks/>
          </p:cNvCxnSpPr>
          <p:nvPr/>
        </p:nvCxnSpPr>
        <p:spPr>
          <a:xfrm rot="5400000">
            <a:off x="3224524" y="2736348"/>
            <a:ext cx="1385301" cy="3"/>
          </a:xfrm>
          <a:prstGeom prst="bentConnector3">
            <a:avLst>
              <a:gd name="adj1" fmla="val 50000"/>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8691DFF4-F940-4181-9FAF-9B2D424B6222}"/>
              </a:ext>
            </a:extLst>
          </p:cNvPr>
          <p:cNvCxnSpPr>
            <a:cxnSpLocks/>
          </p:cNvCxnSpPr>
          <p:nvPr/>
        </p:nvCxnSpPr>
        <p:spPr>
          <a:xfrm rot="5400000">
            <a:off x="5394498" y="5064134"/>
            <a:ext cx="1385301" cy="3"/>
          </a:xfrm>
          <a:prstGeom prst="bentConnector3">
            <a:avLst>
              <a:gd name="adj1" fmla="val 50000"/>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25677E7-2FC3-E902-FD0B-0A36A2B416FD}"/>
              </a:ext>
            </a:extLst>
          </p:cNvPr>
          <p:cNvPicPr>
            <a:picLocks noChangeAspect="1"/>
          </p:cNvPicPr>
          <p:nvPr/>
        </p:nvPicPr>
        <p:blipFill>
          <a:blip r:embed="rId6"/>
          <a:stretch>
            <a:fillRect/>
          </a:stretch>
        </p:blipFill>
        <p:spPr>
          <a:xfrm>
            <a:off x="5364088" y="4780135"/>
            <a:ext cx="438211" cy="276264"/>
          </a:xfrm>
          <a:prstGeom prst="rect">
            <a:avLst/>
          </a:prstGeom>
        </p:spPr>
      </p:pic>
      <p:pic>
        <p:nvPicPr>
          <p:cNvPr id="4" name="Recorded Sound">
            <a:hlinkClick r:id="" action="ppaction://media"/>
            <a:extLst>
              <a:ext uri="{FF2B5EF4-FFF2-40B4-BE49-F238E27FC236}">
                <a16:creationId xmlns:a16="http://schemas.microsoft.com/office/drawing/2014/main" id="{BE58427D-ADE9-A778-8B45-1D12D11B77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6453336"/>
            <a:ext cx="304800" cy="304800"/>
          </a:xfrm>
          <a:prstGeom prst="rect">
            <a:avLst/>
          </a:prstGeom>
        </p:spPr>
      </p:pic>
    </p:spTree>
    <p:extLst>
      <p:ext uri="{BB962C8B-B14F-4D97-AF65-F5344CB8AC3E}">
        <p14:creationId xmlns:p14="http://schemas.microsoft.com/office/powerpoint/2010/main" val="2037952026"/>
      </p:ext>
    </p:extLst>
  </p:cSld>
  <p:clrMapOvr>
    <a:masterClrMapping/>
  </p:clrMapOvr>
  <mc:AlternateContent xmlns:mc="http://schemas.openxmlformats.org/markup-compatibility/2006" xmlns:p14="http://schemas.microsoft.com/office/powerpoint/2010/main">
    <mc:Choice Requires="p14">
      <p:transition spd="slow" p14:dur="2000" advTm="13152"/>
    </mc:Choice>
    <mc:Fallback xmlns="">
      <p:transition spd="slow" advTm="13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CC176B-6355-4BC0-91FD-131C8F30D65D}"/>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924" y="2107185"/>
            <a:ext cx="8234883" cy="3456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F20BE180-B066-449B-93EA-3F108D51263C}"/>
              </a:ext>
            </a:extLst>
          </p:cNvPr>
          <p:cNvSpPr txBox="1">
            <a:spLocks/>
          </p:cNvSpPr>
          <p:nvPr/>
        </p:nvSpPr>
        <p:spPr>
          <a:xfrm>
            <a:off x="457200" y="919649"/>
            <a:ext cx="8229600" cy="7774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BF0078"/>
                </a:solidFill>
                <a:latin typeface="Calibri" panose="020F0502020204030204" pitchFamily="34" charset="0"/>
                <a:cs typeface="Calibri" panose="020F0502020204030204" pitchFamily="34" charset="0"/>
              </a:rPr>
              <a:t>Mother’s side, </a:t>
            </a:r>
            <a:r>
              <a:rPr lang="en-GB" sz="3200" b="1" dirty="0" err="1">
                <a:solidFill>
                  <a:srgbClr val="BF0078"/>
                </a:solidFill>
                <a:latin typeface="Calibri" panose="020F0502020204030204" pitchFamily="34" charset="0"/>
                <a:cs typeface="Calibri" panose="020F0502020204030204" pitchFamily="34" charset="0"/>
              </a:rPr>
              <a:t>inc</a:t>
            </a:r>
            <a:r>
              <a:rPr lang="en-GB" sz="3200" b="1" dirty="0">
                <a:solidFill>
                  <a:srgbClr val="BF0078"/>
                </a:solidFill>
                <a:latin typeface="Calibri" panose="020F0502020204030204" pitchFamily="34" charset="0"/>
                <a:cs typeface="Calibri" panose="020F0502020204030204" pitchFamily="34" charset="0"/>
              </a:rPr>
              <a:t> patient and sibs etc</a:t>
            </a:r>
          </a:p>
        </p:txBody>
      </p:sp>
      <p:cxnSp>
        <p:nvCxnSpPr>
          <p:cNvPr id="5" name="Connector: Elbow 4">
            <a:extLst>
              <a:ext uri="{FF2B5EF4-FFF2-40B4-BE49-F238E27FC236}">
                <a16:creationId xmlns:a16="http://schemas.microsoft.com/office/drawing/2014/main" id="{B6488A52-E3E7-47A1-ACE1-20E65A258F7C}"/>
              </a:ext>
            </a:extLst>
          </p:cNvPr>
          <p:cNvCxnSpPr>
            <a:cxnSpLocks/>
          </p:cNvCxnSpPr>
          <p:nvPr/>
        </p:nvCxnSpPr>
        <p:spPr>
          <a:xfrm rot="10800000">
            <a:off x="3917175" y="2052976"/>
            <a:ext cx="4676633" cy="3733"/>
          </a:xfrm>
          <a:prstGeom prst="bentConnector3">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521C2E63-3361-4838-B09E-00DC9A1072DC}"/>
              </a:ext>
            </a:extLst>
          </p:cNvPr>
          <p:cNvCxnSpPr>
            <a:cxnSpLocks/>
          </p:cNvCxnSpPr>
          <p:nvPr/>
        </p:nvCxnSpPr>
        <p:spPr>
          <a:xfrm>
            <a:off x="2589817" y="5563570"/>
            <a:ext cx="5409709" cy="12700"/>
          </a:xfrm>
          <a:prstGeom prst="bentConnector3">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70F072F8-3E6B-4A52-8042-71D5000A2BA1}"/>
              </a:ext>
            </a:extLst>
          </p:cNvPr>
          <p:cNvCxnSpPr>
            <a:cxnSpLocks/>
          </p:cNvCxnSpPr>
          <p:nvPr/>
        </p:nvCxnSpPr>
        <p:spPr>
          <a:xfrm rot="5400000">
            <a:off x="2186210" y="3832608"/>
            <a:ext cx="2134570" cy="1327355"/>
          </a:xfrm>
          <a:prstGeom prst="bentConnector3">
            <a:avLst>
              <a:gd name="adj1" fmla="val 50000"/>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ACC6EE18-8857-49BB-88FA-E6829E6746AA}"/>
              </a:ext>
            </a:extLst>
          </p:cNvPr>
          <p:cNvCxnSpPr>
            <a:cxnSpLocks/>
          </p:cNvCxnSpPr>
          <p:nvPr/>
        </p:nvCxnSpPr>
        <p:spPr>
          <a:xfrm rot="5400000">
            <a:off x="6503128" y="3502630"/>
            <a:ext cx="3570038" cy="577242"/>
          </a:xfrm>
          <a:prstGeom prst="bentConnector3">
            <a:avLst>
              <a:gd name="adj1" fmla="val 74126"/>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CEF98D15-DD03-4F08-83B3-7B515DFC8EEB}"/>
              </a:ext>
            </a:extLst>
          </p:cNvPr>
          <p:cNvCxnSpPr>
            <a:cxnSpLocks/>
          </p:cNvCxnSpPr>
          <p:nvPr/>
        </p:nvCxnSpPr>
        <p:spPr>
          <a:xfrm rot="5400000">
            <a:off x="3224524" y="2736348"/>
            <a:ext cx="1385301" cy="3"/>
          </a:xfrm>
          <a:prstGeom prst="bentConnector3">
            <a:avLst>
              <a:gd name="adj1" fmla="val 50000"/>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EA2E395-F0F9-4ABA-F71C-5231D8766635}"/>
              </a:ext>
            </a:extLst>
          </p:cNvPr>
          <p:cNvPicPr>
            <a:picLocks noChangeAspect="1"/>
          </p:cNvPicPr>
          <p:nvPr/>
        </p:nvPicPr>
        <p:blipFill>
          <a:blip r:embed="rId6"/>
          <a:stretch>
            <a:fillRect/>
          </a:stretch>
        </p:blipFill>
        <p:spPr>
          <a:xfrm>
            <a:off x="5364088" y="4780135"/>
            <a:ext cx="438211" cy="276264"/>
          </a:xfrm>
          <a:prstGeom prst="rect">
            <a:avLst/>
          </a:prstGeom>
        </p:spPr>
      </p:pic>
      <p:pic>
        <p:nvPicPr>
          <p:cNvPr id="4" name="Recorded Sound">
            <a:hlinkClick r:id="" action="ppaction://media"/>
            <a:extLst>
              <a:ext uri="{FF2B5EF4-FFF2-40B4-BE49-F238E27FC236}">
                <a16:creationId xmlns:a16="http://schemas.microsoft.com/office/drawing/2014/main" id="{DF410BEF-B9BD-36C5-3EB7-998B8A1A84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5739" y="6474370"/>
            <a:ext cx="304800" cy="304800"/>
          </a:xfrm>
          <a:prstGeom prst="rect">
            <a:avLst/>
          </a:prstGeom>
        </p:spPr>
      </p:pic>
    </p:spTree>
    <p:extLst>
      <p:ext uri="{BB962C8B-B14F-4D97-AF65-F5344CB8AC3E}">
        <p14:creationId xmlns:p14="http://schemas.microsoft.com/office/powerpoint/2010/main" val="3075676463"/>
      </p:ext>
    </p:extLst>
  </p:cSld>
  <p:clrMapOvr>
    <a:masterClrMapping/>
  </p:clrMapOvr>
  <mc:AlternateContent xmlns:mc="http://schemas.openxmlformats.org/markup-compatibility/2006" xmlns:p14="http://schemas.microsoft.com/office/powerpoint/2010/main">
    <mc:Choice Requires="p14">
      <p:transition spd="slow" p14:dur="2000" advTm="13222"/>
    </mc:Choice>
    <mc:Fallback xmlns="">
      <p:transition spd="slow" advTm="13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C7854-9FF1-41F0-AD11-85AA1D86912F}"/>
              </a:ext>
            </a:extLst>
          </p:cNvPr>
          <p:cNvSpPr>
            <a:spLocks noGrp="1"/>
          </p:cNvSpPr>
          <p:nvPr>
            <p:ph type="title"/>
          </p:nvPr>
        </p:nvSpPr>
        <p:spPr>
          <a:xfrm>
            <a:off x="611560" y="69332"/>
            <a:ext cx="6332589" cy="1325563"/>
          </a:xfrm>
        </p:spPr>
        <p:txBody>
          <a:bodyPr>
            <a:normAutofit/>
          </a:bodyPr>
          <a:lstStyle/>
          <a:p>
            <a:pPr algn="l"/>
            <a:r>
              <a:rPr lang="en-GB" sz="3600" b="1" dirty="0">
                <a:solidFill>
                  <a:srgbClr val="BF0078"/>
                </a:solidFill>
                <a:latin typeface="+mn-lt"/>
              </a:rPr>
              <a:t>Family history question ideas</a:t>
            </a:r>
          </a:p>
        </p:txBody>
      </p:sp>
      <p:sp>
        <p:nvSpPr>
          <p:cNvPr id="3" name="TextBox 2">
            <a:extLst>
              <a:ext uri="{FF2B5EF4-FFF2-40B4-BE49-F238E27FC236}">
                <a16:creationId xmlns:a16="http://schemas.microsoft.com/office/drawing/2014/main" id="{31FA2316-76A0-4EFB-82CD-337B5C6DF8F5}"/>
              </a:ext>
            </a:extLst>
          </p:cNvPr>
          <p:cNvSpPr txBox="1"/>
          <p:nvPr/>
        </p:nvSpPr>
        <p:spPr>
          <a:xfrm>
            <a:off x="510662" y="1544216"/>
            <a:ext cx="4840054" cy="3416320"/>
          </a:xfrm>
          <a:prstGeom prst="rect">
            <a:avLst/>
          </a:prstGeom>
          <a:noFill/>
        </p:spPr>
        <p:txBody>
          <a:bodyPr wrap="square" rtlCol="0">
            <a:spAutoFit/>
          </a:bodyPr>
          <a:lstStyle/>
          <a:p>
            <a:r>
              <a:rPr lang="en-GB" dirty="0"/>
              <a:t>Clear intro and first question</a:t>
            </a:r>
          </a:p>
          <a:p>
            <a:endParaRPr lang="en-GB" dirty="0"/>
          </a:p>
          <a:p>
            <a:r>
              <a:rPr lang="en-GB" dirty="0"/>
              <a:t>Gentle questioning not interrogation</a:t>
            </a:r>
          </a:p>
          <a:p>
            <a:endParaRPr lang="en-GB" dirty="0"/>
          </a:p>
          <a:p>
            <a:r>
              <a:rPr lang="en-GB" dirty="0"/>
              <a:t>Explaining terminology</a:t>
            </a:r>
          </a:p>
          <a:p>
            <a:endParaRPr lang="en-GB" dirty="0"/>
          </a:p>
          <a:p>
            <a:r>
              <a:rPr lang="en-GB" dirty="0"/>
              <a:t>Clarifying specifics</a:t>
            </a:r>
          </a:p>
          <a:p>
            <a:endParaRPr lang="en-GB" dirty="0"/>
          </a:p>
          <a:p>
            <a:r>
              <a:rPr lang="en-GB" dirty="0"/>
              <a:t>Summarise details given</a:t>
            </a:r>
          </a:p>
          <a:p>
            <a:endParaRPr lang="en-GB" dirty="0"/>
          </a:p>
          <a:p>
            <a:r>
              <a:rPr lang="en-GB" dirty="0"/>
              <a:t>Final open question</a:t>
            </a:r>
          </a:p>
          <a:p>
            <a:endParaRPr lang="en-GB" dirty="0"/>
          </a:p>
        </p:txBody>
      </p:sp>
      <p:sp>
        <p:nvSpPr>
          <p:cNvPr id="4" name="Speech Bubble: Rectangle with Corners Rounded 3">
            <a:extLst>
              <a:ext uri="{FF2B5EF4-FFF2-40B4-BE49-F238E27FC236}">
                <a16:creationId xmlns:a16="http://schemas.microsoft.com/office/drawing/2014/main" id="{5C2A85BC-221C-4222-9207-6EAACE036BB9}"/>
              </a:ext>
            </a:extLst>
          </p:cNvPr>
          <p:cNvSpPr/>
          <p:nvPr/>
        </p:nvSpPr>
        <p:spPr>
          <a:xfrm>
            <a:off x="3645321" y="1025766"/>
            <a:ext cx="5287945" cy="929737"/>
          </a:xfrm>
          <a:prstGeom prst="wedgeRoundRectCallout">
            <a:avLst>
              <a:gd name="adj1" fmla="val -56137"/>
              <a:gd name="adj2" fmla="val 24363"/>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Your family tree may alter what testing we can offer.  Has anyone else in the family had breast/pancreatic/</a:t>
            </a:r>
          </a:p>
          <a:p>
            <a:r>
              <a:rPr lang="en-GB" dirty="0">
                <a:solidFill>
                  <a:schemeClr val="tx1"/>
                </a:solidFill>
              </a:rPr>
              <a:t>prostate/bowel cancer? </a:t>
            </a:r>
          </a:p>
        </p:txBody>
      </p:sp>
      <p:sp>
        <p:nvSpPr>
          <p:cNvPr id="5" name="Speech Bubble: Rectangle with Corners Rounded 4">
            <a:extLst>
              <a:ext uri="{FF2B5EF4-FFF2-40B4-BE49-F238E27FC236}">
                <a16:creationId xmlns:a16="http://schemas.microsoft.com/office/drawing/2014/main" id="{652DAE0E-F150-4D03-962E-68A440AF0C26}"/>
              </a:ext>
            </a:extLst>
          </p:cNvPr>
          <p:cNvSpPr/>
          <p:nvPr/>
        </p:nvSpPr>
        <p:spPr>
          <a:xfrm>
            <a:off x="4813873" y="2162275"/>
            <a:ext cx="4102173" cy="713328"/>
          </a:xfrm>
          <a:prstGeom prst="wedgeRoundRectCallout">
            <a:avLst>
              <a:gd name="adj1" fmla="val -65664"/>
              <a:gd name="adj2" fmla="val -30530"/>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are you related? How old do you think they were when it was diagnosed? </a:t>
            </a:r>
          </a:p>
        </p:txBody>
      </p:sp>
      <p:sp>
        <p:nvSpPr>
          <p:cNvPr id="6" name="Speech Bubble: Rectangle with Corners Rounded 5">
            <a:extLst>
              <a:ext uri="{FF2B5EF4-FFF2-40B4-BE49-F238E27FC236}">
                <a16:creationId xmlns:a16="http://schemas.microsoft.com/office/drawing/2014/main" id="{0F3DFB7A-2702-4C98-AFDC-96150F1B8E52}"/>
              </a:ext>
            </a:extLst>
          </p:cNvPr>
          <p:cNvSpPr/>
          <p:nvPr/>
        </p:nvSpPr>
        <p:spPr>
          <a:xfrm>
            <a:off x="3508928" y="3015478"/>
            <a:ext cx="5417730" cy="477283"/>
          </a:xfrm>
          <a:prstGeom prst="wedgeRoundRectCallout">
            <a:avLst>
              <a:gd name="adj1" fmla="val -62922"/>
              <a:gd name="adj2" fmla="val -75544"/>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Is she a full sister, so same mum and same dad?</a:t>
            </a:r>
          </a:p>
        </p:txBody>
      </p:sp>
      <p:sp>
        <p:nvSpPr>
          <p:cNvPr id="7" name="Speech Bubble: Rectangle with Corners Rounded 6">
            <a:extLst>
              <a:ext uri="{FF2B5EF4-FFF2-40B4-BE49-F238E27FC236}">
                <a16:creationId xmlns:a16="http://schemas.microsoft.com/office/drawing/2014/main" id="{45E68CEA-E112-478C-9D4D-03DD58330F87}"/>
              </a:ext>
            </a:extLst>
          </p:cNvPr>
          <p:cNvSpPr/>
          <p:nvPr/>
        </p:nvSpPr>
        <p:spPr>
          <a:xfrm>
            <a:off x="5774640" y="3690490"/>
            <a:ext cx="3141406" cy="764259"/>
          </a:xfrm>
          <a:prstGeom prst="wedgeRoundRectCallout">
            <a:avLst>
              <a:gd name="adj1" fmla="val -157322"/>
              <a:gd name="adj2" fmla="val -87422"/>
              <a:gd name="adj3" fmla="val 16667"/>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So your cousin Jane is your dad’s sister’s daughter?</a:t>
            </a:r>
          </a:p>
        </p:txBody>
      </p:sp>
      <p:sp>
        <p:nvSpPr>
          <p:cNvPr id="8" name="Speech Bubble: Rectangle with Corners Rounded 7">
            <a:extLst>
              <a:ext uri="{FF2B5EF4-FFF2-40B4-BE49-F238E27FC236}">
                <a16:creationId xmlns:a16="http://schemas.microsoft.com/office/drawing/2014/main" id="{6007B541-B154-4E02-875C-98418949C897}"/>
              </a:ext>
            </a:extLst>
          </p:cNvPr>
          <p:cNvSpPr/>
          <p:nvPr/>
        </p:nvSpPr>
        <p:spPr>
          <a:xfrm>
            <a:off x="336630" y="5126539"/>
            <a:ext cx="3102693" cy="1433187"/>
          </a:xfrm>
          <a:prstGeom prst="wedgeRoundRectCallout">
            <a:avLst>
              <a:gd name="adj1" fmla="val -23030"/>
              <a:gd name="adj2" fmla="val -80344"/>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Has anyone else had a cancer that we’ve not talked about yet?  Is there anything else you think I should know?</a:t>
            </a:r>
          </a:p>
        </p:txBody>
      </p:sp>
      <p:sp>
        <p:nvSpPr>
          <p:cNvPr id="9" name="Speech Bubble: Rectangle with Corners Rounded 8">
            <a:extLst>
              <a:ext uri="{FF2B5EF4-FFF2-40B4-BE49-F238E27FC236}">
                <a16:creationId xmlns:a16="http://schemas.microsoft.com/office/drawing/2014/main" id="{E10568A3-8F7D-4A0F-9C75-521BE25CA2C5}"/>
              </a:ext>
            </a:extLst>
          </p:cNvPr>
          <p:cNvSpPr/>
          <p:nvPr/>
        </p:nvSpPr>
        <p:spPr>
          <a:xfrm>
            <a:off x="3628102" y="4681884"/>
            <a:ext cx="5287944" cy="1024165"/>
          </a:xfrm>
          <a:prstGeom prst="wedgeRoundRectCallout">
            <a:avLst>
              <a:gd name="adj1" fmla="val -63535"/>
              <a:gd name="adj2" fmla="val -119862"/>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So let me check all that: your mum had breast cancer at 52, her mum, your grandmother, had ovarian cancer at 86, is that right?  </a:t>
            </a:r>
          </a:p>
        </p:txBody>
      </p:sp>
      <p:sp>
        <p:nvSpPr>
          <p:cNvPr id="10" name="Explosion: 8 Points 9">
            <a:extLst>
              <a:ext uri="{FF2B5EF4-FFF2-40B4-BE49-F238E27FC236}">
                <a16:creationId xmlns:a16="http://schemas.microsoft.com/office/drawing/2014/main" id="{7038D236-D98F-4466-9890-5D959DD7E2DA}"/>
              </a:ext>
            </a:extLst>
          </p:cNvPr>
          <p:cNvSpPr/>
          <p:nvPr/>
        </p:nvSpPr>
        <p:spPr>
          <a:xfrm>
            <a:off x="3374431" y="5706049"/>
            <a:ext cx="4123649" cy="1151951"/>
          </a:xfrm>
          <a:prstGeom prst="irregularSeal1">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Acknowledge/thank patient for sharing</a:t>
            </a:r>
          </a:p>
        </p:txBody>
      </p:sp>
      <p:pic>
        <p:nvPicPr>
          <p:cNvPr id="12" name="Recorded Sound">
            <a:hlinkClick r:id="" action="ppaction://media"/>
            <a:extLst>
              <a:ext uri="{FF2B5EF4-FFF2-40B4-BE49-F238E27FC236}">
                <a16:creationId xmlns:a16="http://schemas.microsoft.com/office/drawing/2014/main" id="{76920CAF-87D9-7B3F-A94E-661020F894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0866" y="6510130"/>
            <a:ext cx="304800" cy="304800"/>
          </a:xfrm>
          <a:prstGeom prst="rect">
            <a:avLst/>
          </a:prstGeom>
        </p:spPr>
      </p:pic>
    </p:spTree>
    <p:extLst>
      <p:ext uri="{BB962C8B-B14F-4D97-AF65-F5344CB8AC3E}">
        <p14:creationId xmlns:p14="http://schemas.microsoft.com/office/powerpoint/2010/main" val="3419845144"/>
      </p:ext>
    </p:extLst>
  </p:cSld>
  <p:clrMapOvr>
    <a:masterClrMapping/>
  </p:clrMapOvr>
  <mc:AlternateContent xmlns:mc="http://schemas.openxmlformats.org/markup-compatibility/2006" xmlns:p14="http://schemas.microsoft.com/office/powerpoint/2010/main">
    <mc:Choice Requires="p14">
      <p:transition spd="slow" p14:dur="2000" advTm="86063"/>
    </mc:Choice>
    <mc:Fallback xmlns="">
      <p:transition spd="slow" advTm="86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60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3668</TotalTime>
  <Words>1928</Words>
  <Application>Microsoft Office PowerPoint</Application>
  <PresentationFormat>On-screen Show (4:3)</PresentationFormat>
  <Paragraphs>274</Paragraphs>
  <Slides>25</Slides>
  <Notes>24</Notes>
  <HiddenSlides>0</HiddenSlides>
  <MMClips>25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Germline testing </vt:lpstr>
      <vt:lpstr>Estimating the  likelihood of identifying a pathogenic variant</vt:lpstr>
      <vt:lpstr>Manchester scoring system </vt:lpstr>
      <vt:lpstr>PowerPoint Presentation</vt:lpstr>
      <vt:lpstr>PowerPoint Presentation</vt:lpstr>
      <vt:lpstr>PowerPoint Presentation</vt:lpstr>
      <vt:lpstr>PowerPoint Presentation</vt:lpstr>
      <vt:lpstr>PowerPoint Presentation</vt:lpstr>
      <vt:lpstr>Family history question ideas</vt:lpstr>
      <vt:lpstr>PowerPoint Presentation</vt:lpstr>
      <vt:lpstr>PowerPoint Presentation</vt:lpstr>
      <vt:lpstr>PowerPoint Presentation</vt:lpstr>
      <vt:lpstr>PowerPoint Presentation</vt:lpstr>
      <vt:lpstr>PowerPoint Presentation</vt:lpstr>
      <vt:lpstr>PowerPoint Presentation</vt:lpstr>
      <vt:lpstr>CanRisk</vt:lpstr>
      <vt:lpstr>PowerPoint Presentation</vt:lpstr>
      <vt:lpstr>PowerPoint Presentation</vt:lpstr>
      <vt:lpstr>PowerPoint Presentation</vt:lpstr>
      <vt:lpstr>Estimating the  likelihood of identifying a pathogenic variant</vt:lpstr>
      <vt:lpstr>CanRisk</vt:lpstr>
      <vt:lpstr>R430 eligibility: points to consider</vt:lpstr>
      <vt:lpstr>Other cancers to look out for</vt:lpstr>
      <vt:lpstr>Summary</vt:lpstr>
      <vt:lpstr>Contact details</vt:lpstr>
    </vt:vector>
  </TitlesOfParts>
  <Company>LWH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Genetics and Breast Family History Team</dc:title>
  <dc:creator>Anna Whaite</dc:creator>
  <cp:lastModifiedBy>LYDIA GREENSMITH</cp:lastModifiedBy>
  <cp:revision>67</cp:revision>
  <dcterms:created xsi:type="dcterms:W3CDTF">2021-05-05T15:57:30Z</dcterms:created>
  <dcterms:modified xsi:type="dcterms:W3CDTF">2024-07-11T15:22:36Z</dcterms:modified>
</cp:coreProperties>
</file>