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ink/ink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3" r:id="rId2"/>
    <p:sldId id="305" r:id="rId3"/>
    <p:sldId id="377" r:id="rId4"/>
    <p:sldId id="347" r:id="rId5"/>
    <p:sldId id="378" r:id="rId6"/>
    <p:sldId id="374" r:id="rId7"/>
    <p:sldId id="380" r:id="rId8"/>
    <p:sldId id="391" r:id="rId9"/>
    <p:sldId id="385" r:id="rId10"/>
    <p:sldId id="388" r:id="rId11"/>
    <p:sldId id="381" r:id="rId12"/>
    <p:sldId id="387" r:id="rId13"/>
    <p:sldId id="383" r:id="rId14"/>
    <p:sldId id="386" r:id="rId15"/>
    <p:sldId id="382" r:id="rId16"/>
    <p:sldId id="384" r:id="rId17"/>
    <p:sldId id="389" r:id="rId18"/>
    <p:sldId id="390" r:id="rId19"/>
    <p:sldId id="403" r:id="rId20"/>
    <p:sldId id="270" r:id="rId21"/>
    <p:sldId id="3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72"/>
    <a:srgbClr val="BF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5" autoAdjust="0"/>
    <p:restoredTop sz="73469" autoAdjust="0"/>
  </p:normalViewPr>
  <p:slideViewPr>
    <p:cSldViewPr>
      <p:cViewPr varScale="1">
        <p:scale>
          <a:sx n="68" d="100"/>
          <a:sy n="68" d="100"/>
        </p:scale>
        <p:origin x="1611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0:26:46.1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619 467,'5'-3,"1"1,0 0,1 1,-1 0,0-1,8 1,7-2,103-23,-75 15,67-9,-97 17,1 0,35-12,-14 3,-21 8,0 0,40-1,43 5,-47 1,526 0,-377 14,2 0,45-7,-208-4,-1 3,49 13,-51-11,0-2,68 3,-89-8,383 3,-242-6,702 1,-838 1,0 2,46 10,-36-6,-6-1,322 47,-16-47,-100-5,-40 12,18 0,337-12,-257-2,-67 1,261 0,-473 0,291-17,-187-6,-22 4,212-26,-155 15,-88 15,96-9,-86 22,-48 3,1-2,0-1,31-6,462-144,-255 71,6 25,109-22,-356 73,0 0,41 0,50 6,-48 1,-55-2,0 0,0 1,0 1,-1 1,1 0,-1 0,1 1,-1 0,14 9,172 99,-120-66,-41-24,276 156,-305-174,1 0,-1-1,1-1,0 1,0 0,0-1,0-1,0-1,11 1,-14-1,0 1,-1 0,0 0,1 0,-1 1,10 2,-15-4,0 0,0 0,0 0,0 1,1-1,-1 0,0 0,1 0,-1 0,0 0,1 1,-1-1,0 0,1 0,-1 1,0-1,0 0,0 0,1 1,-1-1,0 0,0 1,0-1,1 0,-1 1,0-1,0 0,0 0,0 0,0 0,0 1,0-1,0 0,0 1,0-1,0 1,0-1,0 0,0 1,0-1,0 0,0 1,-1-1,1 0,0 1,0-1,0 0,0 1,-1-1,1 0,0 0,-1 1,-2 0,1 2,-1-1,0-1,0 0,-3 2,-20 8,0-2,-1-1,-54 9,-90 1,-213-5,-3-16,74 1,-42 12,-23-4,236-18,51 3,-144-14,-189-8,148 25,-20-2,-3488 10,1980-3,1701 8,23-1,-63 7,25-1,-432-4,382-10,-728 2,866-2,1-1,-1-1,-33-10,33 7,0 1,-57-4,65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0:49:56.0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692 115,'6'3,"1"-1,0 0,0 0,0-1,0 1,9-1,7 2,116 26,-84-16,74 9,-107-19,0 1,40 13,-17-4,-22-8,-1-1,45 2,49-7,-54 0,589 0,-421-16,1 1,51 7,-233 4,0-2,53-16,-56 13,0 2,76-3,-99 9,427-4,-270 7,786-1,-938-1,0-2,51-12,-39 7,-8 2,361-53,-19 52,-111 6,-44-14,19 0,377 14,-287 3,-75-3,292 2,-530-1,327 18,-210 8,-25-4,238 28,-174-16,-99-18,109 11,-98-25,-52-3,0 2,0 2,35 6,517 161,-285-80,6-27,122 24,-398-81,0-1,46 1,56-7,-54-1,-61 2,-1-1,1 0,-1-1,0-1,0 0,0-1,0 0,0-1,15-9,192-112,-134 75,-45 26,308-174,-341 195,1-1,-1 2,1 0,0 0,0 0,0 1,0 1,0 0,13 0,-16 1,-1-1,0 0,0 0,0 0,0-1,10-3,-16 5,0 0,1 0,-1 0,0-1,1 1,-1 0,0 0,1 0,-1 0,0 0,1-1,-1 1,0 0,1 0,-1-1,0 1,0 0,0 0,1-1,-1 1,0 0,0-1,0 1,1 0,-1-1,0 1,0 0,0-1,0 1,0 0,0-1,0 1,0 0,0-1,0 1,0-1,0 1,0 0,0-1,0 1,0 0,0-1,-1 1,1 0,0-1,0 1,0 0,0-1,-1 1,1 0,0 0,-1-1,-2-1,0-1,0 1,0 1,-1-1,-3-1,-22-9,0 2,-1 1,-60-10,-102-1,-237 5,-4 18,82 0,-46-14,-26 4,264 20,58-3,-162 16,-212 9,167-28,-23 1,-3903-10,2216 3,1902-8,27 0,-71-8,28 2,-483 4,427 11,-815-2,970 2,0 2,0 0,-38 12,38-8,-1-2,-63 5,72-11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0:35:03.5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67,'0'-1,"0"0,0 0,0 0,1-1,-1 1,0 0,0 0,1 0,-1 0,1 0,-1 0,1 0,0 0,-1 0,1 0,0 0,-1 0,1 0,0 0,0 0,0 1,0-1,2-1,1 0,0 0,1 1,-1-1,9-1,1 0,16-6,2 3,-1 0,53-2,99 9,-80 1,707-2,-798 0,-1 1,1 0,-1 1,0 0,0 1,17 6,-4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0:36:25.9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83,'3'1,"-1"-1,0 0,0 1,1 0,-1 0,0-1,1 1,1 1,6 2,57 17,93 15,-114-27,104 19,220 13,88-29,-80-4,169 25,-56-3,108-24,-360-7,-116 2,142-3,-162-4,26-1,116-14,-48 3,122 16,58-3,34-33,47 26,-310 13,182-10,106 3,-174 6,-198-4,85-16,-65 6,-3-4,-55 11,30-4,29-3,57-5,217 15,-201 5,-93 0,143-3,-1-14,-163 10,56 1,-69 3,1 0,30-8,-9 0,7-2,9-2,-4 9,73 5,-74 2,-48-2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0:48:20.8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98,'3'1,"0"-1,-1 0,1 1,0 0,0 0,-1-1,1 2,2 0,7 3,67 19,109 19,-133-32,122 22,259 15,103-34,-93-4,199 29,-66-4,127-28,-425-8,-135 2,166-3,-191-5,31-2,137-15,-57 2,144 20,69-4,39-39,56 31,-365 15,214-11,125 3,-205 6,-234-3,100-20,-75 8,-5-5,-64 12,35-4,34-3,67-7,256 19,-236 5,-111 0,169-3,-1-17,-191 12,64 1,-80 4,0-1,37-9,-12 1,9-4,10-1,-4 10,86 6,-88 2,-56-2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35E6F-290C-4D52-9A80-E65AB40C9D2C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7ED37-EC8D-4444-9033-1F57E3AF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15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96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present, you order somatic testing (also known as tumour testing) on all metastatic, castrate resistant prostate cancers</a:t>
            </a:r>
          </a:p>
          <a:p>
            <a:r>
              <a:rPr lang="en-GB" dirty="0"/>
              <a:t>The main purpose of this is to identify those individuals with a BRCA1 or BRCA2 variant who would be eligible for treatment with PARP inhibitors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is an e.g. of a somatic report in which a variant has been identified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Results and interpretation are self explanatory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10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51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34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609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68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Germline testing for inherited prostate cancer is given the code R430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test contains 8 genes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criteria outlines in what instances this test can be offered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look at the first three bullet points first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457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Bear in mind that a pt with met cat res prostate ca eligible for somatic and germline testing.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Reasonable to get somatic underway as well as germline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Likely to get somatic result quicker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26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of the eligibility is prostate cancer panel is dx prostate cancer &lt;50y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patient is eligible if Ashkenazi Jewish ancestry and prostate cancer at any age – if you don’t know if someone has AK Jewish ancestry, I usually say: </a:t>
            </a:r>
            <a:r>
              <a:rPr lang="en-US" altLang="en-US" sz="1200" dirty="0"/>
              <a:t>‘Are you aware of any Ashkenazi Jewish ancestry in your family?’ </a:t>
            </a:r>
            <a:endParaRPr lang="en-GB" dirty="0"/>
          </a:p>
          <a:p>
            <a:r>
              <a:rPr lang="en-GB" dirty="0"/>
              <a:t>Or they were diagnosed with metastatic prostate cancer under the age of 60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71FA6-B658-4F35-A0F9-3120E1A80D1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79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Going back to the list of who is eligible for R430, the final bullet point is the more complex one. </a:t>
            </a:r>
          </a:p>
          <a:p>
            <a:r>
              <a:rPr lang="en-GB" dirty="0"/>
              <a:t>This says: Proband diagnosed with prostate cancer with a family history of prostate cancer where estimated likelihood of identifying a pathogenic variant in the relevant target genes is at least 10%</a:t>
            </a:r>
          </a:p>
          <a:p>
            <a:r>
              <a:rPr lang="en-GB" dirty="0"/>
              <a:t>So how do we determine the likelihood of there being a pathogenic variant in relevant target genes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0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body contains two major cell types, the germ cells (sex cells) which are the egg and sperm. </a:t>
            </a:r>
          </a:p>
          <a:p>
            <a:r>
              <a:rPr lang="en-GB" dirty="0"/>
              <a:t>These cells pass on their genome from one generation to the next </a:t>
            </a:r>
          </a:p>
          <a:p>
            <a:r>
              <a:rPr lang="en-GB" dirty="0"/>
              <a:t>All other cells of the body are known as somatic cells</a:t>
            </a:r>
          </a:p>
          <a:p>
            <a:endParaRPr lang="en-GB" dirty="0"/>
          </a:p>
          <a:p>
            <a:pPr algn="l"/>
            <a:r>
              <a:rPr lang="en-GB" dirty="0"/>
              <a:t>An alteration in the germline can impact the </a:t>
            </a:r>
            <a:r>
              <a:rPr lang="en-GB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individual carrying the mutation, and can also be inherited by offspring and effect them.</a:t>
            </a:r>
            <a:endParaRPr lang="en-GB" dirty="0"/>
          </a:p>
          <a:p>
            <a:endParaRPr lang="en-GB" dirty="0"/>
          </a:p>
          <a:p>
            <a:r>
              <a:rPr lang="en-GB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Somatic mutations can impact the individual carrying the mutation, but cannot be passed on and have no effect on the offspring.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6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R codes to be aware of </a:t>
            </a:r>
          </a:p>
          <a:p>
            <a:endParaRPr lang="en-GB" dirty="0"/>
          </a:p>
          <a:p>
            <a:r>
              <a:rPr lang="en-GB" dirty="0"/>
              <a:t>Another code to be aware of is M218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59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Looking for genomic variants in DNAS extracted from tumour tissue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  21 days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Currently screens for BRCA1, BRCA2 per the National Genomic Test Directory for Cancer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Likely pathogenic and pathogenic variants reported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Variants of Uncertain Significance (VUS) not reported but the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data/interpretation is saved in the case of future change in classification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036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present, you order somatic testing (also known as tumour testing) on all metastatic, castrate resistant prostate cancers</a:t>
            </a:r>
          </a:p>
          <a:p>
            <a:r>
              <a:rPr lang="en-GB" dirty="0"/>
              <a:t>The main purpose of this is to identify those individuals with a BRCA1 or BRCA2 variant who would be eligible for treatment with PARP inhibitors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6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present, you order somatic testing (also known as tumour testing) on all metastatic, castrate resistant prostate cancers</a:t>
            </a:r>
          </a:p>
          <a:p>
            <a:r>
              <a:rPr lang="en-GB" dirty="0"/>
              <a:t>The main purpose of this is to identify those individuals with a BRCA1 or BRCA2 variant who would be eligible for treatment with PARP inhibitors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506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23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7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87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16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8542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8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1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7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57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0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25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584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B3AAB-2920-4B94-A676-F603432758AE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6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2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11" Type="http://schemas.openxmlformats.org/officeDocument/2006/relationships/customXml" Target="../ink/ink4.xml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50.png"/><Relationship Id="rId5" Type="http://schemas.openxmlformats.org/officeDocument/2006/relationships/image" Target="../media/image4.png"/><Relationship Id="rId10" Type="http://schemas.openxmlformats.org/officeDocument/2006/relationships/customXml" Target="../ink/ink5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https://www.england.nhs.uk/publication/national-genomic-test-directories/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81062" y="1"/>
            <a:ext cx="5385323" cy="3428999"/>
            <a:chOff x="5377510" y="1"/>
            <a:chExt cx="7659126" cy="4876799"/>
          </a:xfrm>
        </p:grpSpPr>
        <p:pic>
          <p:nvPicPr>
            <p:cNvPr id="119" name="top right corner.png" descr="top right corn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7510" y="1"/>
              <a:ext cx="7659126" cy="48767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0" name="Liverpool Women's NHS Foiundation Trust WHITE.png" descr="Liverpool Women's NHS Foiundation Trust WHIT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18946" y="510135"/>
              <a:ext cx="3615512" cy="142812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605816" y="3247079"/>
            <a:ext cx="6936396" cy="2438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GB" sz="2812" b="1" dirty="0">
                <a:solidFill>
                  <a:srgbClr val="AE25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Eligibility and Selecting the Correct Test </a:t>
            </a:r>
          </a:p>
          <a:p>
            <a:pPr defTabSz="410751" hangingPunct="0"/>
            <a:r>
              <a:rPr lang="en-GB" sz="2800" dirty="0">
                <a:solidFill>
                  <a:srgbClr val="330072"/>
                </a:solidFill>
              </a:rPr>
              <a:t>Inherited prostate cancer genomic testing</a:t>
            </a:r>
          </a:p>
          <a:p>
            <a:pPr defTabSz="410751" hangingPunct="0"/>
            <a:endParaRPr lang="en-GB" sz="1687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410751" hangingPunct="0"/>
            <a:r>
              <a:rPr lang="en-GB" sz="2000" dirty="0">
                <a:solidFill>
                  <a:srgbClr val="330072"/>
                </a:solidFill>
              </a:rPr>
              <a:t>Sarah Maguire, HCPC Registered Genetic Counsellor</a:t>
            </a:r>
            <a:endParaRPr lang="en-GB" sz="2000" dirty="0">
              <a:solidFill>
                <a:srgbClr val="330072"/>
              </a:solidFill>
              <a:sym typeface="Helvetica Neue"/>
            </a:endParaRPr>
          </a:p>
          <a:p>
            <a:pPr defTabSz="410751" hangingPunct="0"/>
            <a:r>
              <a:rPr lang="en-GB" sz="2000" dirty="0">
                <a:solidFill>
                  <a:srgbClr val="330072"/>
                </a:solidFill>
              </a:rPr>
              <a:t>Liverpool Centre for Genomic Medicine </a:t>
            </a:r>
            <a:endParaRPr lang="en-GB" sz="2000" dirty="0">
              <a:solidFill>
                <a:srgbClr val="330072"/>
              </a:solidFill>
              <a:sym typeface="Helvetica Neue"/>
            </a:endParaRPr>
          </a:p>
          <a:p>
            <a:pPr defTabSz="410751" hangingPunct="0"/>
            <a:endParaRPr lang="en-GB" sz="1266" dirty="0">
              <a:solidFill>
                <a:srgbClr val="33007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071" y="6448683"/>
            <a:ext cx="7949008" cy="52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GB" sz="1266" i="1" dirty="0">
                <a:solidFill>
                  <a:srgbClr val="330072"/>
                </a:solidFill>
              </a:rPr>
              <a:t>The </a:t>
            </a:r>
            <a:r>
              <a:rPr lang="en-GB" sz="1266" i="1" dirty="0">
                <a:solidFill>
                  <a:srgbClr val="AE2573"/>
                </a:solidFill>
              </a:rPr>
              <a:t>best people</a:t>
            </a:r>
            <a:r>
              <a:rPr lang="en-GB" sz="1266" i="1" dirty="0">
                <a:solidFill>
                  <a:srgbClr val="330072"/>
                </a:solidFill>
              </a:rPr>
              <a:t>, giving the </a:t>
            </a:r>
            <a:r>
              <a:rPr lang="en-GB" sz="1266" i="1" dirty="0">
                <a:solidFill>
                  <a:srgbClr val="AE2573"/>
                </a:solidFill>
              </a:rPr>
              <a:t>safest care</a:t>
            </a:r>
            <a:r>
              <a:rPr lang="en-GB" sz="1266" i="1" dirty="0">
                <a:solidFill>
                  <a:srgbClr val="330072"/>
                </a:solidFill>
              </a:rPr>
              <a:t>, providing </a:t>
            </a:r>
            <a:r>
              <a:rPr lang="en-GB" sz="1266" i="1" dirty="0">
                <a:solidFill>
                  <a:srgbClr val="AE2573"/>
                </a:solidFill>
              </a:rPr>
              <a:t>outstanding experiences</a:t>
            </a:r>
            <a:endParaRPr lang="en-GB" sz="1266" dirty="0">
              <a:solidFill>
                <a:srgbClr val="AE2573"/>
              </a:solidFill>
            </a:endParaRPr>
          </a:p>
          <a:p>
            <a:pPr algn="ctr" defTabSz="410751" hangingPunct="0"/>
            <a:endParaRPr lang="en-GB" sz="1687" dirty="0">
              <a:solidFill>
                <a:srgbClr val="330072"/>
              </a:solidFill>
              <a:sym typeface="Helvetica Neue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07D091-B7EC-1A87-94D5-1D88DB298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6182" y="634691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"/>
    </mc:Choice>
    <mc:Fallback xmlns="">
      <p:transition spd="slow" advTm="1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464EA4-96BB-8A12-8A3B-5BE80E429A0B}"/>
              </a:ext>
            </a:extLst>
          </p:cNvPr>
          <p:cNvSpPr txBox="1"/>
          <p:nvPr/>
        </p:nvSpPr>
        <p:spPr>
          <a:xfrm>
            <a:off x="3232620" y="47266"/>
            <a:ext cx="254177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 identification &amp; consent for test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2C6CE-2E44-3757-6DEF-058E78B0CDF0}"/>
              </a:ext>
            </a:extLst>
          </p:cNvPr>
          <p:cNvSpPr txBox="1"/>
          <p:nvPr/>
        </p:nvSpPr>
        <p:spPr>
          <a:xfrm>
            <a:off x="2882012" y="719230"/>
            <a:ext cx="368785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FFPE sample sent to GLH for somatic (tumour) testing 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M218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1D55D-2105-D0B9-CF85-D9832ED145B3}"/>
              </a:ext>
            </a:extLst>
          </p:cNvPr>
          <p:cNvSpPr txBox="1"/>
          <p:nvPr/>
        </p:nvSpPr>
        <p:spPr>
          <a:xfrm>
            <a:off x="7440585" y="1345745"/>
            <a:ext cx="1286716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normal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A6D81-1C56-9F92-BC8F-CE2F01E1DC19}"/>
              </a:ext>
            </a:extLst>
          </p:cNvPr>
          <p:cNvSpPr txBox="1"/>
          <p:nvPr/>
        </p:nvSpPr>
        <p:spPr>
          <a:xfrm>
            <a:off x="7514074" y="2038242"/>
            <a:ext cx="1286716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084F614-AB88-1309-B343-B0602FF6301F}"/>
              </a:ext>
            </a:extLst>
          </p:cNvPr>
          <p:cNvSpPr/>
          <p:nvPr/>
        </p:nvSpPr>
        <p:spPr>
          <a:xfrm>
            <a:off x="4432405" y="346338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A64BA5F1-84D2-ADF4-F221-30AC443A09A6}"/>
              </a:ext>
            </a:extLst>
          </p:cNvPr>
          <p:cNvSpPr/>
          <p:nvPr/>
        </p:nvSpPr>
        <p:spPr>
          <a:xfrm rot="18045145">
            <a:off x="6903203" y="718198"/>
            <a:ext cx="219843" cy="864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3410E06-3396-764F-4DA6-6AA2AC73FCB0}"/>
              </a:ext>
            </a:extLst>
          </p:cNvPr>
          <p:cNvSpPr/>
          <p:nvPr/>
        </p:nvSpPr>
        <p:spPr>
          <a:xfrm>
            <a:off x="8028489" y="1642781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A626C2-A7F2-F4D9-CC40-C8D2E8F33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7301" y="6381328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A2A68-9857-3374-9382-CC56A88D903E}"/>
              </a:ext>
            </a:extLst>
          </p:cNvPr>
          <p:cNvSpPr txBox="1"/>
          <p:nvPr/>
        </p:nvSpPr>
        <p:spPr>
          <a:xfrm>
            <a:off x="0" y="6581001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Google Sans"/>
              </a:rPr>
              <a:t>GLH=Genomic Laboratory Hub; </a:t>
            </a:r>
            <a:r>
              <a:rPr lang="en-GB" sz="1200" i="0" dirty="0">
                <a:effectLst/>
                <a:latin typeface="Google Sans"/>
              </a:rPr>
              <a:t>FFPE</a:t>
            </a:r>
            <a:r>
              <a:rPr lang="en-GB" sz="1200" dirty="0">
                <a:latin typeface="Google Sans"/>
              </a:rPr>
              <a:t> = </a:t>
            </a:r>
            <a:r>
              <a:rPr lang="en-GB" sz="1200" i="0" dirty="0">
                <a:effectLst/>
                <a:latin typeface="Google Sans"/>
              </a:rPr>
              <a:t>Formalin-Fixed Paraffin-Embedded tissue specimens</a:t>
            </a:r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C6B8A-1FAE-1C38-64BF-4C9C0FD74D94}"/>
              </a:ext>
            </a:extLst>
          </p:cNvPr>
          <p:cNvSpPr txBox="1"/>
          <p:nvPr/>
        </p:nvSpPr>
        <p:spPr>
          <a:xfrm>
            <a:off x="352255" y="1052640"/>
            <a:ext cx="293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M218 somatic (tumour) testing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CD72-05D4-772F-DDFA-FC336878BE23}"/>
              </a:ext>
            </a:extLst>
          </p:cNvPr>
          <p:cNvSpPr txBox="1"/>
          <p:nvPr/>
        </p:nvSpPr>
        <p:spPr>
          <a:xfrm>
            <a:off x="368054" y="811781"/>
            <a:ext cx="1286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Test code</a:t>
            </a:r>
          </a:p>
        </p:txBody>
      </p:sp>
      <p:pic>
        <p:nvPicPr>
          <p:cNvPr id="1026" name="Picture 2" descr="Bubble Letter Exclamation Point">
            <a:extLst>
              <a:ext uri="{FF2B5EF4-FFF2-40B4-BE49-F238E27FC236}">
                <a16:creationId xmlns:a16="http://schemas.microsoft.com/office/drawing/2014/main" id="{D1717255-F4EA-8E5D-4192-B7C5840A6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751" r="30955" b="6516"/>
          <a:stretch/>
        </p:blipFill>
        <p:spPr bwMode="auto">
          <a:xfrm>
            <a:off x="69852" y="573873"/>
            <a:ext cx="282403" cy="7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Somatic (tumour)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0E8BB-1405-F3E5-3C17-D319EF97AD08}"/>
              </a:ext>
            </a:extLst>
          </p:cNvPr>
          <p:cNvSpPr txBox="1"/>
          <p:nvPr/>
        </p:nvSpPr>
        <p:spPr>
          <a:xfrm>
            <a:off x="827584" y="128711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Uninformative report</a:t>
            </a:r>
          </a:p>
        </p:txBody>
      </p:sp>
      <p:pic>
        <p:nvPicPr>
          <p:cNvPr id="1026" name="x_imageSelected0">
            <a:extLst>
              <a:ext uri="{FF2B5EF4-FFF2-40B4-BE49-F238E27FC236}">
                <a16:creationId xmlns:a16="http://schemas.microsoft.com/office/drawing/2014/main" id="{A7669643-26EC-3156-A4DD-1CE7A858E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79778"/>
            <a:ext cx="7208115" cy="277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BABFB9-1C5B-0DD1-7EDE-119263CCF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6453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0701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464EA4-96BB-8A12-8A3B-5BE80E429A0B}"/>
              </a:ext>
            </a:extLst>
          </p:cNvPr>
          <p:cNvSpPr txBox="1"/>
          <p:nvPr/>
        </p:nvSpPr>
        <p:spPr>
          <a:xfrm>
            <a:off x="3232620" y="47266"/>
            <a:ext cx="254177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 identification &amp; consent for test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2C6CE-2E44-3757-6DEF-058E78B0CDF0}"/>
              </a:ext>
            </a:extLst>
          </p:cNvPr>
          <p:cNvSpPr txBox="1"/>
          <p:nvPr/>
        </p:nvSpPr>
        <p:spPr>
          <a:xfrm>
            <a:off x="2882012" y="719230"/>
            <a:ext cx="368785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FFPE sample sent to GLH for somatic (tumour) testing 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M218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70D24-7075-87EF-6FDE-1299466912D5}"/>
              </a:ext>
            </a:extLst>
          </p:cNvPr>
          <p:cNvSpPr txBox="1"/>
          <p:nvPr/>
        </p:nvSpPr>
        <p:spPr>
          <a:xfrm>
            <a:off x="3719231" y="1607355"/>
            <a:ext cx="2055162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LP/P variant detected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5BCC8-7248-1C15-C08A-3BCC888C878E}"/>
              </a:ext>
            </a:extLst>
          </p:cNvPr>
          <p:cNvSpPr txBox="1"/>
          <p:nvPr/>
        </p:nvSpPr>
        <p:spPr>
          <a:xfrm>
            <a:off x="4076965" y="2281602"/>
            <a:ext cx="1394279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C0A09-50BC-40F4-7AE4-D6A0E0DFA6FA}"/>
              </a:ext>
            </a:extLst>
          </p:cNvPr>
          <p:cNvSpPr txBox="1"/>
          <p:nvPr/>
        </p:nvSpPr>
        <p:spPr>
          <a:xfrm>
            <a:off x="3998224" y="3094496"/>
            <a:ext cx="1308047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Treat with Olaparib if suitable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DB62E-F3B4-2383-A965-EAAD44CB8E28}"/>
              </a:ext>
            </a:extLst>
          </p:cNvPr>
          <p:cNvSpPr txBox="1"/>
          <p:nvPr/>
        </p:nvSpPr>
        <p:spPr>
          <a:xfrm>
            <a:off x="6084168" y="3282274"/>
            <a:ext cx="2061404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Request germline testing &amp; send bloods to GLH for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R240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0C52BF-A112-6BE2-6647-AD558DFCA7E1}"/>
              </a:ext>
            </a:extLst>
          </p:cNvPr>
          <p:cNvSpPr txBox="1"/>
          <p:nvPr/>
        </p:nvSpPr>
        <p:spPr>
          <a:xfrm>
            <a:off x="5420975" y="4129678"/>
            <a:ext cx="1308887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variant absent in germline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4D9D5-A0D2-A2BD-3721-0D8638300C1A}"/>
              </a:ext>
            </a:extLst>
          </p:cNvPr>
          <p:cNvSpPr txBox="1"/>
          <p:nvPr/>
        </p:nvSpPr>
        <p:spPr>
          <a:xfrm>
            <a:off x="7564967" y="4117317"/>
            <a:ext cx="1308887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variant present in germline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A7D5B-2FC7-22E8-09D9-5DBF1EAA2C0A}"/>
              </a:ext>
            </a:extLst>
          </p:cNvPr>
          <p:cNvSpPr txBox="1"/>
          <p:nvPr/>
        </p:nvSpPr>
        <p:spPr>
          <a:xfrm>
            <a:off x="7464882" y="5002667"/>
            <a:ext cx="1286716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02709-85EE-3353-7CC2-96809169249D}"/>
              </a:ext>
            </a:extLst>
          </p:cNvPr>
          <p:cNvSpPr txBox="1"/>
          <p:nvPr/>
        </p:nvSpPr>
        <p:spPr>
          <a:xfrm>
            <a:off x="7345743" y="5718740"/>
            <a:ext cx="1639605" cy="600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 to Clinical Genetics for management &amp; cascade testing 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084F614-AB88-1309-B343-B0602FF6301F}"/>
              </a:ext>
            </a:extLst>
          </p:cNvPr>
          <p:cNvSpPr/>
          <p:nvPr/>
        </p:nvSpPr>
        <p:spPr>
          <a:xfrm>
            <a:off x="4432405" y="346338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EE4D1E9E-B41C-BD17-29BC-34DD8B1B2CED}"/>
              </a:ext>
            </a:extLst>
          </p:cNvPr>
          <p:cNvSpPr/>
          <p:nvPr/>
        </p:nvSpPr>
        <p:spPr>
          <a:xfrm>
            <a:off x="4446043" y="980728"/>
            <a:ext cx="219843" cy="576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ADFF72D8-1CCE-14F5-458B-6FD8815FBC0C}"/>
              </a:ext>
            </a:extLst>
          </p:cNvPr>
          <p:cNvSpPr/>
          <p:nvPr/>
        </p:nvSpPr>
        <p:spPr>
          <a:xfrm>
            <a:off x="4469387" y="1887923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9B3F167F-100E-88AB-B3BE-13B997D79D5D}"/>
              </a:ext>
            </a:extLst>
          </p:cNvPr>
          <p:cNvSpPr/>
          <p:nvPr/>
        </p:nvSpPr>
        <p:spPr>
          <a:xfrm>
            <a:off x="4485102" y="2630581"/>
            <a:ext cx="219843" cy="396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9FF8CE2F-B830-AB2A-873D-AD458CA98A72}"/>
              </a:ext>
            </a:extLst>
          </p:cNvPr>
          <p:cNvSpPr/>
          <p:nvPr/>
        </p:nvSpPr>
        <p:spPr>
          <a:xfrm rot="18350931" flipH="1">
            <a:off x="6014115" y="2140039"/>
            <a:ext cx="219843" cy="1368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85CD09BF-5FC4-C07B-0B05-3071BD4305AE}"/>
              </a:ext>
            </a:extLst>
          </p:cNvPr>
          <p:cNvSpPr/>
          <p:nvPr/>
        </p:nvSpPr>
        <p:spPr>
          <a:xfrm rot="2274200">
            <a:off x="6161038" y="3796342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9A9C11C4-0ADD-2C07-07A2-0DE85E574C18}"/>
              </a:ext>
            </a:extLst>
          </p:cNvPr>
          <p:cNvSpPr/>
          <p:nvPr/>
        </p:nvSpPr>
        <p:spPr>
          <a:xfrm rot="19116533">
            <a:off x="7865468" y="3777520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4401C1B-29E5-2890-1385-F0D92BFA5E5A}"/>
              </a:ext>
            </a:extLst>
          </p:cNvPr>
          <p:cNvSpPr/>
          <p:nvPr/>
        </p:nvSpPr>
        <p:spPr>
          <a:xfrm>
            <a:off x="8055625" y="5322218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89A2655-C8BE-AF85-D6AE-FA61AE73DCCA}"/>
              </a:ext>
            </a:extLst>
          </p:cNvPr>
          <p:cNvSpPr/>
          <p:nvPr/>
        </p:nvSpPr>
        <p:spPr>
          <a:xfrm>
            <a:off x="6014114" y="4619362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6D4D76E1-3797-535C-DF2F-034E3A2EB03C}"/>
              </a:ext>
            </a:extLst>
          </p:cNvPr>
          <p:cNvSpPr/>
          <p:nvPr/>
        </p:nvSpPr>
        <p:spPr>
          <a:xfrm>
            <a:off x="8055625" y="4643406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6CC49-2540-A71A-F329-5248D6103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33" b="4511"/>
          <a:stretch/>
        </p:blipFill>
        <p:spPr>
          <a:xfrm>
            <a:off x="579265" y="4102985"/>
            <a:ext cx="4383970" cy="111527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4B851F-2488-F50A-02B7-49E46B108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9054" y="6468567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0DC77C-26EF-7F8B-C371-1A2615EE5B75}"/>
              </a:ext>
            </a:extLst>
          </p:cNvPr>
          <p:cNvSpPr txBox="1"/>
          <p:nvPr/>
        </p:nvSpPr>
        <p:spPr>
          <a:xfrm>
            <a:off x="534734" y="3747838"/>
            <a:ext cx="142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Test code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E3400F4-7A2F-AEB2-B017-C934F2A5EDF9}"/>
                  </a:ext>
                </a:extLst>
              </p14:cNvPr>
              <p14:cNvContentPartPr/>
              <p14:nvPr/>
            </p14:nvContentPartPr>
            <p14:xfrm flipV="1">
              <a:off x="793533" y="5050311"/>
              <a:ext cx="4176957" cy="20497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E3400F4-7A2F-AEB2-B017-C934F2A5ED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739535" y="4942603"/>
                <a:ext cx="4284594" cy="420747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2" descr="Bubble Letter Exclamation Point">
            <a:extLst>
              <a:ext uri="{FF2B5EF4-FFF2-40B4-BE49-F238E27FC236}">
                <a16:creationId xmlns:a16="http://schemas.microsoft.com/office/drawing/2014/main" id="{308A565A-F8B2-BA6C-9575-CDD37199C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751" r="30955" b="6516"/>
          <a:stretch/>
        </p:blipFill>
        <p:spPr bwMode="auto">
          <a:xfrm>
            <a:off x="115919" y="3249782"/>
            <a:ext cx="41881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BD827C-B5B8-BDC0-B61E-A6A19ADD4715}"/>
              </a:ext>
            </a:extLst>
          </p:cNvPr>
          <p:cNvSpPr txBox="1"/>
          <p:nvPr/>
        </p:nvSpPr>
        <p:spPr>
          <a:xfrm>
            <a:off x="0" y="6581001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LP/P = Likely pathogenic / Pathogenic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3C526-5F40-4A56-5EED-2CA835DE33CF}"/>
              </a:ext>
            </a:extLst>
          </p:cNvPr>
          <p:cNvSpPr txBox="1"/>
          <p:nvPr/>
        </p:nvSpPr>
        <p:spPr>
          <a:xfrm>
            <a:off x="5567073" y="5004667"/>
            <a:ext cx="1286716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</p:spTree>
    <p:extLst>
      <p:ext uri="{BB962C8B-B14F-4D97-AF65-F5344CB8AC3E}">
        <p14:creationId xmlns:p14="http://schemas.microsoft.com/office/powerpoint/2010/main" val="20963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Somatic (tumour)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0E8BB-1405-F3E5-3C17-D319EF97AD08}"/>
              </a:ext>
            </a:extLst>
          </p:cNvPr>
          <p:cNvSpPr txBox="1"/>
          <p:nvPr/>
        </p:nvSpPr>
        <p:spPr>
          <a:xfrm>
            <a:off x="827584" y="130251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Variant identified report</a:t>
            </a:r>
          </a:p>
        </p:txBody>
      </p:sp>
      <p:pic>
        <p:nvPicPr>
          <p:cNvPr id="3074" name="x_imageSelected2">
            <a:extLst>
              <a:ext uri="{FF2B5EF4-FFF2-40B4-BE49-F238E27FC236}">
                <a16:creationId xmlns:a16="http://schemas.microsoft.com/office/drawing/2014/main" id="{7A5FD918-BC59-F6BF-F840-A59A2CF0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0679"/>
            <a:ext cx="52673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6795B-99C0-1DCA-2F7D-7EF4E1CDD91A}"/>
              </a:ext>
            </a:extLst>
          </p:cNvPr>
          <p:cNvSpPr txBox="1"/>
          <p:nvPr/>
        </p:nvSpPr>
        <p:spPr>
          <a:xfrm>
            <a:off x="3203848" y="5016516"/>
            <a:ext cx="2274218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Request germline testing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R240 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BB9906D-93D5-B289-59FE-252748B782D3}"/>
              </a:ext>
            </a:extLst>
          </p:cNvPr>
          <p:cNvSpPr/>
          <p:nvPr/>
        </p:nvSpPr>
        <p:spPr>
          <a:xfrm>
            <a:off x="4300716" y="4644379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E3F4D-F8E7-00EB-4BEB-661E8087F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33" b="4511"/>
          <a:stretch/>
        </p:blipFill>
        <p:spPr>
          <a:xfrm>
            <a:off x="1389967" y="5421876"/>
            <a:ext cx="4910664" cy="12492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1E5E7C6-D7FB-6174-65A8-FA861C252DB4}"/>
                  </a:ext>
                </a:extLst>
              </p14:cNvPr>
              <p14:cNvContentPartPr/>
              <p14:nvPr/>
            </p14:nvContentPartPr>
            <p14:xfrm>
              <a:off x="1633962" y="6564211"/>
              <a:ext cx="4673160" cy="229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1E5E7C6-D7FB-6174-65A8-FA861C252D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9962" y="6456211"/>
                <a:ext cx="4780800" cy="444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849F56-44D5-0C88-E5BC-BC5808472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76456" y="65264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38003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464EA4-96BB-8A12-8A3B-5BE80E429A0B}"/>
              </a:ext>
            </a:extLst>
          </p:cNvPr>
          <p:cNvSpPr txBox="1"/>
          <p:nvPr/>
        </p:nvSpPr>
        <p:spPr>
          <a:xfrm>
            <a:off x="3232620" y="47266"/>
            <a:ext cx="254177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 identification &amp; consent for test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2C6CE-2E44-3757-6DEF-058E78B0CDF0}"/>
              </a:ext>
            </a:extLst>
          </p:cNvPr>
          <p:cNvSpPr txBox="1"/>
          <p:nvPr/>
        </p:nvSpPr>
        <p:spPr>
          <a:xfrm>
            <a:off x="2882012" y="719230"/>
            <a:ext cx="368785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FFPE sample sent to GLH for somatic (tumour) testing 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M218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3CC3AE-4F77-F9A8-400B-B2E2C6E4F3C3}"/>
              </a:ext>
            </a:extLst>
          </p:cNvPr>
          <p:cNvSpPr txBox="1"/>
          <p:nvPr/>
        </p:nvSpPr>
        <p:spPr>
          <a:xfrm>
            <a:off x="1771653" y="1526397"/>
            <a:ext cx="930021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Sample fail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9CC5F-E01E-2D33-CF0C-ED0DB7737F3C}"/>
              </a:ext>
            </a:extLst>
          </p:cNvPr>
          <p:cNvSpPr txBox="1"/>
          <p:nvPr/>
        </p:nvSpPr>
        <p:spPr>
          <a:xfrm>
            <a:off x="907743" y="2329568"/>
            <a:ext cx="2048011" cy="600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 and request germline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R444 testing.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Send  blood sample to GLH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31EBC-34AF-08A9-0B64-CDF592011052}"/>
              </a:ext>
            </a:extLst>
          </p:cNvPr>
          <p:cNvSpPr txBox="1"/>
          <p:nvPr/>
        </p:nvSpPr>
        <p:spPr>
          <a:xfrm>
            <a:off x="91133" y="672098"/>
            <a:ext cx="2069529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 neoplastic cell content or no / inadequate tissue available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5101A6-7D75-0DD2-5BAE-D7D4BB1687B6}"/>
              </a:ext>
            </a:extLst>
          </p:cNvPr>
          <p:cNvSpPr txBox="1"/>
          <p:nvPr/>
        </p:nvSpPr>
        <p:spPr>
          <a:xfrm>
            <a:off x="686613" y="3503447"/>
            <a:ext cx="442259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Fail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CC98D7-C932-A872-E515-7D4A7726331E}"/>
              </a:ext>
            </a:extLst>
          </p:cNvPr>
          <p:cNvSpPr txBox="1"/>
          <p:nvPr/>
        </p:nvSpPr>
        <p:spPr>
          <a:xfrm>
            <a:off x="1472992" y="3483359"/>
            <a:ext cx="1360850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LP/P variant detected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0C8D07-526B-8D54-9064-E69CA379FDCD}"/>
              </a:ext>
            </a:extLst>
          </p:cNvPr>
          <p:cNvSpPr txBox="1"/>
          <p:nvPr/>
        </p:nvSpPr>
        <p:spPr>
          <a:xfrm>
            <a:off x="3107442" y="3468738"/>
            <a:ext cx="919843" cy="430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BRCA1/2 normal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8D031A-F7ED-EF64-98A9-92E8C714B59D}"/>
              </a:ext>
            </a:extLst>
          </p:cNvPr>
          <p:cNvSpPr txBox="1"/>
          <p:nvPr/>
        </p:nvSpPr>
        <p:spPr>
          <a:xfrm>
            <a:off x="481409" y="4551351"/>
            <a:ext cx="74391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Oncology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065208-7875-7276-0617-E70C0962E7E8}"/>
              </a:ext>
            </a:extLst>
          </p:cNvPr>
          <p:cNvSpPr txBox="1"/>
          <p:nvPr/>
        </p:nvSpPr>
        <p:spPr>
          <a:xfrm>
            <a:off x="336584" y="5552597"/>
            <a:ext cx="83806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Offer to repeat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746ED3-1A08-080A-687F-305CF517E4D0}"/>
              </a:ext>
            </a:extLst>
          </p:cNvPr>
          <p:cNvSpPr txBox="1"/>
          <p:nvPr/>
        </p:nvSpPr>
        <p:spPr>
          <a:xfrm>
            <a:off x="3458897" y="4520227"/>
            <a:ext cx="1361632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Report to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Oncology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Caveat: only germline variants analysed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BE5B33-758B-B3B5-048B-F1BD454AB832}"/>
              </a:ext>
            </a:extLst>
          </p:cNvPr>
          <p:cNvSpPr txBox="1"/>
          <p:nvPr/>
        </p:nvSpPr>
        <p:spPr>
          <a:xfrm>
            <a:off x="1662543" y="4581580"/>
            <a:ext cx="1283579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F142A8-098B-8137-C414-0D3C5F18D1F7}"/>
              </a:ext>
            </a:extLst>
          </p:cNvPr>
          <p:cNvSpPr txBox="1"/>
          <p:nvPr/>
        </p:nvSpPr>
        <p:spPr>
          <a:xfrm>
            <a:off x="1344743" y="5803887"/>
            <a:ext cx="1007175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Treat with Olaparib if suitable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244377-8597-120C-2D8C-32D292861AEF}"/>
              </a:ext>
            </a:extLst>
          </p:cNvPr>
          <p:cNvSpPr txBox="1"/>
          <p:nvPr/>
        </p:nvSpPr>
        <p:spPr>
          <a:xfrm>
            <a:off x="2606296" y="5776046"/>
            <a:ext cx="1762401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 to Clinical Genetics for management &amp; cascade testing 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084F614-AB88-1309-B343-B0602FF6301F}"/>
              </a:ext>
            </a:extLst>
          </p:cNvPr>
          <p:cNvSpPr/>
          <p:nvPr/>
        </p:nvSpPr>
        <p:spPr>
          <a:xfrm>
            <a:off x="4432405" y="346338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E96B9DC3-741B-1FD0-34A3-6B1621719964}"/>
              </a:ext>
            </a:extLst>
          </p:cNvPr>
          <p:cNvSpPr/>
          <p:nvPr/>
        </p:nvSpPr>
        <p:spPr>
          <a:xfrm rot="5400000">
            <a:off x="2390693" y="618919"/>
            <a:ext cx="219843" cy="504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F484A93A-89E7-ACA2-34F9-DA91149CCFB6}"/>
              </a:ext>
            </a:extLst>
          </p:cNvPr>
          <p:cNvSpPr/>
          <p:nvPr/>
        </p:nvSpPr>
        <p:spPr>
          <a:xfrm>
            <a:off x="982007" y="1179941"/>
            <a:ext cx="219843" cy="1044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361F42A-24DC-A2E7-432A-7EED4AA7DCB4}"/>
              </a:ext>
            </a:extLst>
          </p:cNvPr>
          <p:cNvSpPr/>
          <p:nvPr/>
        </p:nvSpPr>
        <p:spPr>
          <a:xfrm>
            <a:off x="1866313" y="1861737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492FBAD0-DD3F-E877-05F8-B2512EE5A64B}"/>
              </a:ext>
            </a:extLst>
          </p:cNvPr>
          <p:cNvSpPr/>
          <p:nvPr/>
        </p:nvSpPr>
        <p:spPr>
          <a:xfrm rot="18665873">
            <a:off x="2971495" y="3036490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FBBCD3EA-686B-78FF-2765-EFA5F4E21090}"/>
              </a:ext>
            </a:extLst>
          </p:cNvPr>
          <p:cNvSpPr/>
          <p:nvPr/>
        </p:nvSpPr>
        <p:spPr>
          <a:xfrm rot="20028209">
            <a:off x="3645489" y="3954277"/>
            <a:ext cx="219843" cy="576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8138F0C0-A61E-23BD-F42A-A507DC7092E5}"/>
              </a:ext>
            </a:extLst>
          </p:cNvPr>
          <p:cNvSpPr/>
          <p:nvPr/>
        </p:nvSpPr>
        <p:spPr>
          <a:xfrm>
            <a:off x="1974714" y="3080066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7B9DC315-A3DD-A16D-DE23-FDA1DD57F5DD}"/>
              </a:ext>
            </a:extLst>
          </p:cNvPr>
          <p:cNvSpPr/>
          <p:nvPr/>
        </p:nvSpPr>
        <p:spPr>
          <a:xfrm>
            <a:off x="2108185" y="4033178"/>
            <a:ext cx="219843" cy="54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A601D485-5BC2-7D74-CFB8-0F98086B992B}"/>
              </a:ext>
            </a:extLst>
          </p:cNvPr>
          <p:cNvSpPr/>
          <p:nvPr/>
        </p:nvSpPr>
        <p:spPr>
          <a:xfrm rot="19915607">
            <a:off x="2695700" y="4887390"/>
            <a:ext cx="219843" cy="792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44DC953E-9735-7637-041A-F4ABEECD0082}"/>
              </a:ext>
            </a:extLst>
          </p:cNvPr>
          <p:cNvSpPr/>
          <p:nvPr/>
        </p:nvSpPr>
        <p:spPr>
          <a:xfrm rot="929222" flipH="1">
            <a:off x="1777814" y="4899279"/>
            <a:ext cx="219843" cy="792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B618A64C-21D4-E5FE-1C8F-3073F627A29C}"/>
              </a:ext>
            </a:extLst>
          </p:cNvPr>
          <p:cNvSpPr/>
          <p:nvPr/>
        </p:nvSpPr>
        <p:spPr>
          <a:xfrm rot="1324516">
            <a:off x="995863" y="3042567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BABEA9CC-DA5C-D2B3-B65E-23061996E81E}"/>
              </a:ext>
            </a:extLst>
          </p:cNvPr>
          <p:cNvSpPr/>
          <p:nvPr/>
        </p:nvSpPr>
        <p:spPr>
          <a:xfrm>
            <a:off x="779848" y="5045691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rrow: Bent-Up 74">
            <a:extLst>
              <a:ext uri="{FF2B5EF4-FFF2-40B4-BE49-F238E27FC236}">
                <a16:creationId xmlns:a16="http://schemas.microsoft.com/office/drawing/2014/main" id="{230FB4D4-1991-F616-CBBB-9278DC0BA895}"/>
              </a:ext>
            </a:extLst>
          </p:cNvPr>
          <p:cNvSpPr/>
          <p:nvPr/>
        </p:nvSpPr>
        <p:spPr>
          <a:xfrm rot="5400000" flipH="1">
            <a:off x="-1183934" y="3925650"/>
            <a:ext cx="3204000" cy="612000"/>
          </a:xfrm>
          <a:prstGeom prst="bentUp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C068EF44-0032-4676-32CE-0BDBD7D78ADF}"/>
              </a:ext>
            </a:extLst>
          </p:cNvPr>
          <p:cNvSpPr/>
          <p:nvPr/>
        </p:nvSpPr>
        <p:spPr>
          <a:xfrm rot="3027224" flipH="1">
            <a:off x="2956809" y="914940"/>
            <a:ext cx="219843" cy="756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6ECC37D0-A377-757E-5D8C-83D22F7EDFEC}"/>
              </a:ext>
            </a:extLst>
          </p:cNvPr>
          <p:cNvSpPr/>
          <p:nvPr/>
        </p:nvSpPr>
        <p:spPr>
          <a:xfrm>
            <a:off x="862343" y="4022145"/>
            <a:ext cx="219843" cy="54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20E4F-9288-DBB6-9AE4-E78FE53073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96" b="8681"/>
          <a:stretch/>
        </p:blipFill>
        <p:spPr>
          <a:xfrm>
            <a:off x="4770372" y="2385306"/>
            <a:ext cx="4145745" cy="68289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AF6080-F200-1C9B-6EAD-E277A057D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4448" y="6376210"/>
            <a:ext cx="304800" cy="304800"/>
          </a:xfrm>
          <a:prstGeom prst="rect">
            <a:avLst/>
          </a:prstGeom>
        </p:spPr>
      </p:pic>
      <p:pic>
        <p:nvPicPr>
          <p:cNvPr id="7" name="Picture 2" descr="Bubble Letter Exclamation Point">
            <a:extLst>
              <a:ext uri="{FF2B5EF4-FFF2-40B4-BE49-F238E27FC236}">
                <a16:creationId xmlns:a16="http://schemas.microsoft.com/office/drawing/2014/main" id="{2AE92972-2BD1-A5A2-ECF9-ADA1AC6D8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751" r="30955" b="6516"/>
          <a:stretch/>
        </p:blipFill>
        <p:spPr bwMode="auto">
          <a:xfrm>
            <a:off x="4503506" y="2183814"/>
            <a:ext cx="279138" cy="7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8652F-D5E3-C057-8903-764646B78AAF}"/>
              </a:ext>
            </a:extLst>
          </p:cNvPr>
          <p:cNvSpPr txBox="1"/>
          <p:nvPr/>
        </p:nvSpPr>
        <p:spPr>
          <a:xfrm>
            <a:off x="4762011" y="2129622"/>
            <a:ext cx="142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Test code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D714F4-0E90-794D-6B70-67DF3640191F}"/>
                  </a:ext>
                </a:extLst>
              </p14:cNvPr>
              <p14:cNvContentPartPr/>
              <p14:nvPr/>
            </p14:nvContentPartPr>
            <p14:xfrm>
              <a:off x="1059950" y="2602429"/>
              <a:ext cx="523080" cy="2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D714F4-0E90-794D-6B70-67DF364019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5950" y="2494429"/>
                <a:ext cx="630720" cy="2401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8F17207-121A-35EC-B39E-48331FE4F3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3973" y="3060311"/>
            <a:ext cx="3933396" cy="3455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0EAD5DD-C075-933D-7F7E-AB1F18A6EB39}"/>
                  </a:ext>
                </a:extLst>
              </p14:cNvPr>
              <p14:cNvContentPartPr/>
              <p14:nvPr/>
            </p14:nvContentPartPr>
            <p14:xfrm>
              <a:off x="4996196" y="3219364"/>
              <a:ext cx="3513612" cy="11483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0EAD5DD-C075-933D-7F7E-AB1F18A6EB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42196" y="3111373"/>
                <a:ext cx="3621252" cy="33045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C51517F-9EF9-8B63-565E-EBA8EBCE0232}"/>
              </a:ext>
            </a:extLst>
          </p:cNvPr>
          <p:cNvSpPr txBox="1"/>
          <p:nvPr/>
        </p:nvSpPr>
        <p:spPr>
          <a:xfrm>
            <a:off x="5603989" y="3483359"/>
            <a:ext cx="2513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BRCA1 and BRCA2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9325F-0AAC-12DB-FE9B-3209FB76BA40}"/>
              </a:ext>
            </a:extLst>
          </p:cNvPr>
          <p:cNvSpPr txBox="1"/>
          <p:nvPr/>
        </p:nvSpPr>
        <p:spPr>
          <a:xfrm>
            <a:off x="0" y="6581001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LP/P = Likely pathogenic / Pathogenic</a:t>
            </a:r>
          </a:p>
        </p:txBody>
      </p:sp>
    </p:spTree>
    <p:extLst>
      <p:ext uri="{BB962C8B-B14F-4D97-AF65-F5344CB8AC3E}">
        <p14:creationId xmlns:p14="http://schemas.microsoft.com/office/powerpoint/2010/main" val="37268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Somatic (tumour)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0E8BB-1405-F3E5-3C17-D319EF97AD08}"/>
              </a:ext>
            </a:extLst>
          </p:cNvPr>
          <p:cNvSpPr txBox="1"/>
          <p:nvPr/>
        </p:nvSpPr>
        <p:spPr>
          <a:xfrm>
            <a:off x="827584" y="130251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Analysis failed report</a:t>
            </a:r>
          </a:p>
        </p:txBody>
      </p:sp>
      <p:pic>
        <p:nvPicPr>
          <p:cNvPr id="2051" name="x_imageSelected1">
            <a:extLst>
              <a:ext uri="{FF2B5EF4-FFF2-40B4-BE49-F238E27FC236}">
                <a16:creationId xmlns:a16="http://schemas.microsoft.com/office/drawing/2014/main" id="{58691767-ED36-AA1F-45D9-1B8E3F99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0" y="1849863"/>
            <a:ext cx="5353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22A217-D2FF-BE7D-3B74-6D9DF47216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4.9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6508845"/>
            <a:ext cx="304800" cy="30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37707-A66C-AC02-1B02-4FA579246E3A}"/>
              </a:ext>
            </a:extLst>
          </p:cNvPr>
          <p:cNvSpPr txBox="1"/>
          <p:nvPr/>
        </p:nvSpPr>
        <p:spPr>
          <a:xfrm>
            <a:off x="3067708" y="4676996"/>
            <a:ext cx="2664296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Request germline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R444 testing.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C7B63-A777-C97D-DB6E-4F42797120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196" b="8681"/>
          <a:stretch/>
        </p:blipFill>
        <p:spPr>
          <a:xfrm>
            <a:off x="827584" y="5046328"/>
            <a:ext cx="4480248" cy="73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6A85D-2548-40A4-BE39-ACF692725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064" y="5937284"/>
            <a:ext cx="4323863" cy="3797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A733BDE-D7B8-DD17-9AD2-8F2B8186DF4C}"/>
                  </a:ext>
                </a:extLst>
              </p14:cNvPr>
              <p14:cNvContentPartPr/>
              <p14:nvPr/>
            </p14:nvContentPartPr>
            <p14:xfrm>
              <a:off x="930588" y="6110099"/>
              <a:ext cx="4141800" cy="135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A733BDE-D7B8-DD17-9AD2-8F2B8186DF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6588" y="6002099"/>
                <a:ext cx="4249440" cy="351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F30D5B7F-E3E5-9A88-9C6F-A0237421CA21}"/>
              </a:ext>
            </a:extLst>
          </p:cNvPr>
          <p:cNvSpPr/>
          <p:nvPr/>
        </p:nvSpPr>
        <p:spPr>
          <a:xfrm>
            <a:off x="4357823" y="4215625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25450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464EA4-96BB-8A12-8A3B-5BE80E429A0B}"/>
              </a:ext>
            </a:extLst>
          </p:cNvPr>
          <p:cNvSpPr txBox="1"/>
          <p:nvPr/>
        </p:nvSpPr>
        <p:spPr>
          <a:xfrm>
            <a:off x="3232620" y="47266"/>
            <a:ext cx="254177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 identification &amp; consent for test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2C6CE-2E44-3757-6DEF-058E78B0CDF0}"/>
              </a:ext>
            </a:extLst>
          </p:cNvPr>
          <p:cNvSpPr txBox="1"/>
          <p:nvPr/>
        </p:nvSpPr>
        <p:spPr>
          <a:xfrm>
            <a:off x="2882012" y="719230"/>
            <a:ext cx="368785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FFPE sample sent to GLH for somatic (tumour) testing 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M218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1D55D-2105-D0B9-CF85-D9832ED145B3}"/>
              </a:ext>
            </a:extLst>
          </p:cNvPr>
          <p:cNvSpPr txBox="1"/>
          <p:nvPr/>
        </p:nvSpPr>
        <p:spPr>
          <a:xfrm>
            <a:off x="7440585" y="1345745"/>
            <a:ext cx="1286716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normal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A6D81-1C56-9F92-BC8F-CE2F01E1DC19}"/>
              </a:ext>
            </a:extLst>
          </p:cNvPr>
          <p:cNvSpPr txBox="1"/>
          <p:nvPr/>
        </p:nvSpPr>
        <p:spPr>
          <a:xfrm>
            <a:off x="7514074" y="2038242"/>
            <a:ext cx="1286716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70D24-7075-87EF-6FDE-1299466912D5}"/>
              </a:ext>
            </a:extLst>
          </p:cNvPr>
          <p:cNvSpPr txBox="1"/>
          <p:nvPr/>
        </p:nvSpPr>
        <p:spPr>
          <a:xfrm>
            <a:off x="3719231" y="1607355"/>
            <a:ext cx="2055162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LP/P variant detected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5BCC8-7248-1C15-C08A-3BCC888C878E}"/>
              </a:ext>
            </a:extLst>
          </p:cNvPr>
          <p:cNvSpPr txBox="1"/>
          <p:nvPr/>
        </p:nvSpPr>
        <p:spPr>
          <a:xfrm>
            <a:off x="4076965" y="2281602"/>
            <a:ext cx="1394279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C0A09-50BC-40F4-7AE4-D6A0E0DFA6FA}"/>
              </a:ext>
            </a:extLst>
          </p:cNvPr>
          <p:cNvSpPr txBox="1"/>
          <p:nvPr/>
        </p:nvSpPr>
        <p:spPr>
          <a:xfrm>
            <a:off x="3998224" y="3103130"/>
            <a:ext cx="1308047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Treat with Olaparib if suitable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DB62E-F3B4-2383-A965-EAAD44CB8E28}"/>
              </a:ext>
            </a:extLst>
          </p:cNvPr>
          <p:cNvSpPr txBox="1"/>
          <p:nvPr/>
        </p:nvSpPr>
        <p:spPr>
          <a:xfrm>
            <a:off x="5526785" y="3262155"/>
            <a:ext cx="2274218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Request germline testing &amp; send bloods to GLH for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R240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0C52BF-A112-6BE2-6647-AD558DFCA7E1}"/>
              </a:ext>
            </a:extLst>
          </p:cNvPr>
          <p:cNvSpPr txBox="1"/>
          <p:nvPr/>
        </p:nvSpPr>
        <p:spPr>
          <a:xfrm>
            <a:off x="5098911" y="4149417"/>
            <a:ext cx="1308887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variant absent in germline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4D9D5-A0D2-A2BD-3721-0D8638300C1A}"/>
              </a:ext>
            </a:extLst>
          </p:cNvPr>
          <p:cNvSpPr txBox="1"/>
          <p:nvPr/>
        </p:nvSpPr>
        <p:spPr>
          <a:xfrm>
            <a:off x="7300379" y="4098731"/>
            <a:ext cx="1308887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variant present in germline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317A2-F65E-2CD2-4C1F-F71BD5B70C4E}"/>
              </a:ext>
            </a:extLst>
          </p:cNvPr>
          <p:cNvSpPr txBox="1"/>
          <p:nvPr/>
        </p:nvSpPr>
        <p:spPr>
          <a:xfrm>
            <a:off x="5211325" y="4965874"/>
            <a:ext cx="1520915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A7D5B-2FC7-22E8-09D9-5DBF1EAA2C0A}"/>
              </a:ext>
            </a:extLst>
          </p:cNvPr>
          <p:cNvSpPr txBox="1"/>
          <p:nvPr/>
        </p:nvSpPr>
        <p:spPr>
          <a:xfrm>
            <a:off x="7464882" y="5002667"/>
            <a:ext cx="1286716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02709-85EE-3353-7CC2-96809169249D}"/>
              </a:ext>
            </a:extLst>
          </p:cNvPr>
          <p:cNvSpPr txBox="1"/>
          <p:nvPr/>
        </p:nvSpPr>
        <p:spPr>
          <a:xfrm>
            <a:off x="7345743" y="5718740"/>
            <a:ext cx="1639605" cy="600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 to Clinical Genetics for management &amp; cascade testing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3CC3AE-4F77-F9A8-400B-B2E2C6E4F3C3}"/>
              </a:ext>
            </a:extLst>
          </p:cNvPr>
          <p:cNvSpPr txBox="1"/>
          <p:nvPr/>
        </p:nvSpPr>
        <p:spPr>
          <a:xfrm>
            <a:off x="1676275" y="1441275"/>
            <a:ext cx="930021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Sample fail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9CC5F-E01E-2D33-CF0C-ED0DB7737F3C}"/>
              </a:ext>
            </a:extLst>
          </p:cNvPr>
          <p:cNvSpPr txBox="1"/>
          <p:nvPr/>
        </p:nvSpPr>
        <p:spPr>
          <a:xfrm>
            <a:off x="907743" y="2329568"/>
            <a:ext cx="2048011" cy="600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 and request germline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R444 testing.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Send  blood sample to GLH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31EBC-34AF-08A9-0B64-CDF592011052}"/>
              </a:ext>
            </a:extLst>
          </p:cNvPr>
          <p:cNvSpPr txBox="1"/>
          <p:nvPr/>
        </p:nvSpPr>
        <p:spPr>
          <a:xfrm>
            <a:off x="608" y="671535"/>
            <a:ext cx="2069529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 neoplastic cell content or no / inadequate tissue available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5101A6-7D75-0DD2-5BAE-D7D4BB1687B6}"/>
              </a:ext>
            </a:extLst>
          </p:cNvPr>
          <p:cNvSpPr txBox="1"/>
          <p:nvPr/>
        </p:nvSpPr>
        <p:spPr>
          <a:xfrm>
            <a:off x="663667" y="3592643"/>
            <a:ext cx="442259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Fail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CC98D7-C932-A872-E515-7D4A7726331E}"/>
              </a:ext>
            </a:extLst>
          </p:cNvPr>
          <p:cNvSpPr txBox="1"/>
          <p:nvPr/>
        </p:nvSpPr>
        <p:spPr>
          <a:xfrm>
            <a:off x="1450046" y="3572555"/>
            <a:ext cx="1360850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BRCA1/2 LP/P variant detected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0C8D07-526B-8D54-9064-E69CA379FDCD}"/>
              </a:ext>
            </a:extLst>
          </p:cNvPr>
          <p:cNvSpPr txBox="1"/>
          <p:nvPr/>
        </p:nvSpPr>
        <p:spPr>
          <a:xfrm>
            <a:off x="2900230" y="3545134"/>
            <a:ext cx="919843" cy="430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BRCA1/2 normal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8D031A-F7ED-EF64-98A9-92E8C714B59D}"/>
              </a:ext>
            </a:extLst>
          </p:cNvPr>
          <p:cNvSpPr txBox="1"/>
          <p:nvPr/>
        </p:nvSpPr>
        <p:spPr>
          <a:xfrm>
            <a:off x="389461" y="4617457"/>
            <a:ext cx="74391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Oncology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065208-7875-7276-0617-E70C0962E7E8}"/>
              </a:ext>
            </a:extLst>
          </p:cNvPr>
          <p:cNvSpPr txBox="1"/>
          <p:nvPr/>
        </p:nvSpPr>
        <p:spPr>
          <a:xfrm>
            <a:off x="244636" y="5618703"/>
            <a:ext cx="83806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Offer to repeat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746ED3-1A08-080A-687F-305CF517E4D0}"/>
              </a:ext>
            </a:extLst>
          </p:cNvPr>
          <p:cNvSpPr txBox="1"/>
          <p:nvPr/>
        </p:nvSpPr>
        <p:spPr>
          <a:xfrm>
            <a:off x="3366949" y="4566510"/>
            <a:ext cx="1361632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Report to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Oncology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Caveat: only germline variants analysed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BE5B33-758B-B3B5-048B-F1BD454AB832}"/>
              </a:ext>
            </a:extLst>
          </p:cNvPr>
          <p:cNvSpPr txBox="1"/>
          <p:nvPr/>
        </p:nvSpPr>
        <p:spPr>
          <a:xfrm>
            <a:off x="1570595" y="4647686"/>
            <a:ext cx="1283579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Report to Oncology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F142A8-098B-8137-C414-0D3C5F18D1F7}"/>
              </a:ext>
            </a:extLst>
          </p:cNvPr>
          <p:cNvSpPr txBox="1"/>
          <p:nvPr/>
        </p:nvSpPr>
        <p:spPr>
          <a:xfrm>
            <a:off x="1252795" y="5869993"/>
            <a:ext cx="1007175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Treat with Olaparib if suitable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244377-8597-120C-2D8C-32D292861AEF}"/>
              </a:ext>
            </a:extLst>
          </p:cNvPr>
          <p:cNvSpPr txBox="1"/>
          <p:nvPr/>
        </p:nvSpPr>
        <p:spPr>
          <a:xfrm>
            <a:off x="2514348" y="5842152"/>
            <a:ext cx="1762401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 to Clinical Genetics for management &amp; cascade testing 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084F614-AB88-1309-B343-B0602FF6301F}"/>
              </a:ext>
            </a:extLst>
          </p:cNvPr>
          <p:cNvSpPr/>
          <p:nvPr/>
        </p:nvSpPr>
        <p:spPr>
          <a:xfrm>
            <a:off x="4432405" y="346338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E96B9DC3-741B-1FD0-34A3-6B1621719964}"/>
              </a:ext>
            </a:extLst>
          </p:cNvPr>
          <p:cNvSpPr/>
          <p:nvPr/>
        </p:nvSpPr>
        <p:spPr>
          <a:xfrm rot="5400000">
            <a:off x="2337816" y="618807"/>
            <a:ext cx="219843" cy="504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A64BA5F1-84D2-ADF4-F221-30AC443A09A6}"/>
              </a:ext>
            </a:extLst>
          </p:cNvPr>
          <p:cNvSpPr/>
          <p:nvPr/>
        </p:nvSpPr>
        <p:spPr>
          <a:xfrm rot="18045145">
            <a:off x="6903203" y="718198"/>
            <a:ext cx="219843" cy="864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EE4D1E9E-B41C-BD17-29BC-34DD8B1B2CED}"/>
              </a:ext>
            </a:extLst>
          </p:cNvPr>
          <p:cNvSpPr/>
          <p:nvPr/>
        </p:nvSpPr>
        <p:spPr>
          <a:xfrm>
            <a:off x="4446043" y="980728"/>
            <a:ext cx="219843" cy="576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3410E06-3396-764F-4DA6-6AA2AC73FCB0}"/>
              </a:ext>
            </a:extLst>
          </p:cNvPr>
          <p:cNvSpPr/>
          <p:nvPr/>
        </p:nvSpPr>
        <p:spPr>
          <a:xfrm>
            <a:off x="8028489" y="1642781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ADFF72D8-1CCE-14F5-458B-6FD8815FBC0C}"/>
              </a:ext>
            </a:extLst>
          </p:cNvPr>
          <p:cNvSpPr/>
          <p:nvPr/>
        </p:nvSpPr>
        <p:spPr>
          <a:xfrm>
            <a:off x="4469387" y="1887923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9B3F167F-100E-88AB-B3BE-13B997D79D5D}"/>
              </a:ext>
            </a:extLst>
          </p:cNvPr>
          <p:cNvSpPr/>
          <p:nvPr/>
        </p:nvSpPr>
        <p:spPr>
          <a:xfrm>
            <a:off x="4565463" y="2562685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9FF8CE2F-B830-AB2A-873D-AD458CA98A72}"/>
              </a:ext>
            </a:extLst>
          </p:cNvPr>
          <p:cNvSpPr/>
          <p:nvPr/>
        </p:nvSpPr>
        <p:spPr>
          <a:xfrm rot="19363803" flipH="1">
            <a:off x="5904550" y="2582428"/>
            <a:ext cx="219843" cy="504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85CD09BF-5FC4-C07B-0B05-3071BD4305AE}"/>
              </a:ext>
            </a:extLst>
          </p:cNvPr>
          <p:cNvSpPr/>
          <p:nvPr/>
        </p:nvSpPr>
        <p:spPr>
          <a:xfrm rot="2274200">
            <a:off x="5953876" y="3807392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9A9C11C4-0ADD-2C07-07A2-0DE85E574C18}"/>
              </a:ext>
            </a:extLst>
          </p:cNvPr>
          <p:cNvSpPr/>
          <p:nvPr/>
        </p:nvSpPr>
        <p:spPr>
          <a:xfrm rot="19116533">
            <a:off x="7223405" y="3769631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4401C1B-29E5-2890-1385-F0D92BFA5E5A}"/>
              </a:ext>
            </a:extLst>
          </p:cNvPr>
          <p:cNvSpPr/>
          <p:nvPr/>
        </p:nvSpPr>
        <p:spPr>
          <a:xfrm>
            <a:off x="8055625" y="5322218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F484A93A-89E7-ACA2-34F9-DA91149CCFB6}"/>
              </a:ext>
            </a:extLst>
          </p:cNvPr>
          <p:cNvSpPr/>
          <p:nvPr/>
        </p:nvSpPr>
        <p:spPr>
          <a:xfrm>
            <a:off x="774161" y="1200620"/>
            <a:ext cx="219843" cy="72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361F42A-24DC-A2E7-432A-7EED4AA7DCB4}"/>
              </a:ext>
            </a:extLst>
          </p:cNvPr>
          <p:cNvSpPr/>
          <p:nvPr/>
        </p:nvSpPr>
        <p:spPr>
          <a:xfrm rot="1822419">
            <a:off x="1853961" y="1707923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89A2655-C8BE-AF85-D6AE-FA61AE73DCCA}"/>
              </a:ext>
            </a:extLst>
          </p:cNvPr>
          <p:cNvSpPr/>
          <p:nvPr/>
        </p:nvSpPr>
        <p:spPr>
          <a:xfrm>
            <a:off x="5864325" y="4643406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6D4D76E1-3797-535C-DF2F-034E3A2EB03C}"/>
              </a:ext>
            </a:extLst>
          </p:cNvPr>
          <p:cNvSpPr/>
          <p:nvPr/>
        </p:nvSpPr>
        <p:spPr>
          <a:xfrm>
            <a:off x="8055625" y="4643406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492FBAD0-DD3F-E877-05F8-B2512EE5A64B}"/>
              </a:ext>
            </a:extLst>
          </p:cNvPr>
          <p:cNvSpPr/>
          <p:nvPr/>
        </p:nvSpPr>
        <p:spPr>
          <a:xfrm rot="18665873">
            <a:off x="2956996" y="3167995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FBBCD3EA-686B-78FF-2765-EFA5F4E21090}"/>
              </a:ext>
            </a:extLst>
          </p:cNvPr>
          <p:cNvSpPr/>
          <p:nvPr/>
        </p:nvSpPr>
        <p:spPr>
          <a:xfrm rot="20028209">
            <a:off x="3553541" y="4000560"/>
            <a:ext cx="219843" cy="576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8138F0C0-A61E-23BD-F42A-A507DC7092E5}"/>
              </a:ext>
            </a:extLst>
          </p:cNvPr>
          <p:cNvSpPr/>
          <p:nvPr/>
        </p:nvSpPr>
        <p:spPr>
          <a:xfrm>
            <a:off x="1960215" y="3211571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7B9DC315-A3DD-A16D-DE23-FDA1DD57F5DD}"/>
              </a:ext>
            </a:extLst>
          </p:cNvPr>
          <p:cNvSpPr/>
          <p:nvPr/>
        </p:nvSpPr>
        <p:spPr>
          <a:xfrm>
            <a:off x="2016237" y="4079461"/>
            <a:ext cx="219843" cy="54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A601D485-5BC2-7D74-CFB8-0F98086B992B}"/>
              </a:ext>
            </a:extLst>
          </p:cNvPr>
          <p:cNvSpPr/>
          <p:nvPr/>
        </p:nvSpPr>
        <p:spPr>
          <a:xfrm rot="19915607">
            <a:off x="2603752" y="4953496"/>
            <a:ext cx="219843" cy="792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44DC953E-9735-7637-041A-F4ABEECD0082}"/>
              </a:ext>
            </a:extLst>
          </p:cNvPr>
          <p:cNvSpPr/>
          <p:nvPr/>
        </p:nvSpPr>
        <p:spPr>
          <a:xfrm rot="929222" flipH="1">
            <a:off x="1685866" y="4965385"/>
            <a:ext cx="219843" cy="792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B618A64C-21D4-E5FE-1C8F-3073F627A29C}"/>
              </a:ext>
            </a:extLst>
          </p:cNvPr>
          <p:cNvSpPr/>
          <p:nvPr/>
        </p:nvSpPr>
        <p:spPr>
          <a:xfrm rot="1324516">
            <a:off x="981364" y="3174072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BABEA9CC-DA5C-D2B3-B65E-23061996E81E}"/>
              </a:ext>
            </a:extLst>
          </p:cNvPr>
          <p:cNvSpPr/>
          <p:nvPr/>
        </p:nvSpPr>
        <p:spPr>
          <a:xfrm>
            <a:off x="687900" y="5111797"/>
            <a:ext cx="219843" cy="32574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rrow: Bent-Up 74">
            <a:extLst>
              <a:ext uri="{FF2B5EF4-FFF2-40B4-BE49-F238E27FC236}">
                <a16:creationId xmlns:a16="http://schemas.microsoft.com/office/drawing/2014/main" id="{230FB4D4-1991-F616-CBBB-9278DC0BA895}"/>
              </a:ext>
            </a:extLst>
          </p:cNvPr>
          <p:cNvSpPr/>
          <p:nvPr/>
        </p:nvSpPr>
        <p:spPr>
          <a:xfrm rot="5400000" flipH="1">
            <a:off x="-1191224" y="3868374"/>
            <a:ext cx="3204000" cy="612000"/>
          </a:xfrm>
          <a:prstGeom prst="bentUp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C068EF44-0032-4676-32CE-0BDBD7D78ADF}"/>
              </a:ext>
            </a:extLst>
          </p:cNvPr>
          <p:cNvSpPr/>
          <p:nvPr/>
        </p:nvSpPr>
        <p:spPr>
          <a:xfrm rot="3027224" flipH="1">
            <a:off x="2536858" y="761627"/>
            <a:ext cx="219843" cy="792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6ECC37D0-A377-757E-5D8C-83D22F7EDFEC}"/>
              </a:ext>
            </a:extLst>
          </p:cNvPr>
          <p:cNvSpPr/>
          <p:nvPr/>
        </p:nvSpPr>
        <p:spPr>
          <a:xfrm>
            <a:off x="770395" y="4041128"/>
            <a:ext cx="219843" cy="54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25964A-B187-DD10-68F9-9490283E7B41}"/>
              </a:ext>
            </a:extLst>
          </p:cNvPr>
          <p:cNvSpPr/>
          <p:nvPr/>
        </p:nvSpPr>
        <p:spPr>
          <a:xfrm>
            <a:off x="4625396" y="5422974"/>
            <a:ext cx="1498340" cy="7603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Any family history?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Discuss with Clinical Genetics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8470FC-BDDD-2E15-BAE9-49F677062FE9}"/>
              </a:ext>
            </a:extLst>
          </p:cNvPr>
          <p:cNvSpPr/>
          <p:nvPr/>
        </p:nvSpPr>
        <p:spPr>
          <a:xfrm>
            <a:off x="7470453" y="2355114"/>
            <a:ext cx="1498340" cy="7603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Any family history?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Discuss with Clinical Genetics 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D7A038-4922-3571-605A-109D467B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4901" y="64359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539552" y="332656"/>
            <a:ext cx="7750201" cy="11239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Germline testing for inherited prostate cancer 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9A608D-12F3-0527-68AA-2EC5F79D2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6453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4838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Germline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4962C9-0802-0E95-60C6-0C0C9A9A0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563"/>
          <a:stretch/>
        </p:blipFill>
        <p:spPr>
          <a:xfrm>
            <a:off x="682236" y="1445456"/>
            <a:ext cx="6366748" cy="4071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70F36-EEBA-F7D0-4870-C849C1067C73}"/>
              </a:ext>
            </a:extLst>
          </p:cNvPr>
          <p:cNvSpPr txBox="1"/>
          <p:nvPr/>
        </p:nvSpPr>
        <p:spPr>
          <a:xfrm>
            <a:off x="755576" y="1916832"/>
            <a:ext cx="6004001" cy="756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651D9A-7CC2-4948-22BC-8546514104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505.46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6453336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A859F-3147-1113-2B8A-09727C9BCFD3}"/>
              </a:ext>
            </a:extLst>
          </p:cNvPr>
          <p:cNvSpPr txBox="1"/>
          <p:nvPr/>
        </p:nvSpPr>
        <p:spPr>
          <a:xfrm>
            <a:off x="367048" y="5945697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30072"/>
                </a:solidFill>
              </a:rPr>
              <a:t>8 genes: BRCA1, BRCA2, ATM, CHEK2, PALB2, MLH1, MSH2, MSH6</a:t>
            </a:r>
          </a:p>
        </p:txBody>
      </p:sp>
    </p:spTree>
    <p:extLst>
      <p:ext uri="{BB962C8B-B14F-4D97-AF65-F5344CB8AC3E}">
        <p14:creationId xmlns:p14="http://schemas.microsoft.com/office/powerpoint/2010/main" val="3547828471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Germline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EB0984-B553-8DE0-5ED0-F3B1E6420B67}"/>
              </a:ext>
            </a:extLst>
          </p:cNvPr>
          <p:cNvSpPr txBox="1"/>
          <p:nvPr/>
        </p:nvSpPr>
        <p:spPr>
          <a:xfrm>
            <a:off x="467544" y="1493839"/>
            <a:ext cx="780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 patients will be eligible for </a:t>
            </a:r>
            <a:r>
              <a:rPr lang="en-GB" sz="1800" b="1" i="1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both</a:t>
            </a:r>
            <a:r>
              <a:rPr lang="en-GB" sz="1800" b="1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somati</a:t>
            </a:r>
            <a:r>
              <a:rPr lang="en-GB" b="1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 and germline testing</a:t>
            </a:r>
          </a:p>
          <a:p>
            <a:endParaRPr lang="en-GB" b="1" dirty="0">
              <a:solidFill>
                <a:srgbClr val="33007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01A23-15DB-123C-360E-7594C0B4CB43}"/>
              </a:ext>
            </a:extLst>
          </p:cNvPr>
          <p:cNvSpPr txBox="1"/>
          <p:nvPr/>
        </p:nvSpPr>
        <p:spPr>
          <a:xfrm>
            <a:off x="471195" y="2551837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e.g. male diagnosed with :</a:t>
            </a:r>
          </a:p>
          <a:p>
            <a:endParaRPr lang="en-GB" b="1" dirty="0">
              <a:solidFill>
                <a:srgbClr val="3300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b="1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metastatic castration resistant prostate cancer diagnosed &lt;50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solidFill>
                <a:srgbClr val="33007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b="1" dirty="0">
              <a:solidFill>
                <a:srgbClr val="3300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b="1" dirty="0">
              <a:solidFill>
                <a:srgbClr val="33007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7EF1C1-74D2-49A4-457C-8D39EAF98BD5}"/>
              </a:ext>
            </a:extLst>
          </p:cNvPr>
          <p:cNvSpPr/>
          <p:nvPr/>
        </p:nvSpPr>
        <p:spPr>
          <a:xfrm>
            <a:off x="454238" y="3068960"/>
            <a:ext cx="302433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92B5AD-DBBF-F4C4-A7FB-B6BE78FC70C3}"/>
              </a:ext>
            </a:extLst>
          </p:cNvPr>
          <p:cNvSpPr/>
          <p:nvPr/>
        </p:nvSpPr>
        <p:spPr>
          <a:xfrm>
            <a:off x="4740094" y="3068960"/>
            <a:ext cx="1850667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84F976F-E1F6-60E8-99A0-7B59BC059851}"/>
              </a:ext>
            </a:extLst>
          </p:cNvPr>
          <p:cNvSpPr/>
          <p:nvPr/>
        </p:nvSpPr>
        <p:spPr>
          <a:xfrm>
            <a:off x="1403648" y="3694095"/>
            <a:ext cx="360040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BF3D3B0-682E-B502-B2D9-76F1C99FD37C}"/>
              </a:ext>
            </a:extLst>
          </p:cNvPr>
          <p:cNvSpPr/>
          <p:nvPr/>
        </p:nvSpPr>
        <p:spPr>
          <a:xfrm>
            <a:off x="5660274" y="3694095"/>
            <a:ext cx="360040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9EB68-1539-C60D-D613-088BEF08843E}"/>
              </a:ext>
            </a:extLst>
          </p:cNvPr>
          <p:cNvSpPr txBox="1"/>
          <p:nvPr/>
        </p:nvSpPr>
        <p:spPr>
          <a:xfrm>
            <a:off x="669727" y="4902496"/>
            <a:ext cx="2656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Somati</a:t>
            </a:r>
            <a:r>
              <a:rPr lang="en-GB" b="1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 testing for BRCA1 and BRCA2 (M218)</a:t>
            </a:r>
          </a:p>
          <a:p>
            <a:endParaRPr lang="en-GB" b="1" dirty="0">
              <a:solidFill>
                <a:srgbClr val="33007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FC7DA-1A96-7638-6DE7-5695770AE425}"/>
              </a:ext>
            </a:extLst>
          </p:cNvPr>
          <p:cNvSpPr txBox="1"/>
          <p:nvPr/>
        </p:nvSpPr>
        <p:spPr>
          <a:xfrm>
            <a:off x="4860032" y="4844683"/>
            <a:ext cx="2656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Germline testing for BRCA1, BRCA2, ATM, CHEK2, PALB2, MLH1, MSH2, MSH6 (R430)</a:t>
            </a:r>
          </a:p>
          <a:p>
            <a:endParaRPr lang="en-GB" b="1" dirty="0">
              <a:solidFill>
                <a:srgbClr val="330072"/>
              </a:solidFill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FE4192-63C4-E289-9C5D-FF960AF59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1088" y="65154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2925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Overview</a:t>
            </a:r>
            <a:endParaRPr sz="36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462981" y="1411875"/>
            <a:ext cx="7804547" cy="35313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0072"/>
                </a:solidFill>
              </a:rPr>
              <a:t>Relevant genomic tests </a:t>
            </a:r>
          </a:p>
          <a:p>
            <a:pPr lvl="2"/>
            <a:r>
              <a:rPr lang="en-GB" dirty="0">
                <a:solidFill>
                  <a:srgbClr val="330072"/>
                </a:solidFill>
              </a:rPr>
              <a:t>Somatic</a:t>
            </a:r>
          </a:p>
          <a:p>
            <a:pPr lvl="2"/>
            <a:r>
              <a:rPr lang="en-GB" dirty="0">
                <a:solidFill>
                  <a:srgbClr val="330072"/>
                </a:solidFill>
              </a:rPr>
              <a:t>Germline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0072"/>
                </a:solidFill>
              </a:rPr>
              <a:t>Genomic Test Directory eligibility criteria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0072"/>
                </a:solidFill>
              </a:rPr>
              <a:t>Assessing eligibility for testing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0072"/>
                </a:solidFill>
              </a:rPr>
              <a:t>Choosing the right test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0072"/>
                </a:solidFill>
              </a:rPr>
              <a:t>When to refer onward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>
              <a:solidFill>
                <a:srgbClr val="330072"/>
              </a:solidFill>
            </a:endParaRPr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AD7BD9-C9E8-E199-349A-32654330C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6453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2462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FD7960-5C97-4A5A-A3ED-EB2717B4D43A}"/>
              </a:ext>
            </a:extLst>
          </p:cNvPr>
          <p:cNvSpPr/>
          <p:nvPr/>
        </p:nvSpPr>
        <p:spPr>
          <a:xfrm>
            <a:off x="2437142" y="1683567"/>
            <a:ext cx="5951282" cy="4874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altLang="en-US" sz="2400" b="1" dirty="0"/>
          </a:p>
        </p:txBody>
      </p:sp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40CD9D08-5588-4EB6-84D1-DBE084C08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201" y="3428999"/>
            <a:ext cx="2289761" cy="2289761"/>
          </a:xfrm>
          <a:prstGeom prst="rect">
            <a:avLst/>
          </a:prstGeom>
        </p:spPr>
      </p:pic>
      <p:sp>
        <p:nvSpPr>
          <p:cNvPr id="6" name="Double-click to edit">
            <a:extLst>
              <a:ext uri="{FF2B5EF4-FFF2-40B4-BE49-F238E27FC236}">
                <a16:creationId xmlns:a16="http://schemas.microsoft.com/office/drawing/2014/main" id="{2912DB53-0021-4FB1-AECE-B3A9FD7A85DC}"/>
              </a:ext>
            </a:extLst>
          </p:cNvPr>
          <p:cNvSpPr txBox="1">
            <a:spLocks/>
          </p:cNvSpPr>
          <p:nvPr/>
        </p:nvSpPr>
        <p:spPr>
          <a:xfrm>
            <a:off x="467544" y="468279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>
                <a:solidFill>
                  <a:srgbClr val="BF0078"/>
                </a:solidFill>
              </a:rPr>
              <a:t>R430</a:t>
            </a:r>
            <a:r>
              <a:rPr lang="en-GB" sz="2812" b="1" dirty="0">
                <a:solidFill>
                  <a:srgbClr val="BF0078"/>
                </a:solidFill>
              </a:rPr>
              <a:t> eligibility – own diagnosis (male)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CED0FD2-B8F1-AEB7-3DCB-2013E59A14D7}"/>
              </a:ext>
            </a:extLst>
          </p:cNvPr>
          <p:cNvSpPr/>
          <p:nvPr/>
        </p:nvSpPr>
        <p:spPr>
          <a:xfrm>
            <a:off x="4139952" y="4033891"/>
            <a:ext cx="4896544" cy="730828"/>
          </a:xfrm>
          <a:prstGeom prst="wedgeRoundRectCallout">
            <a:avLst>
              <a:gd name="adj1" fmla="val -84877"/>
              <a:gd name="adj2" fmla="val -766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800" dirty="0"/>
              <a:t>‘Are you aware of any Ashkenazi Jewish ancestry in your family?’ 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75D3268-1D78-890E-59CE-4A92A6F233E7}"/>
              </a:ext>
            </a:extLst>
          </p:cNvPr>
          <p:cNvSpPr/>
          <p:nvPr/>
        </p:nvSpPr>
        <p:spPr>
          <a:xfrm>
            <a:off x="3913108" y="2990410"/>
            <a:ext cx="5123388" cy="881337"/>
          </a:xfrm>
          <a:prstGeom prst="wedgeRoundRectCallout">
            <a:avLst>
              <a:gd name="adj1" fmla="val -85661"/>
              <a:gd name="adj2" fmla="val 261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800" dirty="0"/>
              <a:t>‘What age were you </a:t>
            </a:r>
            <a:r>
              <a:rPr lang="en-US" altLang="en-US" sz="1800" i="1" dirty="0"/>
              <a:t>first </a:t>
            </a:r>
            <a:r>
              <a:rPr lang="en-US" altLang="en-US" sz="1800" dirty="0"/>
              <a:t>diagnosed with cancer?’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C42A00-77E4-8EDB-FF8E-C65D688A1FE6}"/>
              </a:ext>
            </a:extLst>
          </p:cNvPr>
          <p:cNvSpPr/>
          <p:nvPr/>
        </p:nvSpPr>
        <p:spPr>
          <a:xfrm>
            <a:off x="3347864" y="5174433"/>
            <a:ext cx="3888432" cy="730829"/>
          </a:xfrm>
          <a:prstGeom prst="wedgeRoundRectCallout">
            <a:avLst>
              <a:gd name="adj1" fmla="val -87825"/>
              <a:gd name="adj2" fmla="val -2143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800" dirty="0"/>
              <a:t>Is this a metastatic cancer?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D144B-6D57-929D-1E75-65B892A463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78" r="3054" b="72222"/>
          <a:stretch/>
        </p:blipFill>
        <p:spPr>
          <a:xfrm>
            <a:off x="815141" y="1481193"/>
            <a:ext cx="6172308" cy="1375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50235-1E03-A321-4D41-1F700FB2FA5F}"/>
              </a:ext>
            </a:extLst>
          </p:cNvPr>
          <p:cNvSpPr txBox="1"/>
          <p:nvPr/>
        </p:nvSpPr>
        <p:spPr>
          <a:xfrm>
            <a:off x="983449" y="2021656"/>
            <a:ext cx="5892808" cy="4712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8F6B73-C4C4-BC8E-EF04-132D7435A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1696" y="640567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"/>
    </mc:Choice>
    <mc:Fallback xmlns="">
      <p:transition spd="slow" advTm="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Germline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4962C9-0802-0E95-60C6-0C0C9A9A0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3112"/>
          <a:stretch/>
        </p:blipFill>
        <p:spPr>
          <a:xfrm>
            <a:off x="361263" y="1804788"/>
            <a:ext cx="6619525" cy="2126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70F36-EEBA-F7D0-4870-C849C1067C73}"/>
              </a:ext>
            </a:extLst>
          </p:cNvPr>
          <p:cNvSpPr txBox="1"/>
          <p:nvPr/>
        </p:nvSpPr>
        <p:spPr>
          <a:xfrm>
            <a:off x="503153" y="3010951"/>
            <a:ext cx="6004001" cy="360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68A4C6-DABD-4096-6887-81CDF6F7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4552" y="6439628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6082A-8C70-B830-6325-324624B20557}"/>
              </a:ext>
            </a:extLst>
          </p:cNvPr>
          <p:cNvSpPr txBox="1"/>
          <p:nvPr/>
        </p:nvSpPr>
        <p:spPr>
          <a:xfrm>
            <a:off x="367048" y="5945697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30072"/>
                </a:solidFill>
              </a:rPr>
              <a:t>8 genes on R430: BRCA1, BRCA2, ATM, CHEK2, PALB2, MLH1, MSH2, MSH6</a:t>
            </a:r>
          </a:p>
        </p:txBody>
      </p:sp>
    </p:spTree>
    <p:extLst>
      <p:ext uri="{BB962C8B-B14F-4D97-AF65-F5344CB8AC3E}">
        <p14:creationId xmlns:p14="http://schemas.microsoft.com/office/powerpoint/2010/main" val="1273576318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Germline vs somatic testing </a:t>
            </a:r>
            <a:endParaRPr sz="36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539553" y="1196752"/>
            <a:ext cx="3816424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GB" sz="2200" b="1" u="sng" dirty="0">
                <a:solidFill>
                  <a:srgbClr val="330072"/>
                </a:solidFill>
              </a:rPr>
              <a:t>Germline variant </a:t>
            </a:r>
          </a:p>
          <a:p>
            <a:pPr marL="57150" indent="0">
              <a:buNone/>
            </a:pPr>
            <a:r>
              <a:rPr lang="en-GB" sz="1800" dirty="0">
                <a:solidFill>
                  <a:srgbClr val="330072"/>
                </a:solidFill>
              </a:rPr>
              <a:t>-‘C</a:t>
            </a:r>
            <a:r>
              <a:rPr lang="en-GB" sz="1800" b="0" i="0" dirty="0">
                <a:solidFill>
                  <a:srgbClr val="330072"/>
                </a:solidFill>
                <a:effectLst/>
              </a:rPr>
              <a:t>onstitutional’ variant</a:t>
            </a:r>
            <a:endParaRPr lang="en-GB" sz="1800" dirty="0">
              <a:solidFill>
                <a:srgbClr val="330072"/>
              </a:solidFill>
            </a:endParaRPr>
          </a:p>
          <a:p>
            <a:pPr marL="57150" indent="0">
              <a:buNone/>
            </a:pPr>
            <a:r>
              <a:rPr lang="en-GB" sz="1800" dirty="0">
                <a:solidFill>
                  <a:srgbClr val="330072"/>
                </a:solidFill>
              </a:rPr>
              <a:t>-Present in germ cells (egg and sperm)</a:t>
            </a:r>
            <a:endParaRPr lang="en-GB" sz="1800" b="0" i="0" dirty="0">
              <a:solidFill>
                <a:srgbClr val="330072"/>
              </a:solidFill>
              <a:effectLst/>
            </a:endParaRPr>
          </a:p>
          <a:p>
            <a:pPr marL="57150" indent="0">
              <a:buNone/>
            </a:pPr>
            <a:r>
              <a:rPr lang="en-GB" sz="1800" dirty="0">
                <a:solidFill>
                  <a:srgbClr val="330072"/>
                </a:solidFill>
              </a:rPr>
              <a:t>-Can be passed on to offspring</a:t>
            </a:r>
          </a:p>
          <a:p>
            <a:pPr marL="0" indent="0" algn="l">
              <a:buNone/>
            </a:pPr>
            <a:endParaRPr lang="en-GB" sz="2200" dirty="0">
              <a:solidFill>
                <a:srgbClr val="330072"/>
              </a:solidFill>
            </a:endParaRPr>
          </a:p>
          <a:p>
            <a:pPr marL="457200" lvl="1" indent="0"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None/>
            </a:pPr>
            <a:endParaRPr lang="en-GB" sz="2200" b="0" i="0" dirty="0">
              <a:solidFill>
                <a:srgbClr val="330072"/>
              </a:solidFill>
              <a:effectLst/>
              <a:latin typeface="Frutiger W01"/>
            </a:endParaRPr>
          </a:p>
          <a:p>
            <a:pPr marL="457200" lvl="1" indent="0">
              <a:buNone/>
            </a:pPr>
            <a:endParaRPr lang="en-GB" sz="2200" b="0" i="0" dirty="0">
              <a:solidFill>
                <a:srgbClr val="330072"/>
              </a:solidFill>
              <a:effectLst/>
              <a:latin typeface="Frutiger W01"/>
            </a:endParaRPr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07650" y="5052544"/>
            <a:ext cx="2853568" cy="1816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EE64CF-8ECA-F390-3F05-5E5F17D14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725" y="6453336"/>
            <a:ext cx="304800" cy="304800"/>
          </a:xfrm>
          <a:prstGeom prst="rect">
            <a:avLst/>
          </a:prstGeom>
        </p:spPr>
      </p:pic>
      <p:sp>
        <p:nvSpPr>
          <p:cNvPr id="2" name="Double-click to edit">
            <a:extLst>
              <a:ext uri="{FF2B5EF4-FFF2-40B4-BE49-F238E27FC236}">
                <a16:creationId xmlns:a16="http://schemas.microsoft.com/office/drawing/2014/main" id="{E75DC776-0BC9-6689-E84B-F1D032FB23E7}"/>
              </a:ext>
            </a:extLst>
          </p:cNvPr>
          <p:cNvSpPr txBox="1">
            <a:spLocks/>
          </p:cNvSpPr>
          <p:nvPr/>
        </p:nvSpPr>
        <p:spPr>
          <a:xfrm>
            <a:off x="4484700" y="1188159"/>
            <a:ext cx="4680520" cy="253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 panose="020B0604020202020204" pitchFamily="34" charset="0"/>
              <a:buNone/>
            </a:pPr>
            <a:r>
              <a:rPr lang="en-GB" sz="2200" b="1" u="sng" dirty="0">
                <a:solidFill>
                  <a:srgbClr val="330072"/>
                </a:solidFill>
              </a:rPr>
              <a:t>Somatic variants </a:t>
            </a:r>
          </a:p>
          <a:p>
            <a:pPr marL="5715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330072"/>
                </a:solidFill>
              </a:rPr>
              <a:t>-All the other cells of the body</a:t>
            </a:r>
            <a:endParaRPr lang="en-GB" sz="1800" b="1" u="sng" dirty="0">
              <a:solidFill>
                <a:srgbClr val="330072"/>
              </a:solidFill>
            </a:endParaRPr>
          </a:p>
          <a:p>
            <a:pPr marL="5715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330072"/>
                </a:solidFill>
              </a:rPr>
              <a:t>-Changes to the DNA of somatic cells </a:t>
            </a:r>
          </a:p>
          <a:p>
            <a:pPr marL="5715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330072"/>
                </a:solidFill>
              </a:rPr>
              <a:t>-Occur in a single body cell initially: only tissues derived from original altered cell are affected</a:t>
            </a:r>
          </a:p>
          <a:p>
            <a:pPr marL="5715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330072"/>
                </a:solidFill>
              </a:rPr>
              <a:t>-Cannot be inherited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>
              <a:solidFill>
                <a:srgbClr val="330072"/>
              </a:solidFill>
              <a:latin typeface="Frutiger W01"/>
            </a:endParaRPr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E3B2319E-132A-F34D-6882-E9F8DC2052E8}"/>
              </a:ext>
            </a:extLst>
          </p:cNvPr>
          <p:cNvSpPr txBox="1">
            <a:spLocks/>
          </p:cNvSpPr>
          <p:nvPr/>
        </p:nvSpPr>
        <p:spPr>
          <a:xfrm>
            <a:off x="551153" y="3976654"/>
            <a:ext cx="8582793" cy="905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30072"/>
                </a:solidFill>
              </a:rPr>
              <a:t>Most cancers are a result of </a:t>
            </a:r>
            <a:r>
              <a:rPr lang="en-GB" sz="2000" i="1" dirty="0">
                <a:solidFill>
                  <a:srgbClr val="330072"/>
                </a:solidFill>
              </a:rPr>
              <a:t>somatic</a:t>
            </a:r>
            <a:r>
              <a:rPr lang="en-GB" sz="2000" dirty="0">
                <a:solidFill>
                  <a:srgbClr val="330072"/>
                </a:solidFill>
              </a:rPr>
              <a:t> variants that have accumulated in the cancer genome (but are not present in all cells of the body)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330072"/>
              </a:solidFill>
              <a:latin typeface="Frutiger W01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330072"/>
              </a:solidFill>
              <a:latin typeface="Frutiger W01"/>
            </a:endParaRPr>
          </a:p>
        </p:txBody>
      </p:sp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B4C6450D-1189-182D-FC0D-2FAF7004F153}"/>
              </a:ext>
            </a:extLst>
          </p:cNvPr>
          <p:cNvSpPr txBox="1">
            <a:spLocks/>
          </p:cNvSpPr>
          <p:nvPr/>
        </p:nvSpPr>
        <p:spPr>
          <a:xfrm>
            <a:off x="518043" y="5059915"/>
            <a:ext cx="6513855" cy="905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30072"/>
                </a:solidFill>
              </a:rPr>
              <a:t>Small portion of all cancers are driven by an underlying </a:t>
            </a:r>
            <a:r>
              <a:rPr lang="en-GB" sz="2000" i="1" dirty="0">
                <a:solidFill>
                  <a:srgbClr val="330072"/>
                </a:solidFill>
              </a:rPr>
              <a:t>germline</a:t>
            </a:r>
            <a:r>
              <a:rPr lang="en-GB" sz="2000" dirty="0">
                <a:solidFill>
                  <a:srgbClr val="330072"/>
                </a:solidFill>
              </a:rPr>
              <a:t> variant in a cancer predisposition gene. </a:t>
            </a:r>
            <a:endParaRPr lang="en-GB" sz="2000" dirty="0">
              <a:solidFill>
                <a:srgbClr val="330072"/>
              </a:solidFill>
              <a:latin typeface="Frutiger W01"/>
            </a:endParaRPr>
          </a:p>
        </p:txBody>
      </p:sp>
    </p:spTree>
    <p:extLst>
      <p:ext uri="{BB962C8B-B14F-4D97-AF65-F5344CB8AC3E}">
        <p14:creationId xmlns:p14="http://schemas.microsoft.com/office/powerpoint/2010/main" val="2760861240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200" b="1" dirty="0"/>
              <a:t>The Genomic Test Directory</a:t>
            </a:r>
            <a:endParaRPr sz="32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179512" y="6446684"/>
            <a:ext cx="9036495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>
                <a:solidFill>
                  <a:srgbClr val="3F5664"/>
                </a:solidFill>
                <a:latin typeface="Source Sans Pro" panose="020B0503030403020204" pitchFamily="34" charset="0"/>
                <a:hlinkClick r:id="rId5"/>
              </a:rPr>
              <a:t>https://www.england.nhs.uk/publication/national-genomic-test-directories/</a:t>
            </a:r>
            <a:endParaRPr lang="en-GB" sz="2000" u="sng" dirty="0">
              <a:solidFill>
                <a:srgbClr val="3F5664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sz="2000" u="sng" dirty="0">
              <a:solidFill>
                <a:srgbClr val="3F5664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sz="2000" u="sng" dirty="0">
              <a:solidFill>
                <a:srgbClr val="3F5664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AE636-5C43-BEA0-E3AA-374106ACAC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18"/>
          <a:stretch/>
        </p:blipFill>
        <p:spPr>
          <a:xfrm>
            <a:off x="826086" y="980728"/>
            <a:ext cx="5085825" cy="3283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72F33-6A45-ABF4-5461-280732F8AB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71" b="50411"/>
          <a:stretch/>
        </p:blipFill>
        <p:spPr>
          <a:xfrm>
            <a:off x="806115" y="4348245"/>
            <a:ext cx="5105796" cy="113014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FDA8BD7-4ED2-7366-02C7-2D9A5F5B1D29}"/>
              </a:ext>
            </a:extLst>
          </p:cNvPr>
          <p:cNvSpPr/>
          <p:nvPr/>
        </p:nvSpPr>
        <p:spPr>
          <a:xfrm>
            <a:off x="179512" y="2487806"/>
            <a:ext cx="432048" cy="2139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DE683E2-B668-50E5-7703-99EDD4E3198F}"/>
              </a:ext>
            </a:extLst>
          </p:cNvPr>
          <p:cNvSpPr/>
          <p:nvPr/>
        </p:nvSpPr>
        <p:spPr>
          <a:xfrm>
            <a:off x="168085" y="4717930"/>
            <a:ext cx="432048" cy="2139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11FE2-BA40-BA72-DB7C-76C91C95D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98F94E-CBFA-995A-02E0-F8EEC89C52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314"/>
          <a:stretch/>
        </p:blipFill>
        <p:spPr>
          <a:xfrm>
            <a:off x="806115" y="5293598"/>
            <a:ext cx="5105796" cy="11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336"/>
      </p:ext>
    </p:extLst>
  </p:cSld>
  <p:clrMapOvr>
    <a:masterClrMapping/>
  </p:clrMapOvr>
  <p:transition spd="med" advTm="9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12095-F25D-9563-0887-F5FB3F2A5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3" t="14029"/>
          <a:stretch/>
        </p:blipFill>
        <p:spPr>
          <a:xfrm>
            <a:off x="102080" y="2146756"/>
            <a:ext cx="3479170" cy="809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E843C-B193-2E96-05EB-78007B4DDF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96" b="8681"/>
          <a:stretch/>
        </p:blipFill>
        <p:spPr>
          <a:xfrm>
            <a:off x="116864" y="1160723"/>
            <a:ext cx="3960440" cy="65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AA1D5F-C4E3-261E-8801-862F583C41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59" b="4511"/>
          <a:stretch/>
        </p:blipFill>
        <p:spPr>
          <a:xfrm>
            <a:off x="103367" y="3548527"/>
            <a:ext cx="3477883" cy="862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6225BD-6174-E424-FA74-2653473717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57" b="3018"/>
          <a:stretch/>
        </p:blipFill>
        <p:spPr>
          <a:xfrm>
            <a:off x="4482001" y="433516"/>
            <a:ext cx="4651683" cy="31007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A24D7B-F1D2-15D9-4F51-455828F029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69" t="6086"/>
          <a:stretch/>
        </p:blipFill>
        <p:spPr>
          <a:xfrm>
            <a:off x="4512679" y="3645024"/>
            <a:ext cx="4634619" cy="2194273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F18DAF-5DAF-6FAE-5BA9-11F300840740}"/>
              </a:ext>
            </a:extLst>
          </p:cNvPr>
          <p:cNvCxnSpPr>
            <a:cxnSpLocks/>
          </p:cNvCxnSpPr>
          <p:nvPr/>
        </p:nvCxnSpPr>
        <p:spPr>
          <a:xfrm flipH="1" flipV="1">
            <a:off x="3501996" y="1745087"/>
            <a:ext cx="980005" cy="19719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962A77-240E-B901-C2F2-F8BCA13CF9EA}"/>
              </a:ext>
            </a:extLst>
          </p:cNvPr>
          <p:cNvCxnSpPr>
            <a:cxnSpLocks/>
          </p:cNvCxnSpPr>
          <p:nvPr/>
        </p:nvCxnSpPr>
        <p:spPr>
          <a:xfrm flipH="1">
            <a:off x="3347864" y="3733484"/>
            <a:ext cx="1134137" cy="2463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E36214-DDF7-F733-1F2D-33EB777C756C}"/>
              </a:ext>
            </a:extLst>
          </p:cNvPr>
          <p:cNvCxnSpPr>
            <a:cxnSpLocks/>
          </p:cNvCxnSpPr>
          <p:nvPr/>
        </p:nvCxnSpPr>
        <p:spPr>
          <a:xfrm flipH="1" flipV="1">
            <a:off x="3184877" y="2955783"/>
            <a:ext cx="1297124" cy="7768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80F55EC-F50D-12D6-EEF2-5655A5E1180B}"/>
              </a:ext>
            </a:extLst>
          </p:cNvPr>
          <p:cNvSpPr txBox="1"/>
          <p:nvPr/>
        </p:nvSpPr>
        <p:spPr>
          <a:xfrm>
            <a:off x="4512679" y="3608736"/>
            <a:ext cx="4621005" cy="10081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71C7616-DA82-A9B0-839E-748F00B3F72B}"/>
              </a:ext>
            </a:extLst>
          </p:cNvPr>
          <p:cNvCxnSpPr>
            <a:cxnSpLocks/>
          </p:cNvCxnSpPr>
          <p:nvPr/>
        </p:nvCxnSpPr>
        <p:spPr>
          <a:xfrm flipH="1">
            <a:off x="3347864" y="5453759"/>
            <a:ext cx="1149476" cy="5289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53FF7CB-91E4-DE24-8B1F-B11519378F05}"/>
              </a:ext>
            </a:extLst>
          </p:cNvPr>
          <p:cNvSpPr txBox="1"/>
          <p:nvPr/>
        </p:nvSpPr>
        <p:spPr>
          <a:xfrm>
            <a:off x="251520" y="6195174"/>
            <a:ext cx="293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M218 somatic (tumour) testing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E64C9-E61C-B597-B241-4518D3F2E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E2DF5-F990-66B2-6561-5B8549CBF3A4}"/>
              </a:ext>
            </a:extLst>
          </p:cNvPr>
          <p:cNvSpPr txBox="1"/>
          <p:nvPr/>
        </p:nvSpPr>
        <p:spPr>
          <a:xfrm>
            <a:off x="4499992" y="4769248"/>
            <a:ext cx="4621005" cy="10081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63532-114D-5DC2-1E2E-D81954E2F479}"/>
              </a:ext>
            </a:extLst>
          </p:cNvPr>
          <p:cNvSpPr txBox="1"/>
          <p:nvPr/>
        </p:nvSpPr>
        <p:spPr>
          <a:xfrm>
            <a:off x="102080" y="765577"/>
            <a:ext cx="293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highlight>
                  <a:srgbClr val="FFFF00"/>
                </a:highlight>
              </a:rPr>
              <a:t>Germline tests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C1BAD-5E6D-2FB4-8232-D3AF0F78A784}"/>
              </a:ext>
            </a:extLst>
          </p:cNvPr>
          <p:cNvSpPr txBox="1"/>
          <p:nvPr/>
        </p:nvSpPr>
        <p:spPr>
          <a:xfrm>
            <a:off x="244654" y="5838033"/>
            <a:ext cx="293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highlight>
                  <a:srgbClr val="FFFF00"/>
                </a:highlight>
              </a:rPr>
              <a:t>Somatic test</a:t>
            </a:r>
          </a:p>
        </p:txBody>
      </p:sp>
    </p:spTree>
    <p:extLst>
      <p:ext uri="{BB962C8B-B14F-4D97-AF65-F5344CB8AC3E}">
        <p14:creationId xmlns:p14="http://schemas.microsoft.com/office/powerpoint/2010/main" val="25836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BEA03-A15D-FAF7-31A5-8DF628807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8" b="810"/>
          <a:stretch/>
        </p:blipFill>
        <p:spPr>
          <a:xfrm>
            <a:off x="323528" y="116631"/>
            <a:ext cx="5380776" cy="6620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7868ED-43F1-1E6F-A365-265742E97E9F}"/>
              </a:ext>
            </a:extLst>
          </p:cNvPr>
          <p:cNvSpPr txBox="1"/>
          <p:nvPr/>
        </p:nvSpPr>
        <p:spPr>
          <a:xfrm>
            <a:off x="323528" y="260648"/>
            <a:ext cx="5112568" cy="10081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11C35-96E5-8A93-4B75-289357D57426}"/>
              </a:ext>
            </a:extLst>
          </p:cNvPr>
          <p:cNvSpPr txBox="1"/>
          <p:nvPr/>
        </p:nvSpPr>
        <p:spPr>
          <a:xfrm>
            <a:off x="395536" y="1700808"/>
            <a:ext cx="5308768" cy="108011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C3CF0-3CC1-8D2A-D119-A57B2D570CE3}"/>
              </a:ext>
            </a:extLst>
          </p:cNvPr>
          <p:cNvCxnSpPr>
            <a:cxnSpLocks/>
          </p:cNvCxnSpPr>
          <p:nvPr/>
        </p:nvCxnSpPr>
        <p:spPr>
          <a:xfrm flipH="1">
            <a:off x="5787330" y="2180876"/>
            <a:ext cx="648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4B8FA1-9D66-7108-6C0A-8B28EE1D312A}"/>
              </a:ext>
            </a:extLst>
          </p:cNvPr>
          <p:cNvSpPr txBox="1"/>
          <p:nvPr/>
        </p:nvSpPr>
        <p:spPr>
          <a:xfrm>
            <a:off x="6436890" y="2050071"/>
            <a:ext cx="2025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Consider if more applicable.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E8F87B-6661-D2BB-6F4E-95676F785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6064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750201" cy="11239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3600" b="1" dirty="0"/>
              <a:t>M218 Somatic (tumour) testing </a:t>
            </a:r>
            <a:endParaRPr sz="36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290432" y="5041046"/>
            <a:ext cx="2853568" cy="18169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0AD38-5864-B0DA-4F87-5C3B8F30EF54}"/>
              </a:ext>
            </a:extLst>
          </p:cNvPr>
          <p:cNvSpPr txBox="1"/>
          <p:nvPr/>
        </p:nvSpPr>
        <p:spPr>
          <a:xfrm>
            <a:off x="633179" y="1340768"/>
            <a:ext cx="78045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Eligibility:</a:t>
            </a:r>
          </a:p>
          <a:p>
            <a:r>
              <a:rPr lang="en-GB" sz="2000" b="1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Patient has metastatic castration</a:t>
            </a:r>
            <a:r>
              <a:rPr lang="en-GB" sz="2000" b="1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-resistant prostate cancer</a:t>
            </a:r>
          </a:p>
          <a:p>
            <a:endParaRPr lang="en-GB" dirty="0">
              <a:solidFill>
                <a:srgbClr val="3300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solidFill>
                <a:srgbClr val="3300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Identification of patients that would benefit from PARP inhibitors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Should be attempted first, germline analysis should only be performed if there’s insufficient tissue or somatic analysis failed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300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  21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Currently screens for BRCA1, BRCA2 per National Genomic Test Directory for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Likely pathogenic and pathogenic variants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300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Variants of Uncertain Significance (VUS) not reported</a:t>
            </a:r>
          </a:p>
          <a:p>
            <a:endParaRPr lang="en-GB" dirty="0">
              <a:solidFill>
                <a:srgbClr val="3300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solidFill>
                <a:srgbClr val="33007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6F6C9-2999-5455-A2B3-5AAA54904F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615.8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6309320"/>
            <a:ext cx="304800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2185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258125" y="5043906"/>
            <a:ext cx="2853568" cy="18169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0AD38-5864-B0DA-4F87-5C3B8F30EF54}"/>
              </a:ext>
            </a:extLst>
          </p:cNvPr>
          <p:cNvSpPr txBox="1"/>
          <p:nvPr/>
        </p:nvSpPr>
        <p:spPr>
          <a:xfrm>
            <a:off x="433975" y="188640"/>
            <a:ext cx="270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BF0078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Somatic test request form</a:t>
            </a:r>
          </a:p>
          <a:p>
            <a:endParaRPr lang="en-GB" b="1" dirty="0">
              <a:solidFill>
                <a:srgbClr val="BF007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CFD22-3939-6C92-190D-4738E4364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" r="944" b="2750"/>
          <a:stretch/>
        </p:blipFill>
        <p:spPr>
          <a:xfrm>
            <a:off x="159388" y="704140"/>
            <a:ext cx="4273765" cy="60897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B5ECA0-E752-3DF0-BF7B-1AA0F0210FE6}"/>
              </a:ext>
            </a:extLst>
          </p:cNvPr>
          <p:cNvSpPr/>
          <p:nvPr/>
        </p:nvSpPr>
        <p:spPr>
          <a:xfrm>
            <a:off x="159389" y="4077072"/>
            <a:ext cx="427376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E3C2DA-DC3A-297E-0575-E5334B150E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8" t="4643" r="2281" b="10680"/>
          <a:stretch/>
        </p:blipFill>
        <p:spPr>
          <a:xfrm>
            <a:off x="4613309" y="845884"/>
            <a:ext cx="4498384" cy="54289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FB88F5-FF83-DCC4-B1F8-9C171321F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48" y="64891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61487"/>
      </p:ext>
    </p:extLst>
  </p:cSld>
  <p:clrMapOvr>
    <a:masterClrMapping/>
  </p:clrMapOvr>
  <p:transition spd="med" advTm="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22C6CE-2E44-3757-6DEF-058E78B0CDF0}"/>
              </a:ext>
            </a:extLst>
          </p:cNvPr>
          <p:cNvSpPr txBox="1"/>
          <p:nvPr/>
        </p:nvSpPr>
        <p:spPr>
          <a:xfrm>
            <a:off x="2882012" y="719230"/>
            <a:ext cx="368785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FFPE sample sent to GLH for somatic (tumour) testing 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M218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084F614-AB88-1309-B343-B0602FF6301F}"/>
              </a:ext>
            </a:extLst>
          </p:cNvPr>
          <p:cNvSpPr/>
          <p:nvPr/>
        </p:nvSpPr>
        <p:spPr>
          <a:xfrm>
            <a:off x="4432405" y="346338"/>
            <a:ext cx="219843" cy="3600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2574D0-6259-3FB7-889A-10E4D4B4B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CE0A9F-0E08-8C69-49DE-99DE622E40E9}"/>
              </a:ext>
            </a:extLst>
          </p:cNvPr>
          <p:cNvSpPr txBox="1"/>
          <p:nvPr/>
        </p:nvSpPr>
        <p:spPr>
          <a:xfrm>
            <a:off x="3232620" y="47266"/>
            <a:ext cx="2541773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 identification &amp; consent for test </a:t>
            </a:r>
          </a:p>
        </p:txBody>
      </p:sp>
    </p:spTree>
    <p:extLst>
      <p:ext uri="{BB962C8B-B14F-4D97-AF65-F5344CB8AC3E}">
        <p14:creationId xmlns:p14="http://schemas.microsoft.com/office/powerpoint/2010/main" val="11479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9"/>
    </mc:Choice>
    <mc:Fallback xmlns="">
      <p:transition spd="slow" advTm="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3668</TotalTime>
  <Words>1412</Words>
  <Application>Microsoft Office PowerPoint</Application>
  <PresentationFormat>On-screen Show (4:3)</PresentationFormat>
  <Paragraphs>218</Paragraphs>
  <Slides>21</Slides>
  <Notes>19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Frutiger W01</vt:lpstr>
      <vt:lpstr>Google Sans</vt:lpstr>
      <vt:lpstr>Helvetica Neue</vt:lpstr>
      <vt:lpstr>Open Sans</vt:lpstr>
      <vt:lpstr>Source Sans Pro</vt:lpstr>
      <vt:lpstr>Office Theme</vt:lpstr>
      <vt:lpstr>PowerPoint Presentation</vt:lpstr>
      <vt:lpstr>Overview</vt:lpstr>
      <vt:lpstr>Germline vs somatic testing </vt:lpstr>
      <vt:lpstr>The Genomic Test Directory</vt:lpstr>
      <vt:lpstr>PowerPoint Presentation</vt:lpstr>
      <vt:lpstr>PowerPoint Presentation</vt:lpstr>
      <vt:lpstr>M218 Somatic (tumour) testing </vt:lpstr>
      <vt:lpstr>PowerPoint Presentation</vt:lpstr>
      <vt:lpstr>PowerPoint Presentation</vt:lpstr>
      <vt:lpstr>PowerPoint Presentation</vt:lpstr>
      <vt:lpstr>Somatic (tumour) testing </vt:lpstr>
      <vt:lpstr>PowerPoint Presentation</vt:lpstr>
      <vt:lpstr>Somatic (tumour) testing </vt:lpstr>
      <vt:lpstr>PowerPoint Presentation</vt:lpstr>
      <vt:lpstr>Somatic (tumour) testing </vt:lpstr>
      <vt:lpstr>PowerPoint Presentation</vt:lpstr>
      <vt:lpstr>Germline testing for inherited prostate cancer  </vt:lpstr>
      <vt:lpstr>Germline testing </vt:lpstr>
      <vt:lpstr>Germline testing </vt:lpstr>
      <vt:lpstr>PowerPoint Presentation</vt:lpstr>
      <vt:lpstr>Germline testing </vt:lpstr>
    </vt:vector>
  </TitlesOfParts>
  <Company>LWH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Breast Family History Team</dc:title>
  <dc:creator>Anna Whaite</dc:creator>
  <cp:lastModifiedBy>Sarah Maguire</cp:lastModifiedBy>
  <cp:revision>66</cp:revision>
  <dcterms:created xsi:type="dcterms:W3CDTF">2021-05-05T15:57:30Z</dcterms:created>
  <dcterms:modified xsi:type="dcterms:W3CDTF">2024-03-20T15:12:00Z</dcterms:modified>
</cp:coreProperties>
</file>