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28"/>
  </p:notesMasterIdLst>
  <p:sldIdLst>
    <p:sldId id="256" r:id="rId5"/>
    <p:sldId id="319" r:id="rId6"/>
    <p:sldId id="323" r:id="rId7"/>
    <p:sldId id="324" r:id="rId8"/>
    <p:sldId id="338" r:id="rId9"/>
    <p:sldId id="287" r:id="rId10"/>
    <p:sldId id="352" r:id="rId11"/>
    <p:sldId id="351" r:id="rId12"/>
    <p:sldId id="277" r:id="rId13"/>
    <p:sldId id="353" r:id="rId14"/>
    <p:sldId id="346" r:id="rId15"/>
    <p:sldId id="340" r:id="rId16"/>
    <p:sldId id="317" r:id="rId17"/>
    <p:sldId id="339" r:id="rId18"/>
    <p:sldId id="322" r:id="rId19"/>
    <p:sldId id="347" r:id="rId20"/>
    <p:sldId id="359" r:id="rId21"/>
    <p:sldId id="336" r:id="rId22"/>
    <p:sldId id="341" r:id="rId23"/>
    <p:sldId id="356" r:id="rId24"/>
    <p:sldId id="358" r:id="rId25"/>
    <p:sldId id="357" r:id="rId26"/>
    <p:sldId id="34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78"/>
    <a:srgbClr val="CC99FF"/>
    <a:srgbClr val="315ACF"/>
    <a:srgbClr val="BF41AD"/>
    <a:srgbClr val="C38A3D"/>
    <a:srgbClr val="AE2573"/>
    <a:srgbClr val="330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2" y="3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29324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 https://www.genomicseducation.hee.nhs.uk/image-library/ accessed 05.12.22</a:t>
            </a:r>
          </a:p>
        </p:txBody>
      </p:sp>
    </p:spTree>
    <p:extLst>
      <p:ext uri="{BB962C8B-B14F-4D97-AF65-F5344CB8AC3E}">
        <p14:creationId xmlns:p14="http://schemas.microsoft.com/office/powerpoint/2010/main" val="1647404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https://www.genomicseducation.hee.nhs.uk/cancer-genomics/ accessed 05.12.22</a:t>
            </a:r>
          </a:p>
        </p:txBody>
      </p:sp>
    </p:spTree>
    <p:extLst>
      <p:ext uri="{BB962C8B-B14F-4D97-AF65-F5344CB8AC3E}">
        <p14:creationId xmlns:p14="http://schemas.microsoft.com/office/powerpoint/2010/main" val="274220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OMIM and </a:t>
            </a:r>
            <a:r>
              <a:rPr lang="en-GB" dirty="0" err="1"/>
              <a:t>GeneReviews</a:t>
            </a:r>
            <a:r>
              <a:rPr lang="en-GB" dirty="0"/>
              <a:t> have detailed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9347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839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860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OMIM and </a:t>
            </a:r>
            <a:r>
              <a:rPr lang="en-GB" dirty="0" err="1"/>
              <a:t>GeneReviews</a:t>
            </a:r>
            <a:r>
              <a:rPr lang="en-GB" dirty="0"/>
              <a:t> have detailed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1531803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443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819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UK Cancer Genetics Group guidelines  https://www.ukcgg.org/information-education/ukcgg-leaflets-and-guidelines/ accessed 05.12.22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7ED37-EC8D-4444-9033-1F57E3AFBA7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884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934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 https://www.genomicseducation.hee.nhs.uk/image-library/ accessed 05.12.22</a:t>
            </a:r>
          </a:p>
        </p:txBody>
      </p:sp>
    </p:spTree>
    <p:extLst>
      <p:ext uri="{BB962C8B-B14F-4D97-AF65-F5344CB8AC3E}">
        <p14:creationId xmlns:p14="http://schemas.microsoft.com/office/powerpoint/2010/main" val="31052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use the term variant to describe versions of a gene.  Some variants are harmful, ‘pathogenic’, others are harmless, ‘benign’.  Some have uncertain significance, VUS – variants of uncertain significance. </a:t>
            </a:r>
          </a:p>
        </p:txBody>
      </p:sp>
    </p:spTree>
    <p:extLst>
      <p:ext uri="{BB962C8B-B14F-4D97-AF65-F5344CB8AC3E}">
        <p14:creationId xmlns:p14="http://schemas.microsoft.com/office/powerpoint/2010/main" val="307513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https://www.england.nhs.uk/publication/national-genomic-test-directories/</a:t>
            </a:r>
          </a:p>
          <a:p>
            <a:r>
              <a:rPr lang="en-GB" dirty="0"/>
              <a:t>My highlighting – this is the link for the eligibility PDF document, updated 3 times in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71FA6-B658-4F35-A0F9-3120E1A80D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159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992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OMIM and </a:t>
            </a:r>
            <a:r>
              <a:rPr lang="en-GB" dirty="0" err="1"/>
              <a:t>GeneReviews</a:t>
            </a:r>
            <a:r>
              <a:rPr lang="en-GB" dirty="0"/>
              <a:t> have detailed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58318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all carry two copies of each of these genes.  This is the chromosomes on which they are found.</a:t>
            </a:r>
          </a:p>
        </p:txBody>
      </p:sp>
    </p:spTree>
    <p:extLst>
      <p:ext uri="{BB962C8B-B14F-4D97-AF65-F5344CB8AC3E}">
        <p14:creationId xmlns:p14="http://schemas.microsoft.com/office/powerpoint/2010/main" val="88919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OMIM and </a:t>
            </a:r>
            <a:r>
              <a:rPr lang="en-GB" dirty="0" err="1"/>
              <a:t>GeneReviews</a:t>
            </a:r>
            <a:r>
              <a:rPr lang="en-GB" dirty="0"/>
              <a:t> have detailed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179659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gene can instruct how a protein should be made.  A pathogenic variant may lead to a </a:t>
            </a:r>
            <a:r>
              <a:rPr lang="en-GB" dirty="0" err="1"/>
              <a:t>nonfunctional</a:t>
            </a:r>
            <a:r>
              <a:rPr lang="en-GB" dirty="0"/>
              <a:t> or absent protein.  </a:t>
            </a:r>
          </a:p>
        </p:txBody>
      </p:sp>
    </p:spTree>
    <p:extLst>
      <p:ext uri="{BB962C8B-B14F-4D97-AF65-F5344CB8AC3E}">
        <p14:creationId xmlns:p14="http://schemas.microsoft.com/office/powerpoint/2010/main" val="164503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>
            <a:spLocks noGrp="1"/>
          </p:cNvSpPr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3AAB-2920-4B94-A676-F603432758AE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21882" y="9296400"/>
            <a:ext cx="354264" cy="348813"/>
          </a:xfrm>
        </p:spPr>
        <p:txBody>
          <a:bodyPr/>
          <a:lstStyle/>
          <a:p>
            <a:fld id="{60157D39-0892-4C1C-BD2C-F89CE1368E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16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>
            <a:spLocks noGrp="1"/>
          </p:cNvSpPr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>
            <a:spLocks noGrp="1"/>
          </p:cNvSpPr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>
            <a:spLocks noGrp="1"/>
          </p:cNvSpPr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>
            <a:spLocks noGrp="1"/>
          </p:cNvSpPr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eg"/>
          <p:cNvSpPr>
            <a:spLocks noGrp="1"/>
          </p:cNvSpPr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eg"/>
          <p:cNvSpPr>
            <a:spLocks noGrp="1"/>
          </p:cNvSpPr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visualsonline.cancer.gov/details.cfm?imageid=12495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genomicseducation.hee.nhs.uk/genotes/knowledge-hub/autosomal-dominant-inheritance/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sv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hyperlink" Target="https://www.england.nhs.uk/publication/national-genomic-test-directori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77510" y="1"/>
            <a:ext cx="7659126" cy="4876799"/>
            <a:chOff x="5377510" y="1"/>
            <a:chExt cx="7659126" cy="4876799"/>
          </a:xfrm>
        </p:grpSpPr>
        <p:pic>
          <p:nvPicPr>
            <p:cNvPr id="119" name="top right corner.png" descr="top right corn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7510" y="1"/>
              <a:ext cx="7659126" cy="48767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0" name="Liverpool Women's NHS Foiundation Trust WHITE.png" descr="Liverpool Women's NHS Foiundation Trust WHIT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8946" y="510135"/>
              <a:ext cx="3615512" cy="142812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827230" y="4321642"/>
            <a:ext cx="9865096" cy="3303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AE257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Mainstream Genomic Testing for </a:t>
            </a:r>
            <a:r>
              <a:rPr lang="en-GB" sz="4000" dirty="0">
                <a:solidFill>
                  <a:srgbClr val="AE2573"/>
                </a:solidFill>
              </a:rPr>
              <a:t>I</a:t>
            </a: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AE257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nherited </a:t>
            </a:r>
            <a:r>
              <a:rPr lang="en-GB" sz="4000" dirty="0">
                <a:solidFill>
                  <a:srgbClr val="AE2573"/>
                </a:solidFill>
              </a:rPr>
              <a:t>Prostate C</a:t>
            </a: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AE257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ancer </a:t>
            </a:r>
          </a:p>
          <a:p>
            <a:pPr algn="l"/>
            <a:r>
              <a:rPr lang="en-GB" sz="3600" dirty="0">
                <a:solidFill>
                  <a:srgbClr val="0070C0"/>
                </a:solidFill>
              </a:rPr>
              <a:t>I</a:t>
            </a:r>
            <a:r>
              <a:rPr kumimoji="0" lang="en-GB" sz="3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ntroduction to Genetic Testing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</a:p>
          <a:p>
            <a:pPr algn="l"/>
            <a:endParaRPr kumimoji="0" lang="en-GB" sz="20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>
                <a:solidFill>
                  <a:srgbClr val="330072"/>
                </a:solidFill>
              </a:rPr>
              <a:t>Anna Whaite, Registered Genetic Counsellor, 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330072"/>
                </a:solidFill>
                <a:effectLst/>
                <a:uFillTx/>
                <a:sym typeface="Helvetica Neue"/>
              </a:rPr>
              <a:t>GCRB 229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>
                <a:solidFill>
                  <a:srgbClr val="330072"/>
                </a:solidFill>
              </a:rPr>
              <a:t>Liverpool Centre for Genomic Medicine 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330072"/>
              </a:solidFill>
              <a:effectLst/>
              <a:uFillTx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0" dirty="0">
              <a:solidFill>
                <a:srgbClr val="33007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990" y="9125272"/>
            <a:ext cx="1130525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b="0" i="1" dirty="0">
                <a:solidFill>
                  <a:srgbClr val="330072"/>
                </a:solidFill>
              </a:rPr>
              <a:t>The </a:t>
            </a:r>
            <a:r>
              <a:rPr lang="en-GB" i="1" dirty="0">
                <a:solidFill>
                  <a:srgbClr val="AE2573"/>
                </a:solidFill>
              </a:rPr>
              <a:t>best people</a:t>
            </a:r>
            <a:r>
              <a:rPr lang="en-GB" b="0" i="1" dirty="0">
                <a:solidFill>
                  <a:srgbClr val="330072"/>
                </a:solidFill>
              </a:rPr>
              <a:t>, giving the </a:t>
            </a:r>
            <a:r>
              <a:rPr lang="en-GB" i="1" dirty="0">
                <a:solidFill>
                  <a:srgbClr val="AE2573"/>
                </a:solidFill>
              </a:rPr>
              <a:t>safest care</a:t>
            </a:r>
            <a:r>
              <a:rPr lang="en-GB" b="0" i="1" dirty="0">
                <a:solidFill>
                  <a:srgbClr val="330072"/>
                </a:solidFill>
              </a:rPr>
              <a:t>, providing </a:t>
            </a:r>
            <a:r>
              <a:rPr lang="en-GB" i="1" dirty="0">
                <a:solidFill>
                  <a:srgbClr val="AE2573"/>
                </a:solidFill>
              </a:rPr>
              <a:t>outstanding experiences</a:t>
            </a:r>
            <a:endParaRPr lang="en-GB" dirty="0">
              <a:solidFill>
                <a:srgbClr val="AE2573"/>
              </a:solidFill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330072"/>
              </a:solidFill>
              <a:effectLst/>
              <a:uFillTx/>
              <a:sym typeface="Helvetica Neue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4C6F152-9DB7-A825-1A1A-08FF13457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</p:cSld>
  <p:clrMapOvr>
    <a:masterClrMapping/>
  </p:clrMapOvr>
  <p:transition spd="med" advTm="18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22508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What genes are relevant?</a:t>
            </a:r>
            <a:endParaRPr sz="4000" b="1" dirty="0"/>
          </a:p>
        </p:txBody>
      </p:sp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982876" y="2070878"/>
            <a:ext cx="9767996" cy="6118289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8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BRCA1 and BRCA2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risk of breast/ovarian cancer in women</a:t>
            </a:r>
          </a:p>
          <a:p>
            <a:pPr marL="0" indent="0">
              <a:spcBef>
                <a:spcPts val="0"/>
              </a:spcBef>
              <a:buNone/>
            </a:pPr>
            <a:endParaRPr lang="en-GB" sz="28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8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PALB2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risk of breast/ovarian cancer* in women</a:t>
            </a:r>
          </a:p>
          <a:p>
            <a:pPr marL="0" indent="0">
              <a:spcBef>
                <a:spcPts val="0"/>
              </a:spcBef>
              <a:buNone/>
            </a:pPr>
            <a:endParaRPr lang="en-GB" sz="2800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8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CHEK2 or ATM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moderate risk of breast cancer, some variation, needs family history assessment</a:t>
            </a:r>
          </a:p>
          <a:p>
            <a:pPr>
              <a:spcBef>
                <a:spcPts val="0"/>
              </a:spcBef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Is one ‘very high risk’ ATM variant</a:t>
            </a:r>
          </a:p>
          <a:p>
            <a:pPr marL="0" indent="0">
              <a:spcBef>
                <a:spcPts val="0"/>
              </a:spcBef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MLH1, MSH2, MSH6, PMS2*</a:t>
            </a:r>
          </a:p>
          <a:p>
            <a:pPr>
              <a:spcBef>
                <a:spcPts val="0"/>
              </a:spcBef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Lynch syndrome genes</a:t>
            </a:r>
          </a:p>
          <a:p>
            <a:pPr>
              <a:spcBef>
                <a:spcPts val="0"/>
              </a:spcBef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Increased risk of colorectal and endometrial plus others such as prostate ovarian, gastric, renal pelvis, ureter, small bowel, glioblastoma, multiple sebaceous tumours, pancreas (gene specific risks) </a:t>
            </a:r>
          </a:p>
          <a:p>
            <a:pPr marL="0" indent="0">
              <a:spcBef>
                <a:spcPts val="0"/>
              </a:spcBef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3800" b="1" dirty="0">
                <a:solidFill>
                  <a:srgbClr val="BF00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risk in context of family history of cancer</a:t>
            </a:r>
          </a:p>
          <a:p>
            <a:pPr>
              <a:spcBef>
                <a:spcPts val="0"/>
              </a:spcBef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CanRisk assessment to create individualised risk estimates for breast/ovarian cancer in women</a:t>
            </a:r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845270F-95A7-E98E-0CBF-76D689B1B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FD6458-8021-B617-F998-97C3313E4062}"/>
              </a:ext>
            </a:extLst>
          </p:cNvPr>
          <p:cNvSpPr txBox="1"/>
          <p:nvPr/>
        </p:nvSpPr>
        <p:spPr>
          <a:xfrm>
            <a:off x="-986432" y="9256966"/>
            <a:ext cx="806489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*PMS2 gene not currently on prostate cancer panel</a:t>
            </a:r>
          </a:p>
        </p:txBody>
      </p:sp>
    </p:spTree>
    <p:extLst>
      <p:ext uri="{BB962C8B-B14F-4D97-AF65-F5344CB8AC3E}">
        <p14:creationId xmlns:p14="http://schemas.microsoft.com/office/powerpoint/2010/main" val="478092832"/>
      </p:ext>
    </p:extLst>
  </p:cSld>
  <p:clrMapOvr>
    <a:masterClrMapping/>
  </p:clrMapOvr>
  <p:transition spd="med" advTm="81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22508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Genes and their role</a:t>
            </a:r>
            <a:endParaRPr sz="4000" b="1" dirty="0"/>
          </a:p>
        </p:txBody>
      </p:sp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813768" y="1565627"/>
            <a:ext cx="11099800" cy="662234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BRCA1 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BRCA2 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en-GB" sz="24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24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ncer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genes 1 and 2)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instructions for making a protein involved in repairing damaged DNA, double stranded breaks, by homologous recombination</a:t>
            </a:r>
          </a:p>
          <a:p>
            <a:pPr marL="0" indent="0">
              <a:spcBef>
                <a:spcPts val="0"/>
              </a:spcBef>
            </a:pPr>
            <a:endParaRPr lang="en-GB" sz="24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PALB2 works with the BRCA2 protein, ‘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artner 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ocaliser of 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RCA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CHEK2 or checkpoint k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inase 2, a protein kinase that is activated in response to DNA damage, is involved in cell cycle arrest.</a:t>
            </a:r>
          </a:p>
          <a:p>
            <a:pPr marL="0" indent="0">
              <a:spcBef>
                <a:spcPts val="0"/>
              </a:spcBef>
            </a:pPr>
            <a:endParaRPr lang="en-GB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ATM protein is a member of a family of proteins that respond to DNA damage by phosphorylating key substrates involved in DNA repair and/or cell cycle control.  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with 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pathogenic variants (both copies of the ATM gene) have Ataxia-Telangiectasia.  In the classic form this causes progressive cerebellar ataxia beginning between ages one and four year.  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MLH1. MSH2, MSH6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PMS2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are called mismatch repair genes.  The protein they produce has a role in repairing errors in DNA that can occur when DNA is copied.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IHC testing may show a tumour has deficient or proficient MMR expression </a:t>
            </a:r>
          </a:p>
          <a:p>
            <a:pPr marL="0" indent="0">
              <a:spcBef>
                <a:spcPts val="0"/>
              </a:spcBef>
            </a:pP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GB" sz="900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7B2368-AAB2-E9D0-EE26-8327E08D1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9728461"/>
      </p:ext>
    </p:extLst>
  </p:cSld>
  <p:clrMapOvr>
    <a:masterClrMapping/>
  </p:clrMapOvr>
  <p:transition spd="med" advTm="110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Karyotype">
            <a:extLst>
              <a:ext uri="{FF2B5EF4-FFF2-40B4-BE49-F238E27FC236}">
                <a16:creationId xmlns:a16="http://schemas.microsoft.com/office/drawing/2014/main" id="{A9FEB271-4518-4DD4-B13A-BA6BAD044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58" y="1122458"/>
            <a:ext cx="8764786" cy="64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B1A939-A148-4E71-B9E7-B377F74B8FE0}"/>
              </a:ext>
            </a:extLst>
          </p:cNvPr>
          <p:cNvSpPr txBox="1"/>
          <p:nvPr/>
        </p:nvSpPr>
        <p:spPr>
          <a:xfrm>
            <a:off x="7017056" y="5884430"/>
            <a:ext cx="97412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BRCA1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21DB03-1B86-46CD-A710-06341743BBB6}"/>
              </a:ext>
            </a:extLst>
          </p:cNvPr>
          <p:cNvSpPr txBox="1"/>
          <p:nvPr/>
        </p:nvSpPr>
        <p:spPr>
          <a:xfrm>
            <a:off x="1520891" y="5854489"/>
            <a:ext cx="876714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BRCA2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5F3E54-CF5A-495F-B564-7A9DB301F36A}"/>
              </a:ext>
            </a:extLst>
          </p:cNvPr>
          <p:cNvSpPr txBox="1"/>
          <p:nvPr/>
        </p:nvSpPr>
        <p:spPr>
          <a:xfrm>
            <a:off x="5926336" y="5884431"/>
            <a:ext cx="87671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PALB2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F00C8B-0E03-47BD-946A-259B68F11F2F}"/>
              </a:ext>
            </a:extLst>
          </p:cNvPr>
          <p:cNvSpPr txBox="1"/>
          <p:nvPr/>
        </p:nvSpPr>
        <p:spPr>
          <a:xfrm>
            <a:off x="7017056" y="4365263"/>
            <a:ext cx="97412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ATM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C8C43-C1D4-4F9E-823F-39EEB37BD3B4}"/>
              </a:ext>
            </a:extLst>
          </p:cNvPr>
          <p:cNvSpPr txBox="1"/>
          <p:nvPr/>
        </p:nvSpPr>
        <p:spPr>
          <a:xfrm>
            <a:off x="6985225" y="7095820"/>
            <a:ext cx="974126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CHEK2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F409B0-EB98-7409-5589-CB54C8DA6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6879549"/>
      </p:ext>
    </p:extLst>
  </p:cSld>
  <p:clrMapOvr>
    <a:masterClrMapping/>
  </p:clrMapOvr>
  <p:transition spd="med" advTm="35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22508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Genes and cancer risk</a:t>
            </a:r>
            <a:endParaRPr sz="4000" b="1" dirty="0"/>
          </a:p>
        </p:txBody>
      </p:sp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982876" y="2070879"/>
            <a:ext cx="11099800" cy="32379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GB" sz="900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4F1BC-7E5E-471F-9F7B-D9B2B8C17596}"/>
              </a:ext>
            </a:extLst>
          </p:cNvPr>
          <p:cNvSpPr txBox="1"/>
          <p:nvPr/>
        </p:nvSpPr>
        <p:spPr>
          <a:xfrm>
            <a:off x="1101800" y="2122953"/>
            <a:ext cx="10980876" cy="44012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32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 function of cancer genes: tumour suppression</a:t>
            </a:r>
          </a:p>
          <a:p>
            <a:pPr algn="l"/>
            <a:r>
              <a:rPr lang="en-GB" sz="32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regulating cell division and replication or fixing damage</a:t>
            </a:r>
          </a:p>
          <a:p>
            <a:pPr algn="l"/>
            <a:endParaRPr lang="en-GB" sz="3200" b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32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Pathogenic variant alters cancer gene </a:t>
            </a:r>
          </a:p>
          <a:p>
            <a:pPr algn="l"/>
            <a:r>
              <a:rPr lang="en-GB" sz="32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work typically</a:t>
            </a:r>
          </a:p>
          <a:p>
            <a:pPr algn="l"/>
            <a:r>
              <a:rPr lang="en-GB" sz="32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damage occurs to other copy of gene pair there is a higher chance of cancer</a:t>
            </a:r>
          </a:p>
          <a:p>
            <a:pPr algn="l"/>
            <a:endParaRPr lang="en-GB" b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39EF02A-CCDF-E3C7-64ED-5E3E5BCC7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7826637"/>
      </p:ext>
    </p:extLst>
  </p:cSld>
  <p:clrMapOvr>
    <a:masterClrMapping/>
  </p:clrMapOvr>
  <p:transition spd="med" advTm="35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9A0F931-B3E8-429F-B39B-148C66B0C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2644552"/>
            <a:ext cx="11208274" cy="6336704"/>
          </a:xfrm>
          <a:prstGeom prst="rect">
            <a:avLst/>
          </a:prstGeom>
        </p:spPr>
      </p:pic>
      <p:sp>
        <p:nvSpPr>
          <p:cNvPr id="5" name="Double-click to edit">
            <a:extLst>
              <a:ext uri="{FF2B5EF4-FFF2-40B4-BE49-F238E27FC236}">
                <a16:creationId xmlns:a16="http://schemas.microsoft.com/office/drawing/2014/main" id="{19D86802-B578-436B-A515-2E23598EFF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22508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Implications of a pathogenic variant</a:t>
            </a:r>
            <a:endParaRPr sz="40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777529-7E45-4843-A390-55D64A0B4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58038"/>
      </p:ext>
    </p:extLst>
  </p:cSld>
  <p:clrMapOvr>
    <a:masterClrMapping/>
  </p:clrMapOvr>
  <p:transition spd="med" advTm="17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755000" y="7685111"/>
            <a:ext cx="3274288" cy="2084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745BA-0B62-4EC7-83D5-8F8B764AF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84" y="772344"/>
            <a:ext cx="11430211" cy="6552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0F562D-92F4-47FB-8943-9BBDF18A7568}"/>
              </a:ext>
            </a:extLst>
          </p:cNvPr>
          <p:cNvSpPr txBox="1"/>
          <p:nvPr/>
        </p:nvSpPr>
        <p:spPr>
          <a:xfrm>
            <a:off x="616805" y="7185839"/>
            <a:ext cx="9973757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dirty="0"/>
              <a:t>Germline variants </a:t>
            </a:r>
            <a:r>
              <a:rPr lang="en-GB" b="0" dirty="0"/>
              <a:t>–</a:t>
            </a:r>
            <a:r>
              <a:rPr lang="en-GB" dirty="0"/>
              <a:t> </a:t>
            </a:r>
            <a:r>
              <a:rPr lang="en-GB" b="0" dirty="0"/>
              <a:t>present in gametes and can be passed onto offspring (every cell in the entire organism will be affected)</a:t>
            </a:r>
          </a:p>
          <a:p>
            <a:pPr algn="l"/>
            <a:endParaRPr lang="en-GB" b="0" dirty="0"/>
          </a:p>
          <a:p>
            <a:pPr algn="l"/>
            <a:r>
              <a:rPr lang="en-GB" b="1" dirty="0"/>
              <a:t>Somatic</a:t>
            </a:r>
            <a:r>
              <a:rPr lang="en-GB" dirty="0"/>
              <a:t> variants </a:t>
            </a:r>
            <a:r>
              <a:rPr lang="en-GB" b="0" dirty="0"/>
              <a:t>–</a:t>
            </a:r>
            <a:r>
              <a:rPr lang="en-GB" dirty="0"/>
              <a:t> </a:t>
            </a:r>
            <a:r>
              <a:rPr lang="en-GB" b="0" dirty="0"/>
              <a:t>occur in a single body cell initially and cannot be inherited (only tissues derived from original altered cell are affected) </a:t>
            </a:r>
          </a:p>
          <a:p>
            <a:pPr algn="l"/>
            <a:endParaRPr lang="en-GB" b="0" dirty="0"/>
          </a:p>
          <a:p>
            <a:pPr algn="l"/>
            <a:r>
              <a:rPr lang="en-GB" b="0" dirty="0"/>
              <a:t>Most of this presentation refers to germline tests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1AD547-911A-45F5-91BF-505C820A8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09308"/>
      </p:ext>
    </p:extLst>
  </p:cSld>
  <p:clrMapOvr>
    <a:masterClrMapping/>
  </p:clrMapOvr>
  <p:transition spd="med" advTm="56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982876" y="2070879"/>
            <a:ext cx="11099800" cy="32379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GB" sz="900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46392" y="7325072"/>
            <a:ext cx="4058408" cy="258411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00DC6B-E82C-4737-8A17-4B28B8CE65F6}"/>
              </a:ext>
            </a:extLst>
          </p:cNvPr>
          <p:cNvSpPr txBox="1"/>
          <p:nvPr/>
        </p:nvSpPr>
        <p:spPr>
          <a:xfrm>
            <a:off x="885776" y="8872522"/>
            <a:ext cx="851715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endParaRPr lang="en-GB" sz="1600" b="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04147B7-E6B0-48C2-A036-8DC93001B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0" y="711801"/>
            <a:ext cx="10588668" cy="5956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34D3BC-7095-496B-8F5D-97AB998A131C}"/>
              </a:ext>
            </a:extLst>
          </p:cNvPr>
          <p:cNvSpPr txBox="1"/>
          <p:nvPr/>
        </p:nvSpPr>
        <p:spPr>
          <a:xfrm>
            <a:off x="604466" y="6641080"/>
            <a:ext cx="8373134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GB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cancer depends on which gene is involved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GB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4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ancer risk is affected by sex and age of person</a:t>
            </a:r>
          </a:p>
          <a:p>
            <a:pPr marL="0" indent="0" algn="l">
              <a:spcBef>
                <a:spcPts val="0"/>
              </a:spcBef>
            </a:pPr>
            <a:r>
              <a:rPr lang="en-GB" sz="24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Penetrance affected by other genetic and lifestyle factors</a:t>
            </a:r>
          </a:p>
          <a:p>
            <a:pPr marL="0" indent="0" algn="l">
              <a:spcBef>
                <a:spcPts val="0"/>
              </a:spcBef>
            </a:pPr>
            <a:endParaRPr lang="en-GB" sz="2400" b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Inheritance of risk is </a:t>
            </a:r>
            <a:r>
              <a:rPr lang="en-GB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dominant </a:t>
            </a:r>
            <a:r>
              <a:rPr lang="en-GB" sz="16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https://www.genomicseducation.hee.nhs.uk/genotes/knowledge-hub/autosomal-dominant-inheritance/</a:t>
            </a:r>
            <a:r>
              <a:rPr lang="en-GB" sz="1600" b="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accessed 27.02.23</a:t>
            </a:r>
          </a:p>
          <a:p>
            <a:pPr algn="l"/>
            <a:endParaRPr lang="en-GB" sz="1600" b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600" b="0" dirty="0">
                <a:hlinkClick r:id="rId8"/>
              </a:rPr>
              <a:t>https://visualsonline.cancer.gov/details.cfm?imageid=12495</a:t>
            </a:r>
            <a:r>
              <a:rPr lang="en-GB" sz="1600" b="0" dirty="0"/>
              <a:t> accessed 05.12.22</a:t>
            </a:r>
          </a:p>
          <a:p>
            <a:pPr algn="l"/>
            <a:endParaRPr lang="en-GB" sz="1600" b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1600" b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4838A2-5C53-4DA6-AABE-82F89C99F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36009"/>
      </p:ext>
    </p:extLst>
  </p:cSld>
  <p:clrMapOvr>
    <a:masterClrMapping/>
  </p:clrMapOvr>
  <p:transition spd="med" advTm="38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454556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Why dominant inheritance</a:t>
            </a:r>
            <a:endParaRPr sz="40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FFF0E-7EFE-4012-93FE-AA85BD8FCAE7}"/>
              </a:ext>
            </a:extLst>
          </p:cNvPr>
          <p:cNvSpPr txBox="1"/>
          <p:nvPr/>
        </p:nvSpPr>
        <p:spPr>
          <a:xfrm>
            <a:off x="885775" y="2036422"/>
            <a:ext cx="10729193" cy="4965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b="0" dirty="0"/>
              <a:t>Genes come in pairs (one on each copy of the chromosome)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b="0" dirty="0"/>
              <a:t>Only one copy is passed on from each parent in egg/sperm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b="0" dirty="0"/>
              <a:t>50% (1 in 2) chance of any gene from a pair gets passed 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b="0" dirty="0"/>
              <a:t>Having the pathogenic variant causes the increased cancer risk – the risk is dominant over the other copy of the gene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516E14-E201-4EE3-54BC-C8859083B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9612134"/>
      </p:ext>
    </p:extLst>
  </p:cSld>
  <p:clrMapOvr>
    <a:masterClrMapping/>
  </p:clrMapOvr>
  <p:transition spd="med" advTm="51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ctors affecting penetrance">
            <a:extLst>
              <a:ext uri="{FF2B5EF4-FFF2-40B4-BE49-F238E27FC236}">
                <a16:creationId xmlns:a16="http://schemas.microsoft.com/office/drawing/2014/main" id="{EF9A9025-A56A-40A7-94A4-C4BA38A7E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365" y="1169077"/>
            <a:ext cx="11632070" cy="74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-click to edit">
            <a:extLst>
              <a:ext uri="{FF2B5EF4-FFF2-40B4-BE49-F238E27FC236}">
                <a16:creationId xmlns:a16="http://schemas.microsoft.com/office/drawing/2014/main" id="{1C8AE26C-2D57-46D4-98E4-A4A9B45B06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22508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Risk and disease penetrance</a:t>
            </a:r>
            <a:endParaRPr sz="40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B6E94B-C8BF-4993-ABFF-3972A6EAC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82633"/>
      </p:ext>
    </p:extLst>
  </p:cSld>
  <p:clrMapOvr>
    <a:masterClrMapping/>
  </p:clrMapOvr>
  <p:transition spd="med" advTm="46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22508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Management implications </a:t>
            </a:r>
            <a:endParaRPr sz="40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phic 2" descr="Woman with solid fill">
            <a:extLst>
              <a:ext uri="{FF2B5EF4-FFF2-40B4-BE49-F238E27FC236}">
                <a16:creationId xmlns:a16="http://schemas.microsoft.com/office/drawing/2014/main" id="{C076552C-C45E-4ECF-9269-8E1314AE9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4048" y="2284512"/>
            <a:ext cx="3476312" cy="3476312"/>
          </a:xfrm>
          <a:prstGeom prst="rect">
            <a:avLst/>
          </a:prstGeom>
        </p:spPr>
      </p:pic>
      <p:pic>
        <p:nvPicPr>
          <p:cNvPr id="5" name="Graphic 4" descr="Man with solid fill">
            <a:extLst>
              <a:ext uri="{FF2B5EF4-FFF2-40B4-BE49-F238E27FC236}">
                <a16:creationId xmlns:a16="http://schemas.microsoft.com/office/drawing/2014/main" id="{AD5BDBF2-0364-4301-AD85-AA7DC1473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1911" y="2284512"/>
            <a:ext cx="3476312" cy="34763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80BBB2-F938-4C33-A4F0-15F17EAFA1A4}"/>
              </a:ext>
            </a:extLst>
          </p:cNvPr>
          <p:cNvSpPr/>
          <p:nvPr/>
        </p:nvSpPr>
        <p:spPr>
          <a:xfrm>
            <a:off x="1298029" y="3079935"/>
            <a:ext cx="1584176" cy="862648"/>
          </a:xfrm>
          <a:prstGeom prst="roundRect">
            <a:avLst/>
          </a:prstGeom>
          <a:solidFill>
            <a:srgbClr val="315AC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What gene?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C00CE1-CE5B-474B-9148-D04A73FEA968}"/>
              </a:ext>
            </a:extLst>
          </p:cNvPr>
          <p:cNvSpPr/>
          <p:nvPr/>
        </p:nvSpPr>
        <p:spPr>
          <a:xfrm>
            <a:off x="9425768" y="3519619"/>
            <a:ext cx="2254151" cy="862648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Significant family history?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81FBA-A034-45B5-82DC-D2148DFB8439}"/>
              </a:ext>
            </a:extLst>
          </p:cNvPr>
          <p:cNvSpPr/>
          <p:nvPr/>
        </p:nvSpPr>
        <p:spPr>
          <a:xfrm>
            <a:off x="1771532" y="5681217"/>
            <a:ext cx="2428065" cy="123721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Current cancer histology?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2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prognosis?</a:t>
            </a:r>
            <a:endParaRPr kumimoji="0" lang="en-GB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415491-13F2-4688-AA34-2918786BE17B}"/>
              </a:ext>
            </a:extLst>
          </p:cNvPr>
          <p:cNvSpPr/>
          <p:nvPr/>
        </p:nvSpPr>
        <p:spPr>
          <a:xfrm>
            <a:off x="1749872" y="4302532"/>
            <a:ext cx="1584176" cy="862648"/>
          </a:xfrm>
          <a:prstGeom prst="round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Age?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2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Sex?</a:t>
            </a:r>
            <a:endParaRPr kumimoji="0" lang="en-GB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99EA7C-C98C-453B-9BC6-F5CDE1EC10DB}"/>
              </a:ext>
            </a:extLst>
          </p:cNvPr>
          <p:cNvSpPr/>
          <p:nvPr/>
        </p:nvSpPr>
        <p:spPr>
          <a:xfrm>
            <a:off x="6814911" y="6141480"/>
            <a:ext cx="3024336" cy="1237218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Previous surgery</a:t>
            </a:r>
            <a:r>
              <a:rPr lang="en-GB" sz="22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Suitability for further surgery?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9662E5-9917-45A7-9FF5-B4A99A7E5024}"/>
              </a:ext>
            </a:extLst>
          </p:cNvPr>
          <p:cNvSpPr/>
          <p:nvPr/>
        </p:nvSpPr>
        <p:spPr>
          <a:xfrm>
            <a:off x="8904593" y="4815963"/>
            <a:ext cx="2428065" cy="86264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Life stage</a:t>
            </a:r>
            <a:r>
              <a:rPr lang="en-GB" sz="2200" b="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rPr>
              <a:t>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Family planning?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5A6747-6343-4283-BA79-84087CBEE2EC}"/>
              </a:ext>
            </a:extLst>
          </p:cNvPr>
          <p:cNvSpPr/>
          <p:nvPr/>
        </p:nvSpPr>
        <p:spPr>
          <a:xfrm>
            <a:off x="309712" y="8477896"/>
            <a:ext cx="2428065" cy="8626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Living relatives in contact?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F9DAB97-2920-443B-87DD-968AABD321C5}"/>
              </a:ext>
            </a:extLst>
          </p:cNvPr>
          <p:cNvSpPr/>
          <p:nvPr/>
        </p:nvSpPr>
        <p:spPr>
          <a:xfrm>
            <a:off x="4814620" y="6299826"/>
            <a:ext cx="1584176" cy="862648"/>
          </a:xfrm>
          <a:prstGeom prst="roundRect">
            <a:avLst/>
          </a:prstGeom>
          <a:solidFill>
            <a:srgbClr val="BF41A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Patient’s wishes?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107879-7F34-4EB2-9E35-1F0B8E27B5E8}"/>
              </a:ext>
            </a:extLst>
          </p:cNvPr>
          <p:cNvSpPr/>
          <p:nvPr/>
        </p:nvSpPr>
        <p:spPr>
          <a:xfrm>
            <a:off x="2985564" y="8477896"/>
            <a:ext cx="2428065" cy="862648"/>
          </a:xfrm>
          <a:prstGeom prst="round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Interest in research?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FCAE11-7D66-436B-8732-27B415874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43065"/>
      </p:ext>
    </p:extLst>
  </p:cSld>
  <p:clrMapOvr>
    <a:masterClrMapping/>
  </p:clrMapOvr>
  <p:transition spd="med" advTm="39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22508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Overview</a:t>
            </a:r>
            <a:endParaRPr sz="4000" b="1" dirty="0"/>
          </a:p>
        </p:txBody>
      </p:sp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957784" y="1636439"/>
            <a:ext cx="11099800" cy="55493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Genes/chromosomes and DNA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Terminology: </a:t>
            </a:r>
          </a:p>
          <a:p>
            <a:pPr marL="7302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Genetics vs genomics</a:t>
            </a:r>
          </a:p>
          <a:p>
            <a:pPr marL="7302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Cancer and genetics</a:t>
            </a:r>
          </a:p>
          <a:p>
            <a:pPr marL="7302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Pathogenic variants and penetrance</a:t>
            </a:r>
          </a:p>
          <a:p>
            <a:pPr marL="7302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Germline and sporadic variants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What genes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What next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future</a:t>
            </a:r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520C4C-7900-739A-C016-04983EF82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1629323"/>
      </p:ext>
    </p:extLst>
  </p:cSld>
  <p:clrMapOvr>
    <a:masterClrMapping/>
  </p:clrMapOvr>
  <p:transition spd="med" advTm="28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454556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Management implications </a:t>
            </a:r>
            <a:endParaRPr sz="40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FFF0E-7EFE-4012-93FE-AA85BD8FCAE7}"/>
              </a:ext>
            </a:extLst>
          </p:cNvPr>
          <p:cNvSpPr txBox="1"/>
          <p:nvPr/>
        </p:nvSpPr>
        <p:spPr>
          <a:xfrm>
            <a:off x="885776" y="2067198"/>
            <a:ext cx="10734476" cy="4903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sz="3200" dirty="0"/>
              <a:t>Does this affect treatment options?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b="0" dirty="0"/>
              <a:t>PARP inhibitors? BRCA1 and BRCA2, possibly more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3200" b="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Refer to genomic medicine to consider: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3200" b="0" dirty="0"/>
              <a:t>Review chance of other cancers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3200" b="0" dirty="0"/>
              <a:t>Screening and risk management options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3200" b="0" dirty="0"/>
              <a:t>Family matters- testing for ‘at risk’ relatives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800" b="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/>
              <a:t>Research options</a:t>
            </a: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9ADFD53-DB98-ECA7-38B1-F9B553956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9488278"/>
      </p:ext>
    </p:extLst>
  </p:cSld>
  <p:clrMapOvr>
    <a:masterClrMapping/>
  </p:clrMapOvr>
  <p:transition spd="med" advTm="60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454556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UK Cancer Genetics Group (CGG)</a:t>
            </a:r>
            <a:endParaRPr sz="40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FFF0E-7EFE-4012-93FE-AA85BD8FCAE7}"/>
              </a:ext>
            </a:extLst>
          </p:cNvPr>
          <p:cNvSpPr txBox="1"/>
          <p:nvPr/>
        </p:nvSpPr>
        <p:spPr>
          <a:xfrm>
            <a:off x="669752" y="7439199"/>
            <a:ext cx="8784976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3200" b="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800" b="0" dirty="0"/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0E873D-7EB7-F674-C1F4-D6E959389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92" y="1860848"/>
            <a:ext cx="3838575" cy="3276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FF5D97-AA71-5CA1-AB7F-96F8DDD40BAC}"/>
              </a:ext>
            </a:extLst>
          </p:cNvPr>
          <p:cNvSpPr txBox="1"/>
          <p:nvPr/>
        </p:nvSpPr>
        <p:spPr>
          <a:xfrm>
            <a:off x="770425" y="5435193"/>
            <a:ext cx="10224061" cy="27392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Subset of British Society for Genomic Medicine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0" dirty="0"/>
              <a:t>Gene specific management guidance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800" b="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0" dirty="0"/>
              <a:t>https://www.ukcgg.org/information-education/ukcgg-leaflets-and-guidelines/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3200" b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58ADA-F7B8-5DA7-FD45-85784C25C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4878" y="2150209"/>
            <a:ext cx="4646224" cy="186249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FA9B0F1-564E-D0F1-C2A9-8C307518B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5774744"/>
      </p:ext>
    </p:extLst>
  </p:cSld>
  <p:clrMapOvr>
    <a:masterClrMapping/>
  </p:clrMapOvr>
  <p:transition spd="med" advTm="17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F7F7-6EC3-4B9E-A8DF-3385D3BA5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E1AF0-4FC3-4B5B-897B-C9DA0F647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AD21F-D6AD-B3D3-0847-B37EF261A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328" y="0"/>
            <a:ext cx="6570290" cy="975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143-0E7E-7071-3726-C77810FBF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577" y="-19744"/>
            <a:ext cx="6663559" cy="9753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28D851F-6127-AAE8-E946-CB09227D9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925445"/>
      </p:ext>
    </p:extLst>
  </p:cSld>
  <p:clrMapOvr>
    <a:masterClrMapping/>
  </p:clrMapOvr>
  <p:transition spd="med" advTm="63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454556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The future</a:t>
            </a:r>
            <a:endParaRPr sz="4000" b="1" dirty="0"/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FFF0E-7EFE-4012-93FE-AA85BD8FCAE7}"/>
              </a:ext>
            </a:extLst>
          </p:cNvPr>
          <p:cNvSpPr txBox="1"/>
          <p:nvPr/>
        </p:nvSpPr>
        <p:spPr>
          <a:xfrm>
            <a:off x="945663" y="1853626"/>
            <a:ext cx="10734476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Understanding, options and guidance will change over time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0" dirty="0"/>
              <a:t>Family trees change over time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/>
            <a:r>
              <a:rPr lang="en-GB" sz="2800" b="0" dirty="0"/>
              <a:t>Cancer risk and management options will depend on genetic results and family history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800" b="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0" dirty="0"/>
              <a:t>National guidance including: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0" dirty="0"/>
              <a:t>	Cancer Genetics Group (CGG)</a:t>
            </a:r>
          </a:p>
          <a:p>
            <a:pPr algn="l"/>
            <a:r>
              <a:rPr lang="en-GB" sz="2800" b="0" dirty="0"/>
              <a:t>	Genomic Test Directory </a:t>
            </a:r>
          </a:p>
          <a:p>
            <a:pPr algn="l"/>
            <a:r>
              <a:rPr lang="en-GB" sz="2800" b="0" dirty="0"/>
              <a:t>	NICE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A7F006F-9DEE-F2EE-5207-ACF5719FB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48442" t="-548442" r="-548442" b="-548442"/>
          <a:stretch>
            <a:fillRect/>
          </a:stretch>
        </p:blipFill>
        <p:spPr>
          <a:xfrm>
            <a:off x="9961677" y="6710477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6872010"/>
      </p:ext>
    </p:extLst>
  </p:cSld>
  <p:clrMapOvr>
    <a:masterClrMapping/>
  </p:clrMapOvr>
  <p:transition spd="med" advTm="54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75A299F-11A6-4537-AC1B-C6BB4D97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5" y="1133080"/>
            <a:ext cx="12248030" cy="73448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D7B454-D7C7-4BE1-89B2-AB6AC723E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2172"/>
      </p:ext>
    </p:extLst>
  </p:cSld>
  <p:clrMapOvr>
    <a:masterClrMapping/>
  </p:clrMapOvr>
  <p:transition spd="med" advTm="20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9BE703-AF3C-4034-8D79-7D3ADF514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1" y="772344"/>
            <a:ext cx="10864207" cy="61206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AB96CE-8535-458B-9E09-FD351188F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55841"/>
      </p:ext>
    </p:extLst>
  </p:cSld>
  <p:clrMapOvr>
    <a:masterClrMapping/>
  </p:clrMapOvr>
  <p:transition spd="med" advTm="13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742AC4-10A7-4674-80A5-375E7D7C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1637" y="915153"/>
            <a:ext cx="9321523" cy="792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80FB04-1789-48EE-B68B-717BD76C9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14759"/>
      </p:ext>
    </p:extLst>
  </p:cSld>
  <p:clrMapOvr>
    <a:masterClrMapping/>
  </p:clrMapOvr>
  <p:transition spd="med" advTm="62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DF664A-9B5A-4360-92AF-B0AB04F34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8"/>
          <a:stretch/>
        </p:blipFill>
        <p:spPr>
          <a:xfrm>
            <a:off x="686365" y="1607821"/>
            <a:ext cx="11632071" cy="653795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4CF8EF-5267-44C0-A0A7-8EEC829DE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8752"/>
      </p:ext>
    </p:extLst>
  </p:cSld>
  <p:clrMapOvr>
    <a:masterClrMapping/>
  </p:clrMapOvr>
  <p:transition spd="med" advTm="29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1" y="254000"/>
            <a:ext cx="11022508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551" b="1" dirty="0"/>
              <a:t>The Genomic Test Directory</a:t>
            </a:r>
            <a:endParaRPr sz="4551" b="1" dirty="0"/>
          </a:p>
        </p:txBody>
      </p:sp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913855" y="1492424"/>
            <a:ext cx="11099800" cy="41582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413" u="sng" dirty="0">
                <a:solidFill>
                  <a:srgbClr val="3F5664"/>
                </a:solidFill>
                <a:latin typeface="Source Sans Pro" panose="020B0503030403020204" pitchFamily="34" charset="0"/>
                <a:hlinkClick r:id="rId4"/>
              </a:rPr>
              <a:t>https://www.england.nhs.uk/publication/national-genomic-test-directories/</a:t>
            </a:r>
            <a:r>
              <a:rPr lang="en-GB" sz="3413" u="sng" dirty="0">
                <a:solidFill>
                  <a:srgbClr val="3F5664"/>
                </a:solidFill>
                <a:latin typeface="Source Sans Pro" panose="020B0503030403020204" pitchFamily="34" charset="0"/>
              </a:rPr>
              <a:t> </a:t>
            </a:r>
          </a:p>
          <a:p>
            <a:pPr marL="0" indent="0">
              <a:buNone/>
            </a:pPr>
            <a:endParaRPr lang="en-GB" sz="3982" u="sng" dirty="0">
              <a:solidFill>
                <a:srgbClr val="3F5664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sz="3982" u="sng" dirty="0">
              <a:solidFill>
                <a:srgbClr val="3F5664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D1D9E-3F56-439D-BF69-904EB7B14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51" y="3234904"/>
            <a:ext cx="9267507" cy="63891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13830E-0343-4F95-8DE0-EB64FF571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91336"/>
      </p:ext>
    </p:extLst>
  </p:cSld>
  <p:clrMapOvr>
    <a:masterClrMapping/>
  </p:clrMapOvr>
  <p:transition spd="med" advTm="15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8717B-CB60-4538-9147-70497E528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5360"/>
            <a:ext cx="13004800" cy="78028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23D376-107F-4D73-B62E-ABFE4D064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4425" y="92932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0369"/>
      </p:ext>
    </p:extLst>
  </p:cSld>
  <p:clrMapOvr>
    <a:masterClrMapping/>
  </p:clrMapOvr>
  <p:transition spd="med" advTm="11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uble-click to edi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22508" cy="15984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BF0078"/>
                </a:solidFill>
              </a:defRPr>
            </a:pPr>
            <a:r>
              <a:rPr lang="en-GB" sz="4000" b="1" dirty="0"/>
              <a:t>What genes are relevant?</a:t>
            </a:r>
            <a:endParaRPr sz="4000" b="1" dirty="0"/>
          </a:p>
        </p:txBody>
      </p:sp>
      <p:sp>
        <p:nvSpPr>
          <p:cNvPr id="125" name="Double-click to edit"/>
          <p:cNvSpPr txBox="1">
            <a:spLocks noGrp="1"/>
          </p:cNvSpPr>
          <p:nvPr>
            <p:ph type="body" idx="1"/>
          </p:nvPr>
        </p:nvSpPr>
        <p:spPr>
          <a:xfrm>
            <a:off x="875208" y="1708448"/>
            <a:ext cx="11099800" cy="662234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rgbClr val="330072"/>
                </a:solidFill>
              </a:rPr>
              <a:t>R430 inherited prostate cancer genomic testing currently reports pathogenic variants in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rgbClr val="330072"/>
                </a:solidFill>
              </a:rPr>
              <a:t>BRCA1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rgbClr val="330072"/>
                </a:solidFill>
              </a:rPr>
              <a:t>BRCA2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rgbClr val="330072"/>
                </a:solidFill>
              </a:rPr>
              <a:t>PALB2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rgbClr val="330072"/>
                </a:solidFill>
              </a:rPr>
              <a:t>CHEK2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rgbClr val="330072"/>
                </a:solidFill>
              </a:rPr>
              <a:t>ATM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rgbClr val="330072"/>
                </a:solidFill>
              </a:rPr>
              <a:t>MLH1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rgbClr val="330072"/>
                </a:solidFill>
              </a:rPr>
              <a:t>MSH2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rgbClr val="330072"/>
                </a:solidFill>
              </a:rPr>
              <a:t>MSH6 </a:t>
            </a:r>
          </a:p>
          <a:p>
            <a:pPr marL="4445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2800" dirty="0">
              <a:solidFill>
                <a:srgbClr val="33007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dirty="0">
              <a:solidFill>
                <a:srgbClr val="33007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rgbClr val="330072"/>
                </a:solidFill>
              </a:rPr>
              <a:t>R444 tests BRCA1 and BRCA2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dirty="0">
              <a:solidFill>
                <a:srgbClr val="33007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rgbClr val="330072"/>
                </a:solidFill>
              </a:rPr>
              <a:t>Somatic testing can include BRCA1, BRCA2, ATM and CDK12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dirty="0">
              <a:solidFill>
                <a:srgbClr val="33007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rgbClr val="330072"/>
                </a:solidFill>
              </a:rPr>
              <a:t>Lists of genes is likely to expand further </a:t>
            </a:r>
          </a:p>
        </p:txBody>
      </p:sp>
      <p:pic>
        <p:nvPicPr>
          <p:cNvPr id="126" name="top left corner.png" descr="top left cor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970880" y="7185839"/>
            <a:ext cx="4058408" cy="258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B7972B-03F7-AA52-6C17-253A7C53EE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260.4308"/>
                </p14:media>
              </p:ext>
            </p:extLst>
          </p:nvPr>
        </p:nvPicPr>
        <p:blipFill>
          <a:blip r:embed="rId5"/>
          <a:srcRect l="-548442" t="-548442" r="-548442" b="-548442"/>
          <a:stretch>
            <a:fillRect/>
          </a:stretch>
        </p:blipFill>
        <p:spPr>
          <a:xfrm>
            <a:off x="9886776" y="5119072"/>
            <a:ext cx="2926080" cy="2926080"/>
          </a:xfrm>
          <a:prstGeom prst="ellipse">
            <a:avLst/>
          </a:prstGeom>
        </p:spPr>
      </p:pic>
      <p:pic>
        <p:nvPicPr>
          <p:cNvPr id="2" name="Audio 4">
            <a:hlinkClick r:id="" action="ppaction://media"/>
            <a:extLst>
              <a:ext uri="{FF2B5EF4-FFF2-40B4-BE49-F238E27FC236}">
                <a16:creationId xmlns:a16="http://schemas.microsoft.com/office/drawing/2014/main" id="{EC161F40-FD1B-9C7C-2234-E8C36AB92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61"/>
                </p14:media>
              </p:ext>
            </p:extLst>
          </p:nvPr>
        </p:nvPicPr>
        <p:blipFill>
          <a:blip r:embed="rId5"/>
          <a:srcRect l="-548442" t="-548442" r="-548442" b="-548442"/>
          <a:stretch>
            <a:fillRect/>
          </a:stretch>
        </p:blipFill>
        <p:spPr>
          <a:xfrm>
            <a:off x="9887914" y="7010574"/>
            <a:ext cx="2926080" cy="292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5024128"/>
      </p:ext>
    </p:extLst>
  </p:cSld>
  <p:clrMapOvr>
    <a:masterClrMapping/>
  </p:clrMapOvr>
  <p:transition spd="med" advTm="46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6F55FE002B74F9BE81C94C0B014B0" ma:contentTypeVersion="9" ma:contentTypeDescription="Create a new document." ma:contentTypeScope="" ma:versionID="046f2d1529a13be96dd51717b966163b">
  <xsd:schema xmlns:xsd="http://www.w3.org/2001/XMLSchema" xmlns:p="http://schemas.microsoft.com/office/2006/metadata/properties" xmlns:ns2="99e4fa8e-84af-4887-935c-12d17066be4a" targetNamespace="http://schemas.microsoft.com/office/2006/metadata/properties" ma:root="true" ma:fieldsID="f313e2687a10e3019e0a40bce6dd3ffa" ns2:_="">
    <xsd:import namespace="99e4fa8e-84af-4887-935c-12d17066be4a"/>
    <xsd:element name="properties">
      <xsd:complexType>
        <xsd:sequence>
          <xsd:element name="documentManagement">
            <xsd:complexType>
              <xsd:all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99e4fa8e-84af-4887-935c-12d17066be4a" elementFormDefault="qualified">
    <xsd:import namespace="http://schemas.microsoft.com/office/2006/documentManagement/types"/>
    <xsd:element name="Comments" ma:index="2" nillable="true" ma:displayName="Comments" ma:internalName="Comment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Comments xmlns="99e4fa8e-84af-4887-935c-12d17066be4a" xsi:nil="true"/>
  </documentManagement>
</p:properties>
</file>

<file path=customXml/itemProps1.xml><?xml version="1.0" encoding="utf-8"?>
<ds:datastoreItem xmlns:ds="http://schemas.openxmlformats.org/officeDocument/2006/customXml" ds:itemID="{F280D3E7-C106-4CBE-9B2C-EAEBA085F4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E354DE-1A69-4F23-A7FF-9B6E614286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e4fa8e-84af-4887-935c-12d17066be4a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D430F18-2B61-4938-BE0C-96A776F0DE85}">
  <ds:schemaRefs>
    <ds:schemaRef ds:uri="http://purl.org/dc/terms/"/>
    <ds:schemaRef ds:uri="http://schemas.openxmlformats.org/package/2006/metadata/core-properties"/>
    <ds:schemaRef ds:uri="99e4fa8e-84af-4887-935c-12d17066be4a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1073</Words>
  <Application>Microsoft Office PowerPoint</Application>
  <PresentationFormat>Custom</PresentationFormat>
  <Paragraphs>152</Paragraphs>
  <Slides>23</Slides>
  <Notes>18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Helvetica Light</vt:lpstr>
      <vt:lpstr>Helvetica Neue</vt:lpstr>
      <vt:lpstr>Helvetica Neue Light</vt:lpstr>
      <vt:lpstr>Helvetica Neue Medium</vt:lpstr>
      <vt:lpstr>Helvetica Neue Thin</vt:lpstr>
      <vt:lpstr>Source Sans Pro</vt:lpstr>
      <vt:lpstr>White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The Genomic Test Directory</vt:lpstr>
      <vt:lpstr>PowerPoint Presentation</vt:lpstr>
      <vt:lpstr>What genes are relevant?</vt:lpstr>
      <vt:lpstr>What genes are relevant?</vt:lpstr>
      <vt:lpstr>Genes and their role</vt:lpstr>
      <vt:lpstr>PowerPoint Presentation</vt:lpstr>
      <vt:lpstr>Genes and cancer risk</vt:lpstr>
      <vt:lpstr>Implications of a pathogenic variant</vt:lpstr>
      <vt:lpstr>PowerPoint Presentation</vt:lpstr>
      <vt:lpstr>PowerPoint Presentation</vt:lpstr>
      <vt:lpstr>Why dominant inheritance</vt:lpstr>
      <vt:lpstr>Risk and disease penetrance</vt:lpstr>
      <vt:lpstr>Management implications </vt:lpstr>
      <vt:lpstr>Management implications </vt:lpstr>
      <vt:lpstr>UK Cancer Genetics Group (CGG)</vt:lpstr>
      <vt:lpstr>PowerPoint Presentation</vt:lpstr>
      <vt:lpstr>The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Whaite</dc:creator>
  <cp:lastModifiedBy>Sarah Maguire</cp:lastModifiedBy>
  <cp:revision>61</cp:revision>
  <dcterms:modified xsi:type="dcterms:W3CDTF">2024-02-07T19:50:59Z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0x010100F856F55FE002B74F9BE81C94C0B014B0</vt:lpwstr>
  </property>
</Properties>
</file>