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742" autoAdjust="0"/>
  </p:normalViewPr>
  <p:slideViewPr>
    <p:cSldViewPr snapToGrid="0">
      <p:cViewPr varScale="1">
        <p:scale>
          <a:sx n="80" d="100"/>
          <a:sy n="80" d="100"/>
        </p:scale>
        <p:origin x="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DAD76-16C5-4EEE-8F1A-252537E18015}"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C697D-8FA2-4D16-A18B-47DDC73C6F8C}" type="slidenum">
              <a:rPr lang="en-GB" smtClean="0"/>
              <a:t>‹#›</a:t>
            </a:fld>
            <a:endParaRPr lang="en-GB"/>
          </a:p>
        </p:txBody>
      </p:sp>
    </p:spTree>
    <p:extLst>
      <p:ext uri="{BB962C8B-B14F-4D97-AF65-F5344CB8AC3E}">
        <p14:creationId xmlns:p14="http://schemas.microsoft.com/office/powerpoint/2010/main" val="26182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and welcome to this e-training looking at mainstream testing of prostate cancer genes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am Tanya Davis a genetic counsellor at the Liverpool Women’s Hospital, this package has been produced the Cancer Team at the Liverpool centre for Genomic Medicine.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contributions also from Dr Shaun Tolan Consultant Oncologist CCC.</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hoped this package will provide you with the initial training required to assess eligibility and offer genetic testing to individuals with a personal diagnosis of prostate cancer as part of their mainstream prostate cancer care.</a:t>
            </a:r>
          </a:p>
          <a:p>
            <a:endParaRPr lang="en-GB" dirty="0"/>
          </a:p>
        </p:txBody>
      </p:sp>
      <p:sp>
        <p:nvSpPr>
          <p:cNvPr id="4" name="Slide Number Placeholder 3"/>
          <p:cNvSpPr>
            <a:spLocks noGrp="1"/>
          </p:cNvSpPr>
          <p:nvPr>
            <p:ph type="sldNum" sz="quarter" idx="5"/>
          </p:nvPr>
        </p:nvSpPr>
        <p:spPr/>
        <p:txBody>
          <a:bodyPr/>
          <a:lstStyle/>
          <a:p>
            <a:fld id="{2C8C697D-8FA2-4D16-A18B-47DDC73C6F8C}" type="slidenum">
              <a:rPr lang="en-GB" smtClean="0"/>
              <a:t>1</a:t>
            </a:fld>
            <a:endParaRPr lang="en-GB"/>
          </a:p>
        </p:txBody>
      </p:sp>
    </p:spTree>
    <p:extLst>
      <p:ext uri="{BB962C8B-B14F-4D97-AF65-F5344CB8AC3E}">
        <p14:creationId xmlns:p14="http://schemas.microsoft.com/office/powerpoint/2010/main" val="117873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On the screen you will see an overview of the proposed order in which we suggest you complete the PowerPoint training package. Please note that the eligibility criteria for genetic testing Is continually updated, as are the genes included on the panels. These presentations may therefore not mention all the genes that are currently tested for prostate cancer. We recommend this information is regularly checked by the clinician. We also suggest that after you have completed the training you try to observe a fellow clinician who is already undertaking this testing. Then be observed yourself by somebody experienced in the testing, before undertaking the skill independently. There may also be a local policy in your hospital or department regarding this. It would be important that you also adhere to any recommendations outlined locally.</a:t>
            </a:r>
          </a:p>
          <a:p>
            <a:endParaRPr lang="en-GB" dirty="0"/>
          </a:p>
        </p:txBody>
      </p:sp>
      <p:sp>
        <p:nvSpPr>
          <p:cNvPr id="4" name="Slide Number Placeholder 3"/>
          <p:cNvSpPr>
            <a:spLocks noGrp="1"/>
          </p:cNvSpPr>
          <p:nvPr>
            <p:ph type="sldNum" sz="quarter" idx="5"/>
          </p:nvPr>
        </p:nvSpPr>
        <p:spPr/>
        <p:txBody>
          <a:bodyPr/>
          <a:lstStyle/>
          <a:p>
            <a:fld id="{2C8C697D-8FA2-4D16-A18B-47DDC73C6F8C}" type="slidenum">
              <a:rPr lang="en-GB" smtClean="0"/>
              <a:t>2</a:t>
            </a:fld>
            <a:endParaRPr lang="en-GB"/>
          </a:p>
        </p:txBody>
      </p:sp>
    </p:spTree>
    <p:extLst>
      <p:ext uri="{BB962C8B-B14F-4D97-AF65-F5344CB8AC3E}">
        <p14:creationId xmlns:p14="http://schemas.microsoft.com/office/powerpoint/2010/main" val="220386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To go along with the presentations, we have also developed a clinician pack with further information. This includes a prostate cancer genomic testing flow chart, a sample patient leaflet that includes the consent form, a document detailing frequently asked questions, and then links to the genomic test directory, Genomics England Panel App and the genetic test request form.</a:t>
            </a:r>
          </a:p>
          <a:p>
            <a:endParaRPr lang="en-GB" dirty="0"/>
          </a:p>
        </p:txBody>
      </p:sp>
      <p:sp>
        <p:nvSpPr>
          <p:cNvPr id="4" name="Slide Number Placeholder 3"/>
          <p:cNvSpPr>
            <a:spLocks noGrp="1"/>
          </p:cNvSpPr>
          <p:nvPr>
            <p:ph type="sldNum" sz="quarter" idx="5"/>
          </p:nvPr>
        </p:nvSpPr>
        <p:spPr/>
        <p:txBody>
          <a:bodyPr/>
          <a:lstStyle/>
          <a:p>
            <a:fld id="{2C8C697D-8FA2-4D16-A18B-47DDC73C6F8C}" type="slidenum">
              <a:rPr lang="en-GB" smtClean="0"/>
              <a:t>3</a:t>
            </a:fld>
            <a:endParaRPr lang="en-GB"/>
          </a:p>
        </p:txBody>
      </p:sp>
    </p:spTree>
    <p:extLst>
      <p:ext uri="{BB962C8B-B14F-4D97-AF65-F5344CB8AC3E}">
        <p14:creationId xmlns:p14="http://schemas.microsoft.com/office/powerpoint/2010/main" val="420619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really hope that you find this package useful and want to stress that we are here to support if you need any further help. There can always be lots of questions when starting something new and so please do not hesitate to contact us if you need any further help or have additional questions using the contacts on the screen. This telephone and e-mail account are monitored Monday to Friday, 9-5.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now move on to the session facilitated by Dr Shaun Tolan “an introduction to mainstreaming”.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a:t>
            </a:r>
          </a:p>
          <a:p>
            <a:endParaRPr lang="en-GB" dirty="0"/>
          </a:p>
        </p:txBody>
      </p:sp>
      <p:sp>
        <p:nvSpPr>
          <p:cNvPr id="4" name="Slide Number Placeholder 3"/>
          <p:cNvSpPr>
            <a:spLocks noGrp="1"/>
          </p:cNvSpPr>
          <p:nvPr>
            <p:ph type="sldNum" sz="quarter" idx="5"/>
          </p:nvPr>
        </p:nvSpPr>
        <p:spPr/>
        <p:txBody>
          <a:bodyPr/>
          <a:lstStyle/>
          <a:p>
            <a:fld id="{2C8C697D-8FA2-4D16-A18B-47DDC73C6F8C}" type="slidenum">
              <a:rPr lang="en-GB" smtClean="0"/>
              <a:t>4</a:t>
            </a:fld>
            <a:endParaRPr lang="en-GB"/>
          </a:p>
        </p:txBody>
      </p:sp>
    </p:spTree>
    <p:extLst>
      <p:ext uri="{BB962C8B-B14F-4D97-AF65-F5344CB8AC3E}">
        <p14:creationId xmlns:p14="http://schemas.microsoft.com/office/powerpoint/2010/main" val="310314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3786-BDFB-5758-1BC9-8F8F06D73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808ECC-FCAB-0620-939D-06586DDDF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D63F3F-5A3D-385A-877A-185A39188F19}"/>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5" name="Footer Placeholder 4">
            <a:extLst>
              <a:ext uri="{FF2B5EF4-FFF2-40B4-BE49-F238E27FC236}">
                <a16:creationId xmlns:a16="http://schemas.microsoft.com/office/drawing/2014/main" id="{E13A33BD-E80D-AE13-E0E1-3C8F61DF87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DF3BF-4F95-D860-5E23-12E2DF18973E}"/>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255350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7F4-9FD6-5220-7CBA-C3412880E9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5D8BAC-ECFD-913A-246B-0053DBBB9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67D8B-4457-9242-4B75-D5B89F354809}"/>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5" name="Footer Placeholder 4">
            <a:extLst>
              <a:ext uri="{FF2B5EF4-FFF2-40B4-BE49-F238E27FC236}">
                <a16:creationId xmlns:a16="http://schemas.microsoft.com/office/drawing/2014/main" id="{D6C4F1BB-6357-05EE-B436-6B495AC8C4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0E69B5-65B1-C202-26CB-71BCA4F85BD8}"/>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159496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EC6A7E-72A4-9408-EE61-ACFE3E4F46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7E8806-3AAD-2EB9-ECDF-EE9AB0A6A7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54FFE-9D02-1D8C-C4B0-FE47BF3181C6}"/>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5" name="Footer Placeholder 4">
            <a:extLst>
              <a:ext uri="{FF2B5EF4-FFF2-40B4-BE49-F238E27FC236}">
                <a16:creationId xmlns:a16="http://schemas.microsoft.com/office/drawing/2014/main" id="{CFE09457-C97D-C3AB-E6A4-F687AB1126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8A318F-4B64-531B-02F5-925334A3C4B7}"/>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373378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E766-5690-3A84-94DC-7D122B11D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66B434-146F-3019-F195-0CC82D34CB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E5398-C332-1AAA-F16D-85971586FF66}"/>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5" name="Footer Placeholder 4">
            <a:extLst>
              <a:ext uri="{FF2B5EF4-FFF2-40B4-BE49-F238E27FC236}">
                <a16:creationId xmlns:a16="http://schemas.microsoft.com/office/drawing/2014/main" id="{DC72EFF0-5A33-338C-A589-55BE37CE49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830C0-6010-C856-6016-18D30E979FCF}"/>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36065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29D1-5D0D-C7CC-1836-39148C52A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715B20-6120-E4B0-B948-AE3797AA3A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4642E-9026-DB81-EEE4-F8DD4D6381A6}"/>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5" name="Footer Placeholder 4">
            <a:extLst>
              <a:ext uri="{FF2B5EF4-FFF2-40B4-BE49-F238E27FC236}">
                <a16:creationId xmlns:a16="http://schemas.microsoft.com/office/drawing/2014/main" id="{5CF63743-E82F-7CDF-8C15-5BAABF1D2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E4F4B0-360E-0695-9762-34D6A2BF0F00}"/>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39558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A3AC-A5F3-5E3F-7428-30E0B205F0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841BB8-A418-BEB6-BCD2-4EF8C77CA1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442DFE-A173-08CB-D92C-B34A24DE8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3EBD31-DD9E-6AB8-E46F-5E66D9523305}"/>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6" name="Footer Placeholder 5">
            <a:extLst>
              <a:ext uri="{FF2B5EF4-FFF2-40B4-BE49-F238E27FC236}">
                <a16:creationId xmlns:a16="http://schemas.microsoft.com/office/drawing/2014/main" id="{2E97168B-DA56-BC18-A19F-717E826A52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F034A8-BCA7-02CB-F4DB-8D12EB3D3475}"/>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370767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D88D-B4F0-88A4-97F3-11461255E5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5D62EA-CE15-EB45-BB36-C29F06195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D7A152-0C12-99B4-39A6-B3B04659ED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314F4D-BF79-B12E-4EA7-3D4C47888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45622-134D-2911-82D0-66918E524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0A595D-D2B4-EBEB-80FE-5CB09FD60F02}"/>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8" name="Footer Placeholder 7">
            <a:extLst>
              <a:ext uri="{FF2B5EF4-FFF2-40B4-BE49-F238E27FC236}">
                <a16:creationId xmlns:a16="http://schemas.microsoft.com/office/drawing/2014/main" id="{E9E7B1AB-8A9F-D58E-48DB-95E81662EF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B315A8-500B-CDDA-90F3-964E3F430C9C}"/>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288947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29CB-FA23-94C5-40FA-BE9BF657C3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6AF501-5590-B740-A6BA-351C0645E6C1}"/>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4" name="Footer Placeholder 3">
            <a:extLst>
              <a:ext uri="{FF2B5EF4-FFF2-40B4-BE49-F238E27FC236}">
                <a16:creationId xmlns:a16="http://schemas.microsoft.com/office/drawing/2014/main" id="{35FDEF42-FDDC-50B6-6673-4C1195DCAA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EAE039-E389-04C5-78C5-F85307084C8C}"/>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29878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0FD62-FA20-D8A8-FC4B-271E5555A2A4}"/>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3" name="Footer Placeholder 2">
            <a:extLst>
              <a:ext uri="{FF2B5EF4-FFF2-40B4-BE49-F238E27FC236}">
                <a16:creationId xmlns:a16="http://schemas.microsoft.com/office/drawing/2014/main" id="{A6B603EC-526D-28E0-6400-3623660374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555602-C374-DF45-751A-F5A754850591}"/>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208890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6C31-AB94-A9A2-145D-3968CC5ED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CE2EDC-D842-72ED-FD1D-857E5F540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B002BB-91CD-B470-9C1D-B57D36391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D730B2-D93D-3819-F7D6-9DC6761B8D1E}"/>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6" name="Footer Placeholder 5">
            <a:extLst>
              <a:ext uri="{FF2B5EF4-FFF2-40B4-BE49-F238E27FC236}">
                <a16:creationId xmlns:a16="http://schemas.microsoft.com/office/drawing/2014/main" id="{C1105ECF-5F2D-A3EF-713D-FAA1B78D9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93994-F663-43AC-1CEB-AE2C375C5FF8}"/>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8026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CD12-025E-F8D0-275A-F68069A73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EE33E0-3433-EFF9-A987-CDB2A8956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32FED4-95DC-BA68-1E8F-FED4AF663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00863-8FA4-A919-8607-8FBA19972ADE}"/>
              </a:ext>
            </a:extLst>
          </p:cNvPr>
          <p:cNvSpPr>
            <a:spLocks noGrp="1"/>
          </p:cNvSpPr>
          <p:nvPr>
            <p:ph type="dt" sz="half" idx="10"/>
          </p:nvPr>
        </p:nvSpPr>
        <p:spPr/>
        <p:txBody>
          <a:bodyPr/>
          <a:lstStyle/>
          <a:p>
            <a:fld id="{FBD29FFE-2784-4E9A-AE7A-5433B917AA7C}" type="datetimeFigureOut">
              <a:rPr lang="en-GB" smtClean="0"/>
              <a:t>17/07/2024</a:t>
            </a:fld>
            <a:endParaRPr lang="en-GB"/>
          </a:p>
        </p:txBody>
      </p:sp>
      <p:sp>
        <p:nvSpPr>
          <p:cNvPr id="6" name="Footer Placeholder 5">
            <a:extLst>
              <a:ext uri="{FF2B5EF4-FFF2-40B4-BE49-F238E27FC236}">
                <a16:creationId xmlns:a16="http://schemas.microsoft.com/office/drawing/2014/main" id="{831BDCFF-AE03-EF1E-255F-401A7AB252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A74F8-CDB8-0E7C-B9B3-B664390DC5AC}"/>
              </a:ext>
            </a:extLst>
          </p:cNvPr>
          <p:cNvSpPr>
            <a:spLocks noGrp="1"/>
          </p:cNvSpPr>
          <p:nvPr>
            <p:ph type="sldNum" sz="quarter" idx="12"/>
          </p:nvPr>
        </p:nvSpPr>
        <p:spPr/>
        <p:txBody>
          <a:bodyPr/>
          <a:lstStyle/>
          <a:p>
            <a:fld id="{FCA785CB-309A-4751-86BE-5BCABA09E766}" type="slidenum">
              <a:rPr lang="en-GB" smtClean="0"/>
              <a:t>‹#›</a:t>
            </a:fld>
            <a:endParaRPr lang="en-GB"/>
          </a:p>
        </p:txBody>
      </p:sp>
    </p:spTree>
    <p:extLst>
      <p:ext uri="{BB962C8B-B14F-4D97-AF65-F5344CB8AC3E}">
        <p14:creationId xmlns:p14="http://schemas.microsoft.com/office/powerpoint/2010/main" val="309545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8EDE1-FEF4-FBE6-5F0D-EED5C67F9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AE1225-EA5C-70A3-97C7-4E1BB646D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66CBD4-F419-DABA-7203-0696C4AE7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29FFE-2784-4E9A-AE7A-5433B917AA7C}" type="datetimeFigureOut">
              <a:rPr lang="en-GB" smtClean="0"/>
              <a:t>17/07/2024</a:t>
            </a:fld>
            <a:endParaRPr lang="en-GB"/>
          </a:p>
        </p:txBody>
      </p:sp>
      <p:sp>
        <p:nvSpPr>
          <p:cNvPr id="5" name="Footer Placeholder 4">
            <a:extLst>
              <a:ext uri="{FF2B5EF4-FFF2-40B4-BE49-F238E27FC236}">
                <a16:creationId xmlns:a16="http://schemas.microsoft.com/office/drawing/2014/main" id="{3812A88B-2848-FD4E-980E-757369F3F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025C2D-AA98-7F49-CE6C-05B2EB40C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785CB-309A-4751-86BE-5BCABA09E766}" type="slidenum">
              <a:rPr lang="en-GB" smtClean="0"/>
              <a:t>‹#›</a:t>
            </a:fld>
            <a:endParaRPr lang="en-GB"/>
          </a:p>
        </p:txBody>
      </p:sp>
    </p:spTree>
    <p:extLst>
      <p:ext uri="{BB962C8B-B14F-4D97-AF65-F5344CB8AC3E}">
        <p14:creationId xmlns:p14="http://schemas.microsoft.com/office/powerpoint/2010/main" val="343594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jpeg"/><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hyperlink" Target="mailto:lwft.clingen@nhs.net" TargetMode="External"/><Relationship Id="rId4" Type="http://schemas.openxmlformats.org/officeDocument/2006/relationships/notesSlide" Target="../notesSlides/notesSlide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9179-5645-BF1D-DF2C-B1E096C8B809}"/>
              </a:ext>
            </a:extLst>
          </p:cNvPr>
          <p:cNvSpPr>
            <a:spLocks noGrp="1"/>
          </p:cNvSpPr>
          <p:nvPr>
            <p:ph type="ctrTitle"/>
          </p:nvPr>
        </p:nvSpPr>
        <p:spPr>
          <a:xfrm>
            <a:off x="862264" y="2574758"/>
            <a:ext cx="9144000" cy="3138206"/>
          </a:xfrm>
        </p:spPr>
        <p:txBody>
          <a:bodyPr>
            <a:normAutofit fontScale="90000"/>
          </a:bodyPr>
          <a:lstStyle/>
          <a:p>
            <a:pPr algn="l"/>
            <a:r>
              <a:rPr lang="en-GB" sz="2700" b="1" dirty="0">
                <a:solidFill>
                  <a:srgbClr val="CC3399"/>
                </a:solidFill>
                <a:latin typeface="Helvetica Neue"/>
                <a:ea typeface="Helvetica Neue"/>
                <a:cs typeface="Helvetica Neue"/>
                <a:sym typeface="Helvetica Neue"/>
              </a:rPr>
              <a:t>Mainstream Genomic Testing for Inherited Prostate Cancer</a:t>
            </a:r>
            <a:br>
              <a:rPr lang="en-GB" sz="2700" b="1" dirty="0">
                <a:solidFill>
                  <a:srgbClr val="CC3399"/>
                </a:solidFill>
                <a:latin typeface="Helvetica Neue"/>
                <a:ea typeface="Helvetica Neue"/>
                <a:cs typeface="Helvetica Neue"/>
                <a:sym typeface="Helvetica Neue"/>
              </a:rPr>
            </a:br>
            <a:r>
              <a:rPr lang="en-GB" sz="2700" b="1" dirty="0">
                <a:solidFill>
                  <a:srgbClr val="CC3399"/>
                </a:solidFill>
                <a:latin typeface="Helvetica Neue"/>
                <a:ea typeface="Helvetica Neue"/>
                <a:cs typeface="Helvetica Neue"/>
                <a:sym typeface="Helvetica Neue"/>
              </a:rPr>
              <a:t>Merseyside and Cheshire</a:t>
            </a:r>
            <a:br>
              <a:rPr lang="en-GB" sz="3100" b="1" dirty="0">
                <a:solidFill>
                  <a:srgbClr val="CC3399"/>
                </a:solidFill>
                <a:latin typeface="Helvetica Neue"/>
                <a:ea typeface="Helvetica Neue"/>
                <a:cs typeface="Helvetica Neue"/>
                <a:sym typeface="Helvetica Neue"/>
              </a:rPr>
            </a:br>
            <a:r>
              <a:rPr lang="en-GB" sz="3100" b="1" dirty="0">
                <a:solidFill>
                  <a:srgbClr val="CC3399"/>
                </a:solidFill>
                <a:latin typeface="Helvetica Neue"/>
                <a:ea typeface="Helvetica Neue"/>
                <a:cs typeface="Helvetica Neue"/>
                <a:sym typeface="Helvetica Neue"/>
              </a:rPr>
              <a:t> </a:t>
            </a:r>
            <a:br>
              <a:rPr lang="en-GB" sz="2700" b="1" dirty="0">
                <a:solidFill>
                  <a:srgbClr val="CC3399"/>
                </a:solidFill>
                <a:latin typeface="Helvetica Neue"/>
                <a:ea typeface="Helvetica Neue"/>
                <a:cs typeface="Helvetica Neue"/>
                <a:sym typeface="Helvetica Neue"/>
              </a:rPr>
            </a:br>
            <a:r>
              <a:rPr lang="en-GB" sz="2700" b="1" dirty="0">
                <a:solidFill>
                  <a:srgbClr val="0070C0"/>
                </a:solidFill>
                <a:latin typeface="Helvetica Neue"/>
                <a:ea typeface="Helvetica Neue"/>
                <a:cs typeface="Helvetica Neue"/>
                <a:sym typeface="Helvetica Neue"/>
              </a:rPr>
              <a:t>Welcome</a:t>
            </a:r>
            <a:r>
              <a:rPr lang="en-GB" sz="2700" dirty="0">
                <a:solidFill>
                  <a:srgbClr val="0070C0"/>
                </a:solidFill>
              </a:rPr>
              <a:t> </a:t>
            </a:r>
            <a:br>
              <a:rPr lang="en-GB" sz="1800" dirty="0">
                <a:solidFill>
                  <a:srgbClr val="0070C0"/>
                </a:solidFill>
              </a:rPr>
            </a:br>
            <a:br>
              <a:rPr lang="en-GB" sz="1800" dirty="0">
                <a:solidFill>
                  <a:srgbClr val="0070C0"/>
                </a:solidFill>
              </a:rPr>
            </a:br>
            <a:br>
              <a:rPr lang="en-GB" sz="1800" dirty="0">
                <a:solidFill>
                  <a:srgbClr val="0070C0"/>
                </a:solidFill>
              </a:rPr>
            </a:br>
            <a:br>
              <a:rPr lang="en-GB" sz="1800" dirty="0">
                <a:solidFill>
                  <a:srgbClr val="0070C0"/>
                </a:solidFill>
              </a:rPr>
            </a:br>
            <a:br>
              <a:rPr lang="en-GB" sz="1800" dirty="0">
                <a:solidFill>
                  <a:srgbClr val="0070C0"/>
                </a:solidFill>
              </a:rPr>
            </a:br>
            <a:br>
              <a:rPr lang="en-GB" sz="1800" dirty="0">
                <a:solidFill>
                  <a:srgbClr val="0070C0"/>
                </a:solidFill>
              </a:rPr>
            </a:br>
            <a:endParaRPr lang="en-GB" sz="1800" dirty="0"/>
          </a:p>
        </p:txBody>
      </p:sp>
      <p:grpSp>
        <p:nvGrpSpPr>
          <p:cNvPr id="4" name="Group 3">
            <a:extLst>
              <a:ext uri="{FF2B5EF4-FFF2-40B4-BE49-F238E27FC236}">
                <a16:creationId xmlns:a16="http://schemas.microsoft.com/office/drawing/2014/main" id="{4B4DEC84-C640-AAC7-5957-3A9A3797F9D5}"/>
              </a:ext>
            </a:extLst>
          </p:cNvPr>
          <p:cNvGrpSpPr/>
          <p:nvPr/>
        </p:nvGrpSpPr>
        <p:grpSpPr>
          <a:xfrm>
            <a:off x="6806677" y="0"/>
            <a:ext cx="5385323" cy="3428999"/>
            <a:chOff x="5377510" y="1"/>
            <a:chExt cx="7659126" cy="4876799"/>
          </a:xfrm>
        </p:grpSpPr>
        <p:pic>
          <p:nvPicPr>
            <p:cNvPr id="5" name="top right corner.png" descr="top right corner.png">
              <a:extLst>
                <a:ext uri="{FF2B5EF4-FFF2-40B4-BE49-F238E27FC236}">
                  <a16:creationId xmlns:a16="http://schemas.microsoft.com/office/drawing/2014/main" id="{F867CC8E-E170-38C4-F2E3-169A01DDA661}"/>
                </a:ext>
              </a:extLst>
            </p:cNvPr>
            <p:cNvPicPr>
              <a:picLocks noChangeAspect="1"/>
            </p:cNvPicPr>
            <p:nvPr/>
          </p:nvPicPr>
          <p:blipFill>
            <a:blip r:embed="rId5"/>
            <a:stretch>
              <a:fillRect/>
            </a:stretch>
          </p:blipFill>
          <p:spPr>
            <a:xfrm>
              <a:off x="5377510" y="1"/>
              <a:ext cx="7659126" cy="4876799"/>
            </a:xfrm>
            <a:prstGeom prst="rect">
              <a:avLst/>
            </a:prstGeom>
            <a:ln w="12700">
              <a:miter lim="400000"/>
            </a:ln>
          </p:spPr>
        </p:pic>
        <p:pic>
          <p:nvPicPr>
            <p:cNvPr id="6" name="Liverpool Women's NHS Foiundation Trust WHITE.png" descr="Liverpool Women's NHS Foiundation Trust WHITE.png">
              <a:extLst>
                <a:ext uri="{FF2B5EF4-FFF2-40B4-BE49-F238E27FC236}">
                  <a16:creationId xmlns:a16="http://schemas.microsoft.com/office/drawing/2014/main" id="{7EFCC259-AD61-CABE-D856-8C7050D7A2B2}"/>
                </a:ext>
              </a:extLst>
            </p:cNvPr>
            <p:cNvPicPr>
              <a:picLocks noChangeAspect="1"/>
            </p:cNvPicPr>
            <p:nvPr/>
          </p:nvPicPr>
          <p:blipFill>
            <a:blip r:embed="rId6"/>
            <a:stretch>
              <a:fillRect/>
            </a:stretch>
          </p:blipFill>
          <p:spPr>
            <a:xfrm>
              <a:off x="8918946" y="510135"/>
              <a:ext cx="3615512" cy="1428128"/>
            </a:xfrm>
            <a:prstGeom prst="rect">
              <a:avLst/>
            </a:prstGeom>
            <a:ln w="12700">
              <a:miter lim="400000"/>
            </a:ln>
          </p:spPr>
        </p:pic>
      </p:grpSp>
      <p:sp>
        <p:nvSpPr>
          <p:cNvPr id="7" name="Subtitle 6">
            <a:extLst>
              <a:ext uri="{FF2B5EF4-FFF2-40B4-BE49-F238E27FC236}">
                <a16:creationId xmlns:a16="http://schemas.microsoft.com/office/drawing/2014/main" id="{AB53FA6B-77DE-9E98-B93A-3F9F28C36F38}"/>
              </a:ext>
            </a:extLst>
          </p:cNvPr>
          <p:cNvSpPr txBox="1">
            <a:spLocks noGrp="1"/>
          </p:cNvSpPr>
          <p:nvPr>
            <p:ph type="subTitle" idx="1"/>
          </p:nvPr>
        </p:nvSpPr>
        <p:spPr>
          <a:xfrm>
            <a:off x="1295400" y="5671430"/>
            <a:ext cx="9144000" cy="1655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en-GB" sz="1266" i="1" dirty="0">
                <a:solidFill>
                  <a:srgbClr val="330072"/>
                </a:solidFill>
              </a:rPr>
              <a:t>The </a:t>
            </a:r>
            <a:r>
              <a:rPr lang="en-GB" sz="1266" i="1" dirty="0">
                <a:solidFill>
                  <a:srgbClr val="AE2573"/>
                </a:solidFill>
              </a:rPr>
              <a:t>best people</a:t>
            </a:r>
            <a:r>
              <a:rPr lang="en-GB" sz="1266" i="1" dirty="0">
                <a:solidFill>
                  <a:srgbClr val="330072"/>
                </a:solidFill>
              </a:rPr>
              <a:t>, giving the </a:t>
            </a:r>
            <a:r>
              <a:rPr lang="en-GB" sz="1266" i="1" dirty="0">
                <a:solidFill>
                  <a:srgbClr val="AE2573"/>
                </a:solidFill>
              </a:rPr>
              <a:t>safest care</a:t>
            </a:r>
            <a:r>
              <a:rPr lang="en-GB" sz="1266" i="1" dirty="0">
                <a:solidFill>
                  <a:srgbClr val="330072"/>
                </a:solidFill>
              </a:rPr>
              <a:t>, providing </a:t>
            </a:r>
            <a:r>
              <a:rPr lang="en-GB" sz="1266" i="1" dirty="0">
                <a:solidFill>
                  <a:srgbClr val="AE2573"/>
                </a:solidFill>
              </a:rPr>
              <a:t>outstanding experiences</a:t>
            </a:r>
            <a:endParaRPr lang="en-GB" sz="1266" dirty="0">
              <a:solidFill>
                <a:srgbClr val="AE2573"/>
              </a:solidFill>
            </a:endParaRPr>
          </a:p>
          <a:p>
            <a:pPr algn="ctr" defTabSz="410751" hangingPunct="0"/>
            <a:endParaRPr lang="en-GB" sz="1687" dirty="0">
              <a:solidFill>
                <a:srgbClr val="330072"/>
              </a:solidFill>
              <a:sym typeface="Helvetica Neue"/>
            </a:endParaRPr>
          </a:p>
        </p:txBody>
      </p:sp>
      <p:sp>
        <p:nvSpPr>
          <p:cNvPr id="8" name="Title 1">
            <a:extLst>
              <a:ext uri="{FF2B5EF4-FFF2-40B4-BE49-F238E27FC236}">
                <a16:creationId xmlns:a16="http://schemas.microsoft.com/office/drawing/2014/main" id="{F6C5DEED-CF82-4600-8F00-BD2B5A803CD4}"/>
              </a:ext>
            </a:extLst>
          </p:cNvPr>
          <p:cNvSpPr txBox="1">
            <a:spLocks/>
          </p:cNvSpPr>
          <p:nvPr/>
        </p:nvSpPr>
        <p:spPr>
          <a:xfrm>
            <a:off x="1078832" y="5083887"/>
            <a:ext cx="9144000" cy="1175085"/>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400" dirty="0">
                <a:solidFill>
                  <a:srgbClr val="7030A0"/>
                </a:solidFill>
                <a:latin typeface="Helvetica Neue"/>
                <a:ea typeface="Helvetica Neue"/>
                <a:cs typeface="Helvetica Neue"/>
                <a:sym typeface="Helvetica Neue"/>
              </a:rPr>
            </a:br>
            <a:r>
              <a:rPr lang="en-GB" sz="3400" dirty="0">
                <a:solidFill>
                  <a:srgbClr val="7030A0"/>
                </a:solidFill>
                <a:latin typeface="Helvetica Neue"/>
                <a:ea typeface="Helvetica Neue"/>
                <a:cs typeface="Helvetica Neue"/>
                <a:sym typeface="Helvetica Neue"/>
              </a:rPr>
              <a:t>Tanya Davis, HCPC Registered Genetic Counsellor, CS021450</a:t>
            </a:r>
          </a:p>
          <a:p>
            <a:pPr algn="l"/>
            <a:r>
              <a:rPr lang="en-GB" sz="3400" dirty="0">
                <a:solidFill>
                  <a:srgbClr val="7030A0"/>
                </a:solidFill>
                <a:latin typeface="Helvetica Neue"/>
              </a:rPr>
              <a:t>Liverpool Centre for Genomic Medicine </a:t>
            </a:r>
            <a:br>
              <a:rPr lang="en-GB" sz="3400" dirty="0">
                <a:solidFill>
                  <a:srgbClr val="0070C0"/>
                </a:solidFill>
                <a:latin typeface="Helvetica Neue"/>
              </a:rPr>
            </a:br>
            <a:br>
              <a:rPr lang="en-GB" sz="1800" dirty="0">
                <a:solidFill>
                  <a:srgbClr val="0070C0"/>
                </a:solidFill>
              </a:rPr>
            </a:br>
            <a:br>
              <a:rPr lang="en-GB" sz="1800" dirty="0">
                <a:solidFill>
                  <a:srgbClr val="0070C0"/>
                </a:solidFill>
              </a:rPr>
            </a:br>
            <a:br>
              <a:rPr lang="en-GB" sz="1800" dirty="0">
                <a:solidFill>
                  <a:srgbClr val="0070C0"/>
                </a:solidFill>
              </a:rPr>
            </a:br>
            <a:br>
              <a:rPr lang="en-GB" sz="1800" dirty="0">
                <a:solidFill>
                  <a:srgbClr val="0070C0"/>
                </a:solidFill>
              </a:rPr>
            </a:br>
            <a:endParaRPr lang="en-GB" sz="1800" dirty="0"/>
          </a:p>
        </p:txBody>
      </p:sp>
      <p:pic>
        <p:nvPicPr>
          <p:cNvPr id="9" name="Picture 8">
            <a:extLst>
              <a:ext uri="{FF2B5EF4-FFF2-40B4-BE49-F238E27FC236}">
                <a16:creationId xmlns:a16="http://schemas.microsoft.com/office/drawing/2014/main" id="{A79E6254-21CF-A402-485D-6D7DE4A20797}"/>
              </a:ext>
            </a:extLst>
          </p:cNvPr>
          <p:cNvPicPr>
            <a:picLocks noChangeAspect="1"/>
          </p:cNvPicPr>
          <p:nvPr/>
        </p:nvPicPr>
        <p:blipFill>
          <a:blip r:embed="rId7"/>
          <a:stretch>
            <a:fillRect/>
          </a:stretch>
        </p:blipFill>
        <p:spPr>
          <a:xfrm>
            <a:off x="120993" y="6112593"/>
            <a:ext cx="1631607" cy="592492"/>
          </a:xfrm>
          <a:prstGeom prst="rect">
            <a:avLst/>
          </a:prstGeom>
        </p:spPr>
      </p:pic>
      <p:pic>
        <p:nvPicPr>
          <p:cNvPr id="16" name="Audio 15">
            <a:hlinkClick r:id="" action="ppaction://media"/>
            <a:extLst>
              <a:ext uri="{FF2B5EF4-FFF2-40B4-BE49-F238E27FC236}">
                <a16:creationId xmlns:a16="http://schemas.microsoft.com/office/drawing/2014/main" id="{5EFC5E97-4A73-FB8F-B82B-7484C2F147B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834750334"/>
      </p:ext>
    </p:extLst>
  </p:cSld>
  <p:clrMapOvr>
    <a:masterClrMapping/>
  </p:clrMapOvr>
  <mc:AlternateContent xmlns:mc="http://schemas.openxmlformats.org/markup-compatibility/2006" xmlns:p14="http://schemas.microsoft.com/office/powerpoint/2010/main">
    <mc:Choice Requires="p14">
      <p:transition spd="slow" p14:dur="2000" advTm="32465"/>
    </mc:Choice>
    <mc:Fallback xmlns="">
      <p:transition spd="slow" advTm="32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9A95-5C69-E56E-0310-E933ADC51986}"/>
              </a:ext>
            </a:extLst>
          </p:cNvPr>
          <p:cNvSpPr>
            <a:spLocks noGrp="1"/>
          </p:cNvSpPr>
          <p:nvPr>
            <p:ph type="title"/>
          </p:nvPr>
        </p:nvSpPr>
        <p:spPr/>
        <p:txBody>
          <a:bodyPr>
            <a:normAutofit/>
          </a:bodyPr>
          <a:lstStyle/>
          <a:p>
            <a:r>
              <a:rPr lang="en-GB" sz="3600" b="1" dirty="0">
                <a:solidFill>
                  <a:srgbClr val="CC0099"/>
                </a:solidFill>
                <a:latin typeface="Helvetica Neue"/>
              </a:rPr>
              <a:t>Overview</a:t>
            </a:r>
            <a:endParaRPr lang="en-GB" sz="3600" dirty="0">
              <a:solidFill>
                <a:srgbClr val="CC0099"/>
              </a:solidFill>
              <a:latin typeface="Helvetica Neue"/>
            </a:endParaRPr>
          </a:p>
        </p:txBody>
      </p:sp>
      <p:sp>
        <p:nvSpPr>
          <p:cNvPr id="3" name="Content Placeholder 2">
            <a:extLst>
              <a:ext uri="{FF2B5EF4-FFF2-40B4-BE49-F238E27FC236}">
                <a16:creationId xmlns:a16="http://schemas.microsoft.com/office/drawing/2014/main" id="{A025B539-1BFB-9801-D969-139C931C0A26}"/>
              </a:ext>
            </a:extLst>
          </p:cNvPr>
          <p:cNvSpPr>
            <a:spLocks noGrp="1"/>
          </p:cNvSpPr>
          <p:nvPr>
            <p:ph idx="1"/>
          </p:nvPr>
        </p:nvSpPr>
        <p:spPr>
          <a:xfrm>
            <a:off x="838200" y="1576136"/>
            <a:ext cx="10515600" cy="4202671"/>
          </a:xfrm>
        </p:spPr>
        <p:txBody>
          <a:bodyPr>
            <a:normAutofit fontScale="92500" lnSpcReduction="10000"/>
          </a:bodyPr>
          <a:lstStyle/>
          <a:p>
            <a:pPr marL="342900" lvl="0" indent="-342900" algn="just">
              <a:lnSpc>
                <a:spcPct val="115000"/>
              </a:lnSpc>
              <a:buFont typeface="+mj-lt"/>
              <a:buAutoNum type="arabicPeriod"/>
            </a:pPr>
            <a:r>
              <a:rPr lang="en-GB" sz="2600" dirty="0">
                <a:effectLst/>
                <a:latin typeface="Arial" panose="020B0604020202020204" pitchFamily="34" charset="0"/>
                <a:ea typeface="Calibri" panose="020F0502020204030204" pitchFamily="34" charset="0"/>
                <a:cs typeface="Times New Roman" panose="02020603050405020304" pitchFamily="18" charset="0"/>
              </a:rPr>
              <a:t>Welcome to the package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GB" sz="2600" dirty="0">
                <a:effectLst/>
                <a:latin typeface="Arial" panose="020B0604020202020204" pitchFamily="34" charset="0"/>
                <a:ea typeface="Calibri" panose="020F0502020204030204" pitchFamily="34" charset="0"/>
                <a:cs typeface="Times New Roman" panose="02020603050405020304" pitchFamily="18" charset="0"/>
              </a:rPr>
              <a:t>Mainstreaming introduction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GB" sz="2600" dirty="0">
                <a:effectLst/>
                <a:latin typeface="Arial" panose="020B0604020202020204" pitchFamily="34" charset="0"/>
                <a:ea typeface="Calibri" panose="020F0502020204030204" pitchFamily="34" charset="0"/>
                <a:cs typeface="Times New Roman" panose="02020603050405020304" pitchFamily="18" charset="0"/>
              </a:rPr>
              <a:t>Introduction to genetic testing </a:t>
            </a:r>
          </a:p>
          <a:p>
            <a:pPr marL="342900" lvl="0" indent="-342900" algn="just">
              <a:lnSpc>
                <a:spcPct val="115000"/>
              </a:lnSpc>
              <a:buFont typeface="+mj-lt"/>
              <a:buAutoNum type="arabicPeriod"/>
            </a:pPr>
            <a:r>
              <a:rPr lang="en-GB" sz="2600" dirty="0">
                <a:effectLst/>
                <a:latin typeface="Arial" panose="020B0604020202020204" pitchFamily="34" charset="0"/>
                <a:ea typeface="Calibri" panose="020F0502020204030204" pitchFamily="34" charset="0"/>
                <a:cs typeface="Times New Roman" panose="02020603050405020304" pitchFamily="18" charset="0"/>
              </a:rPr>
              <a:t>Assessing eligibility for testing </a:t>
            </a:r>
          </a:p>
          <a:p>
            <a:pPr marL="342900" lvl="0" indent="-342900" algn="just">
              <a:lnSpc>
                <a:spcPct val="115000"/>
              </a:lnSpc>
              <a:buFont typeface="+mj-lt"/>
              <a:buAutoNum type="arabicPeriod"/>
            </a:pPr>
            <a:r>
              <a:rPr lang="en-GB" sz="2600" dirty="0">
                <a:effectLst/>
                <a:latin typeface="Arial" panose="020B0604020202020204" pitchFamily="34" charset="0"/>
                <a:ea typeface="Calibri" panose="020F0502020204030204" pitchFamily="34" charset="0"/>
                <a:cs typeface="Times New Roman" panose="02020603050405020304" pitchFamily="18" charset="0"/>
              </a:rPr>
              <a:t>Consent conversation </a:t>
            </a:r>
          </a:p>
          <a:p>
            <a:pPr marL="342900" lvl="0" indent="-342900" algn="just">
              <a:lnSpc>
                <a:spcPct val="115000"/>
              </a:lnSpc>
              <a:buFont typeface="+mj-lt"/>
              <a:buAutoNum type="arabicPeriod"/>
            </a:pPr>
            <a:r>
              <a:rPr lang="en-GB" sz="2600" dirty="0">
                <a:effectLst/>
                <a:latin typeface="Arial" panose="020B0604020202020204" pitchFamily="34" charset="0"/>
                <a:ea typeface="Calibri" panose="020F0502020204030204" pitchFamily="34" charset="0"/>
                <a:cs typeface="Times New Roman" panose="02020603050405020304" pitchFamily="18" charset="0"/>
              </a:rPr>
              <a:t>The test: purpose and process </a:t>
            </a:r>
          </a:p>
          <a:p>
            <a:pPr marL="342900" lvl="0" indent="-342900" algn="just">
              <a:lnSpc>
                <a:spcPct val="115000"/>
              </a:lnSpc>
              <a:buFont typeface="+mj-lt"/>
              <a:buAutoNum type="arabicPeriod"/>
            </a:pPr>
            <a:r>
              <a:rPr lang="en-GB" sz="2600" dirty="0">
                <a:effectLst/>
                <a:latin typeface="Arial" panose="020B0604020202020204" pitchFamily="34" charset="0"/>
                <a:ea typeface="Calibri" panose="020F0502020204030204" pitchFamily="34" charset="0"/>
                <a:cs typeface="Times New Roman" panose="02020603050405020304" pitchFamily="18" charset="0"/>
              </a:rPr>
              <a:t>The test: results </a:t>
            </a:r>
          </a:p>
          <a:p>
            <a:pPr marL="342900" lvl="0" indent="-342900" algn="just">
              <a:lnSpc>
                <a:spcPct val="115000"/>
              </a:lnSpc>
              <a:buFont typeface="+mj-lt"/>
              <a:buAutoNum type="arabicPeriod"/>
            </a:pPr>
            <a:r>
              <a:rPr lang="en-GB" sz="2600" dirty="0">
                <a:latin typeface="Arial" panose="020B0604020202020204" pitchFamily="34" charset="0"/>
                <a:ea typeface="Calibri" panose="020F0502020204030204" pitchFamily="34" charset="0"/>
                <a:cs typeface="Times New Roman" panose="02020603050405020304" pitchFamily="18" charset="0"/>
              </a:rPr>
              <a:t>Local p</a:t>
            </a:r>
            <a:r>
              <a:rPr lang="en-GB" sz="2600" dirty="0">
                <a:effectLst/>
                <a:latin typeface="Arial" panose="020B0604020202020204" pitchFamily="34" charset="0"/>
                <a:ea typeface="Calibri" panose="020F0502020204030204" pitchFamily="34" charset="0"/>
                <a:cs typeface="Times New Roman" panose="02020603050405020304" pitchFamily="18" charset="0"/>
              </a:rPr>
              <a:t>rocess and logistics </a:t>
            </a:r>
            <a:endParaRPr lang="en-GB" sz="2600" dirty="0">
              <a:latin typeface="Arial" panose="020B0604020202020204" pitchFamily="34" charset="0"/>
              <a:cs typeface="Arial" panose="020B0604020202020204" pitchFamily="34" charset="0"/>
            </a:endParaRPr>
          </a:p>
          <a:p>
            <a:endParaRPr lang="en-GB" dirty="0"/>
          </a:p>
        </p:txBody>
      </p:sp>
      <p:pic>
        <p:nvPicPr>
          <p:cNvPr id="4" name="top left corner.png" descr="top left corner.png">
            <a:extLst>
              <a:ext uri="{FF2B5EF4-FFF2-40B4-BE49-F238E27FC236}">
                <a16:creationId xmlns:a16="http://schemas.microsoft.com/office/drawing/2014/main" id="{27D9F454-6C1B-B19E-E5A1-2B1916AC4E8E}"/>
              </a:ext>
            </a:extLst>
          </p:cNvPr>
          <p:cNvPicPr>
            <a:picLocks noChangeAspect="1"/>
          </p:cNvPicPr>
          <p:nvPr/>
        </p:nvPicPr>
        <p:blipFill>
          <a:blip r:embed="rId5"/>
          <a:stretch>
            <a:fillRect/>
          </a:stretch>
        </p:blipFill>
        <p:spPr>
          <a:xfrm rot="10800000">
            <a:off x="9338432" y="5068758"/>
            <a:ext cx="2853568" cy="1816954"/>
          </a:xfrm>
          <a:prstGeom prst="rect">
            <a:avLst/>
          </a:prstGeom>
          <a:ln w="12700">
            <a:miter lim="400000"/>
          </a:ln>
        </p:spPr>
      </p:pic>
      <p:pic>
        <p:nvPicPr>
          <p:cNvPr id="5" name="Picture 3" descr="Related image">
            <a:extLst>
              <a:ext uri="{FF2B5EF4-FFF2-40B4-BE49-F238E27FC236}">
                <a16:creationId xmlns:a16="http://schemas.microsoft.com/office/drawing/2014/main" id="{45306E6E-4A76-159F-B483-D23358E4D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B6D1C27-3A7F-5D35-966B-CAD0D2752E7E}"/>
              </a:ext>
            </a:extLst>
          </p:cNvPr>
          <p:cNvPicPr>
            <a:picLocks noChangeAspect="1"/>
          </p:cNvPicPr>
          <p:nvPr/>
        </p:nvPicPr>
        <p:blipFill>
          <a:blip r:embed="rId7"/>
          <a:stretch>
            <a:fillRect/>
          </a:stretch>
        </p:blipFill>
        <p:spPr>
          <a:xfrm>
            <a:off x="192366" y="6112593"/>
            <a:ext cx="1631607" cy="592492"/>
          </a:xfrm>
          <a:prstGeom prst="rect">
            <a:avLst/>
          </a:prstGeom>
        </p:spPr>
      </p:pic>
      <p:pic>
        <p:nvPicPr>
          <p:cNvPr id="25" name="Audio 24">
            <a:hlinkClick r:id="" action="ppaction://media"/>
            <a:extLst>
              <a:ext uri="{FF2B5EF4-FFF2-40B4-BE49-F238E27FC236}">
                <a16:creationId xmlns:a16="http://schemas.microsoft.com/office/drawing/2014/main" id="{40884861-93FB-B04A-8590-211D7EDC15A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848653070"/>
      </p:ext>
    </p:extLst>
  </p:cSld>
  <p:clrMapOvr>
    <a:masterClrMapping/>
  </p:clrMapOvr>
  <mc:AlternateContent xmlns:mc="http://schemas.openxmlformats.org/markup-compatibility/2006" xmlns:p14="http://schemas.microsoft.com/office/powerpoint/2010/main">
    <mc:Choice Requires="p14">
      <p:transition spd="slow" p14:dur="2000" advTm="50789"/>
    </mc:Choice>
    <mc:Fallback xmlns="">
      <p:transition spd="slow" advTm="50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97727"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AFFD-9C03-F0D0-27FB-062558A83A03}"/>
              </a:ext>
            </a:extLst>
          </p:cNvPr>
          <p:cNvSpPr>
            <a:spLocks noGrp="1"/>
          </p:cNvSpPr>
          <p:nvPr>
            <p:ph type="title"/>
          </p:nvPr>
        </p:nvSpPr>
        <p:spPr/>
        <p:txBody>
          <a:bodyPr>
            <a:normAutofit/>
          </a:bodyPr>
          <a:lstStyle/>
          <a:p>
            <a:r>
              <a:rPr lang="en-GB" sz="3600" b="1" dirty="0">
                <a:solidFill>
                  <a:srgbClr val="CC0099"/>
                </a:solidFill>
                <a:latin typeface="Helvetica Neue"/>
              </a:rPr>
              <a:t>Further information</a:t>
            </a:r>
            <a:endParaRPr lang="en-GB" sz="3600" dirty="0">
              <a:latin typeface="Helvetica Neue"/>
            </a:endParaRPr>
          </a:p>
        </p:txBody>
      </p:sp>
      <p:sp>
        <p:nvSpPr>
          <p:cNvPr id="3" name="Content Placeholder 2">
            <a:extLst>
              <a:ext uri="{FF2B5EF4-FFF2-40B4-BE49-F238E27FC236}">
                <a16:creationId xmlns:a16="http://schemas.microsoft.com/office/drawing/2014/main" id="{A3D5C602-F1A1-B76B-29D8-18EAFB7CB4C4}"/>
              </a:ext>
            </a:extLst>
          </p:cNvPr>
          <p:cNvSpPr>
            <a:spLocks noGrp="1"/>
          </p:cNvSpPr>
          <p:nvPr>
            <p:ph idx="1"/>
          </p:nvPr>
        </p:nvSpPr>
        <p:spPr>
          <a:xfrm>
            <a:off x="838200" y="1767989"/>
            <a:ext cx="10515600" cy="4351338"/>
          </a:xfrm>
        </p:spPr>
        <p:txBody>
          <a:bodyPr>
            <a:normAutofit/>
          </a:bodyPr>
          <a:lstStyle/>
          <a:p>
            <a:pPr marL="0" indent="0">
              <a:buNone/>
            </a:pPr>
            <a:r>
              <a:rPr lang="en-GB" sz="2400" b="1" i="1" u="sng"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Clinician pack:</a:t>
            </a:r>
          </a:p>
          <a:p>
            <a:r>
              <a:rPr lang="en-GB" sz="2400" dirty="0">
                <a:latin typeface="Arial" panose="020B0604020202020204" pitchFamily="34" charset="0"/>
                <a:ea typeface="Calibri" panose="020F0502020204030204" pitchFamily="34" charset="0"/>
                <a:cs typeface="Times New Roman" panose="02020603050405020304" pitchFamily="18" charset="0"/>
              </a:rPr>
              <a:t>Inherited Prostate Panel</a:t>
            </a:r>
            <a:r>
              <a:rPr lang="en-GB" sz="2400" dirty="0">
                <a:effectLst/>
                <a:latin typeface="Arial" panose="020B0604020202020204" pitchFamily="34" charset="0"/>
                <a:ea typeface="Calibri" panose="020F0502020204030204" pitchFamily="34" charset="0"/>
                <a:cs typeface="Times New Roman" panose="02020603050405020304" pitchFamily="18" charset="0"/>
              </a:rPr>
              <a:t> testing flowchart</a:t>
            </a:r>
          </a:p>
          <a:p>
            <a:r>
              <a:rPr lang="en-GB" sz="2400" dirty="0">
                <a:latin typeface="Arial" panose="020B0604020202020204" pitchFamily="34" charset="0"/>
                <a:ea typeface="Calibri" panose="020F0502020204030204" pitchFamily="34" charset="0"/>
                <a:cs typeface="Times New Roman" panose="02020603050405020304" pitchFamily="18" charset="0"/>
              </a:rPr>
              <a:t>Sample consent form</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r>
              <a:rPr lang="en-GB" sz="2400" dirty="0">
                <a:latin typeface="Arial" panose="020B0604020202020204" pitchFamily="34" charset="0"/>
                <a:ea typeface="Calibri" panose="020F0502020204030204" pitchFamily="34" charset="0"/>
                <a:cs typeface="Times New Roman" panose="02020603050405020304" pitchFamily="18" charset="0"/>
              </a:rPr>
              <a:t>Inherited Prostate Panel</a:t>
            </a:r>
            <a:r>
              <a:rPr lang="en-GB" sz="2400" dirty="0">
                <a:effectLst/>
                <a:latin typeface="Arial" panose="020B0604020202020204" pitchFamily="34" charset="0"/>
                <a:ea typeface="Calibri" panose="020F0502020204030204" pitchFamily="34" charset="0"/>
                <a:cs typeface="Times New Roman" panose="02020603050405020304" pitchFamily="18" charset="0"/>
              </a:rPr>
              <a:t> mainstreaming frequently asked questions </a:t>
            </a:r>
          </a:p>
          <a:p>
            <a:r>
              <a:rPr lang="en-GB" sz="2400" dirty="0">
                <a:latin typeface="Arial" panose="020B0604020202020204" pitchFamily="34" charset="0"/>
                <a:ea typeface="Calibri" panose="020F0502020204030204" pitchFamily="34" charset="0"/>
                <a:cs typeface="Times New Roman" panose="02020603050405020304" pitchFamily="18" charset="0"/>
              </a:rPr>
              <a:t>Link to genetic test request form </a:t>
            </a:r>
          </a:p>
          <a:p>
            <a:r>
              <a:rPr lang="en-GB" sz="2400" dirty="0">
                <a:latin typeface="Arial" panose="020B0604020202020204" pitchFamily="34" charset="0"/>
                <a:ea typeface="Calibri" panose="020F0502020204030204" pitchFamily="34" charset="0"/>
                <a:cs typeface="Times New Roman" panose="02020603050405020304" pitchFamily="18" charset="0"/>
              </a:rPr>
              <a:t>Link to Genomic England Panel App</a:t>
            </a:r>
          </a:p>
          <a:p>
            <a:r>
              <a:rPr lang="en-GB" sz="2400" dirty="0">
                <a:latin typeface="Arial" panose="020B0604020202020204" pitchFamily="34" charset="0"/>
                <a:ea typeface="Calibri" panose="020F0502020204030204" pitchFamily="34" charset="0"/>
                <a:cs typeface="Times New Roman" panose="02020603050405020304" pitchFamily="18" charset="0"/>
              </a:rPr>
              <a:t>Link to Genomics Test directory – somatic and germline</a:t>
            </a:r>
          </a:p>
          <a:p>
            <a:pPr marL="0" indent="0">
              <a:buNone/>
            </a:pPr>
            <a:endParaRPr lang="en-GB" sz="2800" b="1" u="sng" dirty="0">
              <a:solidFill>
                <a:srgbClr val="CC0099"/>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7" name="top left corner.png" descr="top left corner.png">
            <a:extLst>
              <a:ext uri="{FF2B5EF4-FFF2-40B4-BE49-F238E27FC236}">
                <a16:creationId xmlns:a16="http://schemas.microsoft.com/office/drawing/2014/main" id="{F88DF5E7-6DB3-0655-7490-B63AC5F49823}"/>
              </a:ext>
            </a:extLst>
          </p:cNvPr>
          <p:cNvPicPr>
            <a:picLocks noChangeAspect="1"/>
          </p:cNvPicPr>
          <p:nvPr/>
        </p:nvPicPr>
        <p:blipFill>
          <a:blip r:embed="rId5"/>
          <a:stretch>
            <a:fillRect/>
          </a:stretch>
        </p:blipFill>
        <p:spPr>
          <a:xfrm rot="10800000">
            <a:off x="9338432" y="5041046"/>
            <a:ext cx="2853568" cy="1816954"/>
          </a:xfrm>
          <a:prstGeom prst="rect">
            <a:avLst/>
          </a:prstGeom>
          <a:ln w="12700">
            <a:miter lim="400000"/>
          </a:ln>
        </p:spPr>
      </p:pic>
      <p:pic>
        <p:nvPicPr>
          <p:cNvPr id="8" name="Picture 3" descr="Related image">
            <a:extLst>
              <a:ext uri="{FF2B5EF4-FFF2-40B4-BE49-F238E27FC236}">
                <a16:creationId xmlns:a16="http://schemas.microsoft.com/office/drawing/2014/main" id="{F1792E44-4C32-0F32-8CBD-A214956D75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6BDF7DE-80D6-2C4B-CAFD-45FCBE43D905}"/>
              </a:ext>
            </a:extLst>
          </p:cNvPr>
          <p:cNvPicPr>
            <a:picLocks noChangeAspect="1"/>
          </p:cNvPicPr>
          <p:nvPr/>
        </p:nvPicPr>
        <p:blipFill>
          <a:blip r:embed="rId7"/>
          <a:stretch>
            <a:fillRect/>
          </a:stretch>
        </p:blipFill>
        <p:spPr>
          <a:xfrm>
            <a:off x="145871" y="6196629"/>
            <a:ext cx="1631607" cy="592492"/>
          </a:xfrm>
          <a:prstGeom prst="rect">
            <a:avLst/>
          </a:prstGeom>
        </p:spPr>
      </p:pic>
      <p:pic>
        <p:nvPicPr>
          <p:cNvPr id="5" name="Audio 4">
            <a:hlinkClick r:id="" action="ppaction://media"/>
            <a:extLst>
              <a:ext uri="{FF2B5EF4-FFF2-40B4-BE49-F238E27FC236}">
                <a16:creationId xmlns:a16="http://schemas.microsoft.com/office/drawing/2014/main" id="{B244D5A8-0D04-7B65-A551-87AFD8F396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545467512"/>
      </p:ext>
    </p:extLst>
  </p:cSld>
  <p:clrMapOvr>
    <a:masterClrMapping/>
  </p:clrMapOvr>
  <mc:AlternateContent xmlns:mc="http://schemas.openxmlformats.org/markup-compatibility/2006" xmlns:p14="http://schemas.microsoft.com/office/powerpoint/2010/main">
    <mc:Choice Requires="p14">
      <p:transition spd="slow" p14:dur="2000" advTm="24703"/>
    </mc:Choice>
    <mc:Fallback xmlns="">
      <p:transition spd="slow" advTm="24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7676-1EF5-9426-06E9-38258B561720}"/>
              </a:ext>
            </a:extLst>
          </p:cNvPr>
          <p:cNvSpPr>
            <a:spLocks noGrp="1"/>
          </p:cNvSpPr>
          <p:nvPr>
            <p:ph type="title"/>
          </p:nvPr>
        </p:nvSpPr>
        <p:spPr/>
        <p:txBody>
          <a:bodyPr>
            <a:normAutofit/>
          </a:bodyPr>
          <a:lstStyle/>
          <a:p>
            <a:r>
              <a:rPr lang="en-GB" sz="3600" b="1" dirty="0">
                <a:solidFill>
                  <a:srgbClr val="CC0099"/>
                </a:solidFill>
                <a:latin typeface="Arial" panose="020B0604020202020204" pitchFamily="34" charset="0"/>
                <a:ea typeface="Calibri" panose="020F0502020204030204" pitchFamily="34" charset="0"/>
                <a:cs typeface="Arial" panose="020B0604020202020204" pitchFamily="34" charset="0"/>
              </a:rPr>
              <a:t>Further support</a:t>
            </a:r>
            <a:endParaRPr lang="en-GB" sz="3600" dirty="0"/>
          </a:p>
        </p:txBody>
      </p:sp>
      <p:sp>
        <p:nvSpPr>
          <p:cNvPr id="3" name="Content Placeholder 2">
            <a:extLst>
              <a:ext uri="{FF2B5EF4-FFF2-40B4-BE49-F238E27FC236}">
                <a16:creationId xmlns:a16="http://schemas.microsoft.com/office/drawing/2014/main" id="{087E8905-6517-F640-B995-FDB6137082C7}"/>
              </a:ext>
            </a:extLst>
          </p:cNvPr>
          <p:cNvSpPr>
            <a:spLocks noGrp="1"/>
          </p:cNvSpPr>
          <p:nvPr>
            <p:ph idx="1"/>
          </p:nvPr>
        </p:nvSpPr>
        <p:spPr>
          <a:xfrm>
            <a:off x="838200" y="1876234"/>
            <a:ext cx="10515600"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Please contact us on:</a:t>
            </a:r>
          </a:p>
          <a:p>
            <a:pPr lvl="1"/>
            <a:r>
              <a:rPr lang="en-GB" dirty="0">
                <a:latin typeface="Arial" panose="020B0604020202020204" pitchFamily="34" charset="0"/>
                <a:ea typeface="Calibri" panose="020F0502020204030204" pitchFamily="34" charset="0"/>
                <a:cs typeface="Arial" panose="020B0604020202020204" pitchFamily="34" charset="0"/>
                <a:hlinkClick r:id="rId5"/>
              </a:rPr>
              <a:t>l</a:t>
            </a:r>
            <a:r>
              <a:rPr lang="en-GB" dirty="0">
                <a:effectLst/>
                <a:latin typeface="Arial" panose="020B0604020202020204" pitchFamily="34" charset="0"/>
                <a:ea typeface="Calibri" panose="020F0502020204030204" pitchFamily="34" charset="0"/>
                <a:cs typeface="Arial" panose="020B0604020202020204" pitchFamily="34" charset="0"/>
                <a:hlinkClick r:id="rId5"/>
              </a:rPr>
              <a:t>wft.clingen@nhs.net</a:t>
            </a:r>
            <a:r>
              <a:rPr lang="en-GB" dirty="0">
                <a:latin typeface="Arial" panose="020B0604020202020204" pitchFamily="34" charset="0"/>
                <a:ea typeface="Calibri" panose="020F0502020204030204" pitchFamily="34" charset="0"/>
                <a:cs typeface="Arial" panose="020B0604020202020204" pitchFamily="34" charset="0"/>
              </a:rPr>
              <a:t> OR</a:t>
            </a:r>
            <a:endParaRPr lang="en-GB" dirty="0">
              <a:effectLst/>
              <a:latin typeface="Arial" panose="020B0604020202020204" pitchFamily="34" charset="0"/>
              <a:ea typeface="Calibri" panose="020F050202020403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0151 802 5008 and ask to speak to either the Duty Doctor or Duty GC.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Scheduled MDT’s for case discussion and education updates</a:t>
            </a:r>
          </a:p>
        </p:txBody>
      </p:sp>
      <p:pic>
        <p:nvPicPr>
          <p:cNvPr id="4" name="top left corner.png" descr="top left corner.png">
            <a:extLst>
              <a:ext uri="{FF2B5EF4-FFF2-40B4-BE49-F238E27FC236}">
                <a16:creationId xmlns:a16="http://schemas.microsoft.com/office/drawing/2014/main" id="{1504219C-7527-0EB3-DDA0-1AD81AE2CE4B}"/>
              </a:ext>
            </a:extLst>
          </p:cNvPr>
          <p:cNvPicPr>
            <a:picLocks noChangeAspect="1"/>
          </p:cNvPicPr>
          <p:nvPr/>
        </p:nvPicPr>
        <p:blipFill>
          <a:blip r:embed="rId6"/>
          <a:stretch>
            <a:fillRect/>
          </a:stretch>
        </p:blipFill>
        <p:spPr>
          <a:xfrm rot="10800000">
            <a:off x="9338432" y="5041046"/>
            <a:ext cx="2853568" cy="1816954"/>
          </a:xfrm>
          <a:prstGeom prst="rect">
            <a:avLst/>
          </a:prstGeom>
          <a:ln w="12700">
            <a:miter lim="400000"/>
          </a:ln>
        </p:spPr>
      </p:pic>
      <p:pic>
        <p:nvPicPr>
          <p:cNvPr id="5" name="Picture 3" descr="Related image">
            <a:extLst>
              <a:ext uri="{FF2B5EF4-FFF2-40B4-BE49-F238E27FC236}">
                <a16:creationId xmlns:a16="http://schemas.microsoft.com/office/drawing/2014/main" id="{C0BEED4F-5E2B-4A2F-EF40-77B62742B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15127F4-C17A-0522-C4B5-13D9B33FFBA6}"/>
              </a:ext>
            </a:extLst>
          </p:cNvPr>
          <p:cNvPicPr>
            <a:picLocks noChangeAspect="1"/>
          </p:cNvPicPr>
          <p:nvPr/>
        </p:nvPicPr>
        <p:blipFill>
          <a:blip r:embed="rId8"/>
          <a:stretch>
            <a:fillRect/>
          </a:stretch>
        </p:blipFill>
        <p:spPr>
          <a:xfrm>
            <a:off x="192366" y="6015654"/>
            <a:ext cx="1631607" cy="592492"/>
          </a:xfrm>
          <a:prstGeom prst="rect">
            <a:avLst/>
          </a:prstGeom>
        </p:spPr>
      </p:pic>
      <p:pic>
        <p:nvPicPr>
          <p:cNvPr id="27" name="Audio 26">
            <a:hlinkClick r:id="" action="ppaction://media"/>
            <a:extLst>
              <a:ext uri="{FF2B5EF4-FFF2-40B4-BE49-F238E27FC236}">
                <a16:creationId xmlns:a16="http://schemas.microsoft.com/office/drawing/2014/main" id="{ED52920E-DBB4-CA63-F607-4A95C5A1A0D0}"/>
              </a:ext>
            </a:extLst>
          </p:cNvPr>
          <p:cNvPicPr>
            <a:picLocks noChangeAspect="1"/>
          </p:cNvPicPr>
          <p:nvPr>
            <a:audioFile r:link="rId1"/>
            <p:extLst>
              <p:ext uri="{DAA4B4D4-6D71-4841-9C94-3DE7FCFB9230}">
                <p14:media xmlns:p14="http://schemas.microsoft.com/office/powerpoint/2010/main" r:embed="rId2">
                  <p14:trim st="33756"/>
                </p14:media>
              </p:ext>
            </p:extLst>
          </p:nvPr>
        </p:nvPicPr>
        <p:blipFill>
          <a:blip r:embed="rId9"/>
          <a:stretch>
            <a:fillRect/>
          </a:stretch>
        </p:blipFill>
        <p:spPr>
          <a:xfrm>
            <a:off x="11694834" y="6522351"/>
            <a:ext cx="304800" cy="304800"/>
          </a:xfrm>
          <a:prstGeom prst="rect">
            <a:avLst/>
          </a:prstGeom>
        </p:spPr>
      </p:pic>
      <p:pic>
        <p:nvPicPr>
          <p:cNvPr id="8" name="Audio 26">
            <a:hlinkClick r:id="" action="ppaction://media"/>
            <a:extLst>
              <a:ext uri="{FF2B5EF4-FFF2-40B4-BE49-F238E27FC236}">
                <a16:creationId xmlns:a16="http://schemas.microsoft.com/office/drawing/2014/main" id="{F4F69C6D-2327-5492-8EF2-EE5E7B123193}"/>
              </a:ext>
            </a:extLst>
          </p:cNvPr>
          <p:cNvPicPr>
            <a:picLocks noChangeAspect="1"/>
          </p:cNvPicPr>
          <p:nvPr>
            <a:audioFile r:link="rId1"/>
            <p:extLst>
              <p:ext uri="{DAA4B4D4-6D71-4841-9C94-3DE7FCFB9230}">
                <p14:media xmlns:p14="http://schemas.microsoft.com/office/powerpoint/2010/main" r:embed="rId2">
                  <p14:trim end="17760.9523"/>
                </p14:media>
              </p:ext>
            </p:extLst>
          </p:nvPr>
        </p:nvPicPr>
        <p:blipFill>
          <a:blip r:embed="rId9"/>
          <a:stretch>
            <a:fillRect/>
          </a:stretch>
        </p:blipFill>
        <p:spPr>
          <a:xfrm>
            <a:off x="11694834" y="5797123"/>
            <a:ext cx="304800" cy="304800"/>
          </a:xfrm>
          <a:prstGeom prst="rect">
            <a:avLst/>
          </a:prstGeom>
        </p:spPr>
      </p:pic>
    </p:spTree>
    <p:extLst>
      <p:ext uri="{BB962C8B-B14F-4D97-AF65-F5344CB8AC3E}">
        <p14:creationId xmlns:p14="http://schemas.microsoft.com/office/powerpoint/2010/main" val="2566013313"/>
      </p:ext>
    </p:extLst>
  </p:cSld>
  <p:clrMapOvr>
    <a:masterClrMapping/>
  </p:clrMapOvr>
  <mc:AlternateContent xmlns:mc="http://schemas.openxmlformats.org/markup-compatibility/2006" xmlns:p14="http://schemas.microsoft.com/office/powerpoint/2010/main">
    <mc:Choice Requires="p14">
      <p:transition spd="slow" p14:dur="2000" advTm="40860"/>
    </mc:Choice>
    <mc:Fallback xmlns="">
      <p:transition spd="slow" advTm="408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fill="hold" display="0">
                  <p:stCondLst>
                    <p:cond delay="indefinite"/>
                  </p:stCondLst>
                  <p:endCondLst>
                    <p:cond evt="onStopAudio" delay="0">
                      <p:tgtEl>
                        <p:sldTgt/>
                      </p:tgtEl>
                    </p:cond>
                  </p:endCondLst>
                </p:cTn>
                <p:tgtEl>
                  <p:spTgt spid="8"/>
                </p:tgtEl>
              </p:cMediaNode>
            </p:audio>
            <p:audio isNarration="1">
              <p:cMediaNode vol="80000" numSld="999" showWhenStopped="0">
                <p:cTn id="12"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566</Words>
  <Application>Microsoft Office PowerPoint</Application>
  <PresentationFormat>Widescreen</PresentationFormat>
  <Paragraphs>41</Paragraphs>
  <Slides>4</Slides>
  <Notes>4</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Helvetica Neue</vt:lpstr>
      <vt:lpstr>Office Theme</vt:lpstr>
      <vt:lpstr>Mainstream Genomic Testing for Inherited Prostate Cancer Merseyside and Cheshire   Welcome       </vt:lpstr>
      <vt:lpstr>Overview</vt:lpstr>
      <vt:lpstr>Further information</vt:lpstr>
      <vt:lpstr>Further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 Genomic Testing for Inherited Prostate Cancer Merseyside and Cheshire   Welcome</dc:title>
  <dc:creator>Tanya Davis</dc:creator>
  <cp:lastModifiedBy>Sarah Maguire</cp:lastModifiedBy>
  <cp:revision>11</cp:revision>
  <dcterms:created xsi:type="dcterms:W3CDTF">2023-12-12T13:37:51Z</dcterms:created>
  <dcterms:modified xsi:type="dcterms:W3CDTF">2024-07-17T16:36:17Z</dcterms:modified>
</cp:coreProperties>
</file>